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handoutMasterIdLst>
    <p:handoutMasterId r:id="rId34"/>
  </p:handoutMasterIdLst>
  <p:sldIdLst>
    <p:sldId id="265" r:id="rId2"/>
    <p:sldId id="430" r:id="rId3"/>
    <p:sldId id="478" r:id="rId4"/>
    <p:sldId id="490" r:id="rId5"/>
    <p:sldId id="479" r:id="rId6"/>
    <p:sldId id="491" r:id="rId7"/>
    <p:sldId id="493" r:id="rId8"/>
    <p:sldId id="449" r:id="rId9"/>
    <p:sldId id="340" r:id="rId10"/>
    <p:sldId id="464" r:id="rId11"/>
    <p:sldId id="477" r:id="rId12"/>
    <p:sldId id="465" r:id="rId13"/>
    <p:sldId id="489" r:id="rId14"/>
    <p:sldId id="459" r:id="rId15"/>
    <p:sldId id="467" r:id="rId16"/>
    <p:sldId id="466" r:id="rId17"/>
    <p:sldId id="455" r:id="rId18"/>
    <p:sldId id="461" r:id="rId19"/>
    <p:sldId id="482" r:id="rId20"/>
    <p:sldId id="483" r:id="rId21"/>
    <p:sldId id="492" r:id="rId22"/>
    <p:sldId id="494" r:id="rId23"/>
    <p:sldId id="474" r:id="rId24"/>
    <p:sldId id="457" r:id="rId25"/>
    <p:sldId id="462" r:id="rId26"/>
    <p:sldId id="486" r:id="rId27"/>
    <p:sldId id="487" r:id="rId28"/>
    <p:sldId id="488" r:id="rId29"/>
    <p:sldId id="475" r:id="rId30"/>
    <p:sldId id="469" r:id="rId31"/>
    <p:sldId id="47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04"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56"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223D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A48F7-7F06-4A62-A997-2C2460BFC352}" v="2" dt="2023-01-30T05:39:18.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65"/>
    <p:restoredTop sz="95226" autoAdjust="0"/>
  </p:normalViewPr>
  <p:slideViewPr>
    <p:cSldViewPr snapToGrid="0" snapToObjects="1">
      <p:cViewPr varScale="1">
        <p:scale>
          <a:sx n="82" d="100"/>
          <a:sy n="82" d="100"/>
        </p:scale>
        <p:origin x="1733" y="58"/>
      </p:cViewPr>
      <p:guideLst>
        <p:guide orient="horz" pos="2904"/>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p:scale>
          <a:sx n="220" d="100"/>
          <a:sy n="220" d="100"/>
        </p:scale>
        <p:origin x="400" y="-4624"/>
      </p:cViewPr>
      <p:guideLst>
        <p:guide orient="horz" pos="2856"/>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574937-B7B0-4049-BE8E-E5860A5631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2ABF90C-B30A-DF40-BFC7-E1E59F721B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D4BFB7-F838-AF4E-80F7-DFC0F5D001BE}" type="datetimeFigureOut">
              <a:rPr lang="en-US" smtClean="0"/>
              <a:t>1/30/2023</a:t>
            </a:fld>
            <a:endParaRPr lang="en-US"/>
          </a:p>
        </p:txBody>
      </p:sp>
      <p:sp>
        <p:nvSpPr>
          <p:cNvPr id="4" name="Footer Placeholder 3">
            <a:extLst>
              <a:ext uri="{FF2B5EF4-FFF2-40B4-BE49-F238E27FC236}">
                <a16:creationId xmlns:a16="http://schemas.microsoft.com/office/drawing/2014/main" id="{91885843-FD2A-BE46-BD83-FE4818AC34D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F1E5177-7674-804E-A509-E6F741B199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4B4E1-0A6F-6C41-BFE6-3EC263E15F33}" type="slidenum">
              <a:rPr lang="en-US" smtClean="0"/>
              <a:t>‹#›</a:t>
            </a:fld>
            <a:endParaRPr lang="en-US"/>
          </a:p>
        </p:txBody>
      </p:sp>
    </p:spTree>
    <p:extLst>
      <p:ext uri="{BB962C8B-B14F-4D97-AF65-F5344CB8AC3E}">
        <p14:creationId xmlns:p14="http://schemas.microsoft.com/office/powerpoint/2010/main" val="480530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C204D7-C506-2A4A-951C-65A3FB0530AE}" type="datetimeFigureOut">
              <a:rPr lang="en-US" smtClean="0"/>
              <a:pPr/>
              <a:t>1/30/2023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15869-6E47-904F-8A19-4B94BD8AE9A7}" type="slidenum">
              <a:rPr lang="en-US" smtClean="0"/>
              <a:pPr/>
              <a:t>‹#›</a:t>
            </a:fld>
            <a:endParaRPr lang="en-US"/>
          </a:p>
        </p:txBody>
      </p:sp>
    </p:spTree>
    <p:extLst>
      <p:ext uri="{BB962C8B-B14F-4D97-AF65-F5344CB8AC3E}">
        <p14:creationId xmlns:p14="http://schemas.microsoft.com/office/powerpoint/2010/main" val="649765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denotes </a:t>
            </a:r>
            <a:r>
              <a:rPr lang="en-US" dirty="0" err="1"/>
              <a:t>year.month.version.edited</a:t>
            </a:r>
            <a:r>
              <a:rPr lang="en-US" dirty="0"/>
              <a:t> this document was created by the marketing &amp; communication for the New Club Building Committee)</a:t>
            </a:r>
          </a:p>
        </p:txBody>
      </p:sp>
      <p:sp>
        <p:nvSpPr>
          <p:cNvPr id="4" name="Slide Number Placeholder 3"/>
          <p:cNvSpPr>
            <a:spLocks noGrp="1"/>
          </p:cNvSpPr>
          <p:nvPr>
            <p:ph type="sldNum" sz="quarter" idx="10"/>
          </p:nvPr>
        </p:nvSpPr>
        <p:spPr/>
        <p:txBody>
          <a:bodyPr/>
          <a:lstStyle/>
          <a:p>
            <a:fld id="{67A15869-6E47-904F-8A19-4B94BD8AE9A7}" type="slidenum">
              <a:rPr lang="en-US" smtClean="0"/>
              <a:pPr/>
              <a:t>1</a:t>
            </a:fld>
            <a:endParaRPr lang="en-US"/>
          </a:p>
        </p:txBody>
      </p:sp>
    </p:spTree>
    <p:extLst>
      <p:ext uri="{BB962C8B-B14F-4D97-AF65-F5344CB8AC3E}">
        <p14:creationId xmlns:p14="http://schemas.microsoft.com/office/powerpoint/2010/main" val="785734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Analogy = find places to build and research all then determine the best place to begin. The other locations that can be built later in the year or next year. Share the information with others. </a:t>
            </a:r>
          </a:p>
        </p:txBody>
      </p:sp>
      <p:sp>
        <p:nvSpPr>
          <p:cNvPr id="4" name="Slide Number Placeholder 3"/>
          <p:cNvSpPr>
            <a:spLocks noGrp="1"/>
          </p:cNvSpPr>
          <p:nvPr>
            <p:ph type="sldNum" sz="quarter" idx="10"/>
          </p:nvPr>
        </p:nvSpPr>
        <p:spPr/>
        <p:txBody>
          <a:bodyPr/>
          <a:lstStyle/>
          <a:p>
            <a:fld id="{67A15869-6E47-904F-8A19-4B94BD8AE9A7}" type="slidenum">
              <a:rPr lang="en-US" smtClean="0"/>
              <a:pPr/>
              <a:t>10</a:t>
            </a:fld>
            <a:endParaRPr lang="en-US"/>
          </a:p>
        </p:txBody>
      </p:sp>
    </p:spTree>
    <p:extLst>
      <p:ext uri="{BB962C8B-B14F-4D97-AF65-F5344CB8AC3E}">
        <p14:creationId xmlns:p14="http://schemas.microsoft.com/office/powerpoint/2010/main" val="548989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Assessing research is subjective but can be basic or detailed depending on the level of detail you want to gather and present to your team to decide about location, type of club and more. </a:t>
            </a:r>
          </a:p>
          <a:p>
            <a:r>
              <a:rPr lang="en-US" sz="1200" kern="1200" dirty="0">
                <a:solidFill>
                  <a:schemeClr val="tx1"/>
                </a:solidFill>
                <a:effectLst/>
                <a:latin typeface="+mn-lt"/>
                <a:ea typeface="+mn-ea"/>
                <a:cs typeface="+mn-cs"/>
              </a:rPr>
              <a:t>Note: Analysis is to help me make an educated decision to help you be successful in building the new club.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11</a:t>
            </a:fld>
            <a:endParaRPr lang="en-US"/>
          </a:p>
        </p:txBody>
      </p:sp>
    </p:spTree>
    <p:extLst>
      <p:ext uri="{BB962C8B-B14F-4D97-AF65-F5344CB8AC3E}">
        <p14:creationId xmlns:p14="http://schemas.microsoft.com/office/powerpoint/2010/main" val="3017438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12</a:t>
            </a:fld>
            <a:endParaRPr lang="en-US"/>
          </a:p>
        </p:txBody>
      </p:sp>
    </p:spTree>
    <p:extLst>
      <p:ext uri="{BB962C8B-B14F-4D97-AF65-F5344CB8AC3E}">
        <p14:creationId xmlns:p14="http://schemas.microsoft.com/office/powerpoint/2010/main" val="388360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13</a:t>
            </a:fld>
            <a:endParaRPr lang="en-US"/>
          </a:p>
        </p:txBody>
      </p:sp>
    </p:spTree>
    <p:extLst>
      <p:ext uri="{BB962C8B-B14F-4D97-AF65-F5344CB8AC3E}">
        <p14:creationId xmlns:p14="http://schemas.microsoft.com/office/powerpoint/2010/main" val="250746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14</a:t>
            </a:fld>
            <a:endParaRPr lang="en-US"/>
          </a:p>
        </p:txBody>
      </p:sp>
    </p:spTree>
    <p:extLst>
      <p:ext uri="{BB962C8B-B14F-4D97-AF65-F5344CB8AC3E}">
        <p14:creationId xmlns:p14="http://schemas.microsoft.com/office/powerpoint/2010/main" val="866009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15</a:t>
            </a:fld>
            <a:endParaRPr lang="en-US"/>
          </a:p>
        </p:txBody>
      </p:sp>
    </p:spTree>
    <p:extLst>
      <p:ext uri="{BB962C8B-B14F-4D97-AF65-F5344CB8AC3E}">
        <p14:creationId xmlns:p14="http://schemas.microsoft.com/office/powerpoint/2010/main" val="151228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Mention all of these to help understanding. </a:t>
            </a:r>
          </a:p>
        </p:txBody>
      </p:sp>
      <p:sp>
        <p:nvSpPr>
          <p:cNvPr id="4" name="Slide Number Placeholder 3"/>
          <p:cNvSpPr>
            <a:spLocks noGrp="1"/>
          </p:cNvSpPr>
          <p:nvPr>
            <p:ph type="sldNum" sz="quarter" idx="10"/>
          </p:nvPr>
        </p:nvSpPr>
        <p:spPr/>
        <p:txBody>
          <a:bodyPr/>
          <a:lstStyle/>
          <a:p>
            <a:fld id="{67A15869-6E47-904F-8A19-4B94BD8AE9A7}" type="slidenum">
              <a:rPr lang="en-US" smtClean="0"/>
              <a:pPr/>
              <a:t>16</a:t>
            </a:fld>
            <a:endParaRPr lang="en-US"/>
          </a:p>
        </p:txBody>
      </p:sp>
    </p:spTree>
    <p:extLst>
      <p:ext uri="{BB962C8B-B14F-4D97-AF65-F5344CB8AC3E}">
        <p14:creationId xmlns:p14="http://schemas.microsoft.com/office/powerpoint/2010/main" val="2365866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17</a:t>
            </a:fld>
            <a:endParaRPr lang="en-US"/>
          </a:p>
        </p:txBody>
      </p:sp>
    </p:spTree>
    <p:extLst>
      <p:ext uri="{BB962C8B-B14F-4D97-AF65-F5344CB8AC3E}">
        <p14:creationId xmlns:p14="http://schemas.microsoft.com/office/powerpoint/2010/main" val="4059106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18</a:t>
            </a:fld>
            <a:endParaRPr lang="en-US"/>
          </a:p>
        </p:txBody>
      </p:sp>
    </p:spTree>
    <p:extLst>
      <p:ext uri="{BB962C8B-B14F-4D97-AF65-F5344CB8AC3E}">
        <p14:creationId xmlns:p14="http://schemas.microsoft.com/office/powerpoint/2010/main" val="3938500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19</a:t>
            </a:fld>
            <a:endParaRPr lang="en-US"/>
          </a:p>
        </p:txBody>
      </p:sp>
    </p:spTree>
    <p:extLst>
      <p:ext uri="{BB962C8B-B14F-4D97-AF65-F5344CB8AC3E}">
        <p14:creationId xmlns:p14="http://schemas.microsoft.com/office/powerpoint/2010/main" val="1011211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easier to travel down the road when you have a roadmap to follow…</a:t>
            </a:r>
          </a:p>
        </p:txBody>
      </p:sp>
      <p:sp>
        <p:nvSpPr>
          <p:cNvPr id="4" name="Slide Number Placeholder 3"/>
          <p:cNvSpPr>
            <a:spLocks noGrp="1"/>
          </p:cNvSpPr>
          <p:nvPr>
            <p:ph type="sldNum" sz="quarter" idx="5"/>
          </p:nvPr>
        </p:nvSpPr>
        <p:spPr/>
        <p:txBody>
          <a:bodyPr/>
          <a:lstStyle/>
          <a:p>
            <a:fld id="{67A15869-6E47-904F-8A19-4B94BD8AE9A7}" type="slidenum">
              <a:rPr lang="en-US" smtClean="0"/>
              <a:pPr/>
              <a:t>2</a:t>
            </a:fld>
            <a:endParaRPr lang="en-US"/>
          </a:p>
        </p:txBody>
      </p:sp>
    </p:spTree>
    <p:extLst>
      <p:ext uri="{BB962C8B-B14F-4D97-AF65-F5344CB8AC3E}">
        <p14:creationId xmlns:p14="http://schemas.microsoft.com/office/powerpoint/2010/main" val="1186238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20</a:t>
            </a:fld>
            <a:endParaRPr lang="en-US"/>
          </a:p>
        </p:txBody>
      </p:sp>
    </p:spTree>
    <p:extLst>
      <p:ext uri="{BB962C8B-B14F-4D97-AF65-F5344CB8AC3E}">
        <p14:creationId xmlns:p14="http://schemas.microsoft.com/office/powerpoint/2010/main" val="3641812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21</a:t>
            </a:fld>
            <a:endParaRPr lang="en-US"/>
          </a:p>
        </p:txBody>
      </p:sp>
    </p:spTree>
    <p:extLst>
      <p:ext uri="{BB962C8B-B14F-4D97-AF65-F5344CB8AC3E}">
        <p14:creationId xmlns:p14="http://schemas.microsoft.com/office/powerpoint/2010/main" val="2677546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22</a:t>
            </a:fld>
            <a:endParaRPr lang="en-US"/>
          </a:p>
        </p:txBody>
      </p:sp>
    </p:spTree>
    <p:extLst>
      <p:ext uri="{BB962C8B-B14F-4D97-AF65-F5344CB8AC3E}">
        <p14:creationId xmlns:p14="http://schemas.microsoft.com/office/powerpoint/2010/main" val="2612479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23</a:t>
            </a:fld>
            <a:endParaRPr lang="en-US"/>
          </a:p>
        </p:txBody>
      </p:sp>
    </p:spTree>
    <p:extLst>
      <p:ext uri="{BB962C8B-B14F-4D97-AF65-F5344CB8AC3E}">
        <p14:creationId xmlns:p14="http://schemas.microsoft.com/office/powerpoint/2010/main" val="1458967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24</a:t>
            </a:fld>
            <a:endParaRPr lang="en-US"/>
          </a:p>
        </p:txBody>
      </p:sp>
    </p:spTree>
    <p:extLst>
      <p:ext uri="{BB962C8B-B14F-4D97-AF65-F5344CB8AC3E}">
        <p14:creationId xmlns:p14="http://schemas.microsoft.com/office/powerpoint/2010/main" val="3597171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25</a:t>
            </a:fld>
            <a:endParaRPr lang="en-US"/>
          </a:p>
        </p:txBody>
      </p:sp>
    </p:spTree>
    <p:extLst>
      <p:ext uri="{BB962C8B-B14F-4D97-AF65-F5344CB8AC3E}">
        <p14:creationId xmlns:p14="http://schemas.microsoft.com/office/powerpoint/2010/main" val="288656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26</a:t>
            </a:fld>
            <a:endParaRPr lang="en-US"/>
          </a:p>
        </p:txBody>
      </p:sp>
    </p:spTree>
    <p:extLst>
      <p:ext uri="{BB962C8B-B14F-4D97-AF65-F5344CB8AC3E}">
        <p14:creationId xmlns:p14="http://schemas.microsoft.com/office/powerpoint/2010/main" val="2871312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27</a:t>
            </a:fld>
            <a:endParaRPr lang="en-US"/>
          </a:p>
        </p:txBody>
      </p:sp>
    </p:spTree>
    <p:extLst>
      <p:ext uri="{BB962C8B-B14F-4D97-AF65-F5344CB8AC3E}">
        <p14:creationId xmlns:p14="http://schemas.microsoft.com/office/powerpoint/2010/main" val="417476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28</a:t>
            </a:fld>
            <a:endParaRPr lang="en-US"/>
          </a:p>
        </p:txBody>
      </p:sp>
    </p:spTree>
    <p:extLst>
      <p:ext uri="{BB962C8B-B14F-4D97-AF65-F5344CB8AC3E}">
        <p14:creationId xmlns:p14="http://schemas.microsoft.com/office/powerpoint/2010/main" val="1886840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29</a:t>
            </a:fld>
            <a:endParaRPr lang="en-US"/>
          </a:p>
        </p:txBody>
      </p:sp>
    </p:spTree>
    <p:extLst>
      <p:ext uri="{BB962C8B-B14F-4D97-AF65-F5344CB8AC3E}">
        <p14:creationId xmlns:p14="http://schemas.microsoft.com/office/powerpoint/2010/main" val="2839897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3</a:t>
            </a:fld>
            <a:endParaRPr lang="en-US"/>
          </a:p>
        </p:txBody>
      </p:sp>
    </p:spTree>
    <p:extLst>
      <p:ext uri="{BB962C8B-B14F-4D97-AF65-F5344CB8AC3E}">
        <p14:creationId xmlns:p14="http://schemas.microsoft.com/office/powerpoint/2010/main" val="26315814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30</a:t>
            </a:fld>
            <a:endParaRPr lang="en-US"/>
          </a:p>
        </p:txBody>
      </p:sp>
    </p:spTree>
    <p:extLst>
      <p:ext uri="{BB962C8B-B14F-4D97-AF65-F5344CB8AC3E}">
        <p14:creationId xmlns:p14="http://schemas.microsoft.com/office/powerpoint/2010/main" val="1330409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31</a:t>
            </a:fld>
            <a:endParaRPr lang="en-US"/>
          </a:p>
        </p:txBody>
      </p:sp>
    </p:spTree>
    <p:extLst>
      <p:ext uri="{BB962C8B-B14F-4D97-AF65-F5344CB8AC3E}">
        <p14:creationId xmlns:p14="http://schemas.microsoft.com/office/powerpoint/2010/main" val="2784942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rPr>
              <a:t>Traditional Club </a:t>
            </a:r>
            <a:r>
              <a:rPr lang="en-US" sz="1800" dirty="0">
                <a:effectLst/>
                <a:latin typeface="Calibri" panose="020F0502020204030204" pitchFamily="34" charset="0"/>
              </a:rPr>
              <a:t>– A traditional Optimist Club conducts a number of exciting, youth-oriented events and fund raisers each year. The Club meets on a regular basis at a fixed location. </a:t>
            </a:r>
            <a:endParaRPr lang="en-US" sz="2800" dirty="0">
              <a:effectLst/>
            </a:endParaRPr>
          </a:p>
          <a:p>
            <a:r>
              <a:rPr lang="en-US" sz="1800" b="1" dirty="0">
                <a:effectLst/>
                <a:latin typeface="Calibri" panose="020F0502020204030204" pitchFamily="34" charset="0"/>
              </a:rPr>
              <a:t>Sports Club </a:t>
            </a:r>
            <a:r>
              <a:rPr lang="en-US" sz="1800" dirty="0">
                <a:effectLst/>
                <a:latin typeface="Calibri" panose="020F0502020204030204" pitchFamily="34" charset="0"/>
              </a:rPr>
              <a:t>– A Sports Club is built with the primary goal to serve youth through athletics. </a:t>
            </a:r>
            <a:endParaRPr lang="en-US" sz="2800" dirty="0">
              <a:effectLst/>
            </a:endParaRPr>
          </a:p>
          <a:p>
            <a:r>
              <a:rPr lang="en-US" sz="1800" b="1" dirty="0">
                <a:effectLst/>
                <a:latin typeface="Calibri" panose="020F0502020204030204" pitchFamily="34" charset="0"/>
              </a:rPr>
              <a:t>College Club </a:t>
            </a:r>
            <a:r>
              <a:rPr lang="en-US" sz="1800" dirty="0">
                <a:effectLst/>
                <a:latin typeface="Calibri" panose="020F0502020204030204" pitchFamily="34" charset="0"/>
              </a:rPr>
              <a:t>- A College Club is built around a college or university and is primarily made up of college students interested in service, leadership and professional development. A special dues and fees structure applies. </a:t>
            </a:r>
            <a:endParaRPr lang="en-US" sz="1800" b="1" dirty="0">
              <a:effectLst/>
              <a:latin typeface="Calibri" panose="020F0502020204030204" pitchFamily="34" charset="0"/>
            </a:endParaRPr>
          </a:p>
          <a:p>
            <a:r>
              <a:rPr lang="en-US" sz="1800" b="1" dirty="0">
                <a:effectLst/>
                <a:latin typeface="Calibri" panose="020F0502020204030204" pitchFamily="34" charset="0"/>
              </a:rPr>
              <a:t>Special Needs/Adults with Exceptionalities Club</a:t>
            </a:r>
            <a:r>
              <a:rPr lang="en-US" sz="1800" dirty="0">
                <a:effectLst/>
                <a:latin typeface="Calibri" panose="020F0502020204030204" pitchFamily="34" charset="0"/>
              </a:rPr>
              <a:t>-The membership for this type of Club focuses on the segment of society that has intellectual or developmental disabilities. The membership roster must be comprised of at least 50 percent of the members from this segment of the population. A special dues and fees structure applies </a:t>
            </a:r>
            <a:endParaRPr lang="en-US" dirty="0">
              <a:effectLst/>
            </a:endParaRPr>
          </a:p>
          <a:p>
            <a:r>
              <a:rPr lang="en-US" sz="1800" b="1" dirty="0">
                <a:effectLst/>
                <a:latin typeface="Calibri" panose="020F0502020204030204" pitchFamily="34" charset="0"/>
              </a:rPr>
              <a:t>Overseas Clu</a:t>
            </a:r>
            <a:r>
              <a:rPr lang="en-US" sz="1800" dirty="0">
                <a:effectLst/>
                <a:latin typeface="Calibri" panose="020F0502020204030204" pitchFamily="34" charset="0"/>
              </a:rPr>
              <a:t>bs – These clubs are much the same as a traditional Club but carry a special dues and fees structure. </a:t>
            </a:r>
            <a:endParaRPr lang="en-US" dirty="0">
              <a:effectLst/>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4</a:t>
            </a:fld>
            <a:endParaRPr lang="en-US"/>
          </a:p>
        </p:txBody>
      </p:sp>
    </p:spTree>
    <p:extLst>
      <p:ext uri="{BB962C8B-B14F-4D97-AF65-F5344CB8AC3E}">
        <p14:creationId xmlns:p14="http://schemas.microsoft.com/office/powerpoint/2010/main" val="3620401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rPr>
              <a:t>Traditional Club </a:t>
            </a:r>
            <a:r>
              <a:rPr lang="en-US" sz="1800" dirty="0">
                <a:effectLst/>
                <a:latin typeface="Calibri" panose="020F0502020204030204" pitchFamily="34" charset="0"/>
              </a:rPr>
              <a:t>– A traditional Optimist Club conducts a number of exciting, youth-oriented events and fund raisers each year. The Club meets on a regular basis at a fixed location. </a:t>
            </a:r>
            <a:endParaRPr lang="en-US" sz="2800" dirty="0">
              <a:effectLst/>
            </a:endParaRPr>
          </a:p>
          <a:p>
            <a:r>
              <a:rPr lang="en-US" sz="1800" b="1" dirty="0">
                <a:effectLst/>
                <a:latin typeface="Calibri" panose="020F0502020204030204" pitchFamily="34" charset="0"/>
              </a:rPr>
              <a:t>Sports Club </a:t>
            </a:r>
            <a:r>
              <a:rPr lang="en-US" sz="1800" dirty="0">
                <a:effectLst/>
                <a:latin typeface="Calibri" panose="020F0502020204030204" pitchFamily="34" charset="0"/>
              </a:rPr>
              <a:t>– A Sports Club is built with the primary goal to serve youth through athletics. </a:t>
            </a:r>
            <a:endParaRPr lang="en-US" sz="2800" dirty="0">
              <a:effectLst/>
            </a:endParaRPr>
          </a:p>
          <a:p>
            <a:r>
              <a:rPr lang="en-US" sz="1800" b="1" dirty="0">
                <a:effectLst/>
                <a:latin typeface="Calibri" panose="020F0502020204030204" pitchFamily="34" charset="0"/>
              </a:rPr>
              <a:t>College Club </a:t>
            </a:r>
            <a:r>
              <a:rPr lang="en-US" sz="1800" dirty="0">
                <a:effectLst/>
                <a:latin typeface="Calibri" panose="020F0502020204030204" pitchFamily="34" charset="0"/>
              </a:rPr>
              <a:t>- A College Club is built around a college or university and is primarily made up of college students interested in service, leadership and professional development. A special dues and fees structure applies. </a:t>
            </a:r>
            <a:endParaRPr lang="en-US" sz="1800" b="1" dirty="0">
              <a:effectLst/>
              <a:latin typeface="Calibri" panose="020F0502020204030204" pitchFamily="34" charset="0"/>
            </a:endParaRPr>
          </a:p>
          <a:p>
            <a:r>
              <a:rPr lang="en-US" sz="1800" b="1" dirty="0">
                <a:effectLst/>
                <a:latin typeface="Calibri" panose="020F0502020204030204" pitchFamily="34" charset="0"/>
              </a:rPr>
              <a:t>Special Needs/Adults with Exceptionalities Club</a:t>
            </a:r>
            <a:r>
              <a:rPr lang="en-US" sz="1800" dirty="0">
                <a:effectLst/>
                <a:latin typeface="Calibri" panose="020F0502020204030204" pitchFamily="34" charset="0"/>
              </a:rPr>
              <a:t>-The membership for this type of Club focuses on the segment of society that has intellectual or developmental disabilities. The membership roster must be comprised of at least 50 percent of the members from this segment of the population. A special dues and fees structure applies </a:t>
            </a:r>
            <a:endParaRPr lang="en-US" dirty="0">
              <a:effectLst/>
            </a:endParaRPr>
          </a:p>
          <a:p>
            <a:r>
              <a:rPr lang="en-US" sz="1800" b="1" dirty="0">
                <a:effectLst/>
                <a:latin typeface="Calibri" panose="020F0502020204030204" pitchFamily="34" charset="0"/>
              </a:rPr>
              <a:t>Overseas Clu</a:t>
            </a:r>
            <a:r>
              <a:rPr lang="en-US" sz="1800" dirty="0">
                <a:effectLst/>
                <a:latin typeface="Calibri" panose="020F0502020204030204" pitchFamily="34" charset="0"/>
              </a:rPr>
              <a:t>bs – These clubs are much the same as a traditional Club but carry a special dues and fees structure. </a:t>
            </a:r>
            <a:endParaRPr lang="en-US" dirty="0">
              <a:effectLst/>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5</a:t>
            </a:fld>
            <a:endParaRPr lang="en-US"/>
          </a:p>
        </p:txBody>
      </p:sp>
    </p:spTree>
    <p:extLst>
      <p:ext uri="{BB962C8B-B14F-4D97-AF65-F5344CB8AC3E}">
        <p14:creationId xmlns:p14="http://schemas.microsoft.com/office/powerpoint/2010/main" val="1570982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dirty="0">
              <a:effectLst/>
              <a:latin typeface="Calibri" panose="020F0502020204030204" pitchFamily="34" charset="0"/>
            </a:endParaRPr>
          </a:p>
          <a:p>
            <a:r>
              <a:rPr lang="en-US" sz="1800" b="1" dirty="0">
                <a:effectLst/>
                <a:latin typeface="Calibri" panose="020F0502020204030204" pitchFamily="34" charset="0"/>
              </a:rPr>
              <a:t>Traditional Club </a:t>
            </a:r>
            <a:r>
              <a:rPr lang="en-US" sz="1800" dirty="0">
                <a:effectLst/>
                <a:latin typeface="Calibri" panose="020F0502020204030204" pitchFamily="34" charset="0"/>
              </a:rPr>
              <a:t>– A traditional Optimist Club conducts a number of exciting, youth-oriented events and fund raisers each year. The Club meets on a regular basis at a fixed location. </a:t>
            </a:r>
            <a:endParaRPr lang="en-US" sz="2800" dirty="0">
              <a:effectLst/>
            </a:endParaRPr>
          </a:p>
          <a:p>
            <a:r>
              <a:rPr lang="en-US" sz="1800" b="1" dirty="0">
                <a:effectLst/>
                <a:latin typeface="Calibri" panose="020F0502020204030204" pitchFamily="34" charset="0"/>
              </a:rPr>
              <a:t>Sports Club </a:t>
            </a:r>
            <a:r>
              <a:rPr lang="en-US" sz="1800" dirty="0">
                <a:effectLst/>
                <a:latin typeface="Calibri" panose="020F0502020204030204" pitchFamily="34" charset="0"/>
              </a:rPr>
              <a:t>– A Sports Club is built with the primary goal to serve youth through athletics. </a:t>
            </a:r>
            <a:endParaRPr lang="en-US" sz="2800" dirty="0">
              <a:effectLst/>
            </a:endParaRPr>
          </a:p>
          <a:p>
            <a:r>
              <a:rPr lang="en-US" sz="1800" b="1" dirty="0">
                <a:effectLst/>
                <a:latin typeface="Calibri" panose="020F0502020204030204" pitchFamily="34" charset="0"/>
              </a:rPr>
              <a:t>College Club </a:t>
            </a:r>
            <a:r>
              <a:rPr lang="en-US" sz="1800" dirty="0">
                <a:effectLst/>
                <a:latin typeface="Calibri" panose="020F0502020204030204" pitchFamily="34" charset="0"/>
              </a:rPr>
              <a:t>- A College Club is built around a college or university and is primarily made up of college students interested in service, leadership and professional development. A special dues and fees structure applies. </a:t>
            </a:r>
            <a:endParaRPr lang="en-US" sz="1800" b="1" dirty="0">
              <a:effectLst/>
              <a:latin typeface="Calibri" panose="020F0502020204030204" pitchFamily="34" charset="0"/>
            </a:endParaRPr>
          </a:p>
          <a:p>
            <a:r>
              <a:rPr lang="en-US" sz="1800" b="1" dirty="0">
                <a:effectLst/>
                <a:latin typeface="Calibri" panose="020F0502020204030204" pitchFamily="34" charset="0"/>
              </a:rPr>
              <a:t>Special Needs/Adults with Exceptionalities Club</a:t>
            </a:r>
            <a:r>
              <a:rPr lang="en-US" sz="1800" dirty="0">
                <a:effectLst/>
                <a:latin typeface="Calibri" panose="020F0502020204030204" pitchFamily="34" charset="0"/>
              </a:rPr>
              <a:t>-The membership for this type of Club focuses on the segment of society that has intellectual or developmental disabilities. The membership roster must be comprised of at least 50 percent of the members from this segment of the population. A special dues and fees structure applies </a:t>
            </a:r>
            <a:endParaRPr lang="en-US" dirty="0">
              <a:effectLst/>
            </a:endParaRPr>
          </a:p>
          <a:p>
            <a:r>
              <a:rPr lang="en-US" sz="1800" b="1" dirty="0">
                <a:effectLst/>
                <a:latin typeface="Calibri" panose="020F0502020204030204" pitchFamily="34" charset="0"/>
              </a:rPr>
              <a:t>Overseas Clu</a:t>
            </a:r>
            <a:r>
              <a:rPr lang="en-US" sz="1800" dirty="0">
                <a:effectLst/>
                <a:latin typeface="Calibri" panose="020F0502020204030204" pitchFamily="34" charset="0"/>
              </a:rPr>
              <a:t>bs – These clubs are much the same as a traditional Club but carry a special dues and fees structure. </a:t>
            </a:r>
            <a:endParaRPr lang="en-US" dirty="0">
              <a:effectLst/>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6</a:t>
            </a:fld>
            <a:endParaRPr lang="en-US"/>
          </a:p>
        </p:txBody>
      </p:sp>
    </p:spTree>
    <p:extLst>
      <p:ext uri="{BB962C8B-B14F-4D97-AF65-F5344CB8AC3E}">
        <p14:creationId xmlns:p14="http://schemas.microsoft.com/office/powerpoint/2010/main" val="3552283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7</a:t>
            </a:fld>
            <a:endParaRPr lang="en-US"/>
          </a:p>
        </p:txBody>
      </p:sp>
    </p:spTree>
    <p:extLst>
      <p:ext uri="{BB962C8B-B14F-4D97-AF65-F5344CB8AC3E}">
        <p14:creationId xmlns:p14="http://schemas.microsoft.com/office/powerpoint/2010/main" val="3439967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15869-6E47-904F-8A19-4B94BD8AE9A7}" type="slidenum">
              <a:rPr lang="en-US" smtClean="0"/>
              <a:pPr/>
              <a:t>8</a:t>
            </a:fld>
            <a:endParaRPr lang="en-US"/>
          </a:p>
        </p:txBody>
      </p:sp>
    </p:spTree>
    <p:extLst>
      <p:ext uri="{BB962C8B-B14F-4D97-AF65-F5344CB8AC3E}">
        <p14:creationId xmlns:p14="http://schemas.microsoft.com/office/powerpoint/2010/main" val="1261964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7A15869-6E47-904F-8A19-4B94BD8AE9A7}" type="slidenum">
              <a:rPr lang="en-US" smtClean="0"/>
              <a:pPr/>
              <a:t>9</a:t>
            </a:fld>
            <a:endParaRPr lang="en-US"/>
          </a:p>
        </p:txBody>
      </p:sp>
    </p:spTree>
    <p:extLst>
      <p:ext uri="{BB962C8B-B14F-4D97-AF65-F5344CB8AC3E}">
        <p14:creationId xmlns:p14="http://schemas.microsoft.com/office/powerpoint/2010/main" val="997181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D49800-85E3-5346-93B7-3E1D04451523}" type="datetimeFigureOut">
              <a:rPr lang="en-US" smtClean="0"/>
              <a:pPr/>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D49800-85E3-5346-93B7-3E1D04451523}" type="datetimeFigureOut">
              <a:rPr lang="en-US" smtClean="0"/>
              <a:pPr/>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D49800-85E3-5346-93B7-3E1D04451523}" type="datetimeFigureOut">
              <a:rPr lang="en-US" smtClean="0"/>
              <a:pPr/>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7078" y="294315"/>
            <a:ext cx="8755585" cy="6408490"/>
          </a:xfrm>
          <a:prstGeom prst="rect">
            <a:avLst/>
          </a:prstGeom>
        </p:spPr>
      </p:pic>
      <p:pic>
        <p:nvPicPr>
          <p:cNvPr id="3" name="Picture 2">
            <a:extLst>
              <a:ext uri="{FF2B5EF4-FFF2-40B4-BE49-F238E27FC236}">
                <a16:creationId xmlns:a16="http://schemas.microsoft.com/office/drawing/2014/main" id="{2303B808-5814-B96F-00A9-924F5B48DF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4557" y="274319"/>
            <a:ext cx="1103971" cy="111760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D49800-85E3-5346-93B7-3E1D04451523}" type="datetimeFigureOut">
              <a:rPr lang="en-US" smtClean="0"/>
              <a:pPr/>
              <a:t>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D49800-85E3-5346-93B7-3E1D04451523}" type="datetimeFigureOut">
              <a:rPr lang="en-US" smtClean="0"/>
              <a:pPr/>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D49800-85E3-5346-93B7-3E1D04451523}" type="datetimeFigureOut">
              <a:rPr lang="en-US" smtClean="0"/>
              <a:pPr/>
              <a:t>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D49800-85E3-5346-93B7-3E1D04451523}" type="datetimeFigureOut">
              <a:rPr lang="en-US" smtClean="0"/>
              <a:pPr/>
              <a:t>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D49800-85E3-5346-93B7-3E1D04451523}" type="datetimeFigureOut">
              <a:rPr lang="en-US" smtClean="0"/>
              <a:pPr/>
              <a:t>1/30/2023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D49800-85E3-5346-93B7-3E1D04451523}" type="datetimeFigureOut">
              <a:rPr lang="en-US" smtClean="0"/>
              <a:pPr/>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D49800-85E3-5346-93B7-3E1D04451523}" type="datetimeFigureOut">
              <a:rPr lang="en-US" smtClean="0"/>
              <a:pPr/>
              <a:t>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84FEB-5420-4A43-8C13-86550AA207A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D49800-85E3-5346-93B7-3E1D04451523}" type="datetimeFigureOut">
              <a:rPr lang="en-US" smtClean="0"/>
              <a:pPr/>
              <a:t>1/30/2023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84FEB-5420-4A43-8C13-86550AA207A0}" type="slidenum">
              <a:rPr lang="en-US" smtClean="0"/>
              <a:pPr/>
              <a:t>‹#›</a:t>
            </a:fld>
            <a:endParaRPr lang="en-US"/>
          </a:p>
        </p:txBody>
      </p:sp>
    </p:spTree>
    <p:extLst>
      <p:ext uri="{BB962C8B-B14F-4D97-AF65-F5344CB8AC3E}">
        <p14:creationId xmlns:p14="http://schemas.microsoft.com/office/powerpoint/2010/main" val="1357256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ptimist.org/Documents/Kit-Community_Needs_Assessment.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www.greatschools.com/" TargetMode="External"/><Relationship Id="rId3" Type="http://schemas.openxmlformats.org/officeDocument/2006/relationships/hyperlink" Target="https://www.optimist.org/Documents/Kit-Community_Needs_Assessment.pdf" TargetMode="External"/><Relationship Id="rId7" Type="http://schemas.openxmlformats.org/officeDocument/2006/relationships/hyperlink" Target="http://www.citypopulation.d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statcan.ca/" TargetMode="External"/><Relationship Id="rId5" Type="http://schemas.openxmlformats.org/officeDocument/2006/relationships/hyperlink" Target="http://www.citydata.com/" TargetMode="External"/><Relationship Id="rId4" Type="http://schemas.openxmlformats.org/officeDocument/2006/relationships/hyperlink" Target="https://www.city-data.com/" TargetMode="External"/><Relationship Id="rId9" Type="http://schemas.openxmlformats.org/officeDocument/2006/relationships/hyperlink" Target="http://www.census.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optimist.org/forms/Member_invite_brochure_E.pdf" TargetMode="External"/><Relationship Id="rId4" Type="http://schemas.openxmlformats.org/officeDocument/2006/relationships/hyperlink" Target="https://www.optimist.org/Documents/NCB/NCB-membership-recruitment-kit.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optimist.org/member/about5.cf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optimist.org/documents/2023/Dues_and_Fees_2022-2023.pdf" TargetMode="External"/><Relationship Id="rId5" Type="http://schemas.openxmlformats.org/officeDocument/2006/relationships/hyperlink" Target="https://www.optimist.org/Documents/New_Club_Building_Requirements.pdf" TargetMode="External"/><Relationship Id="rId4" Type="http://schemas.openxmlformats.org/officeDocument/2006/relationships/hyperlink" Target="https://www.optimist.org/member/membership5.cf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optimist.org/Documents/NC-Follow-Up_Program.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optimist.org/forms/NC-Follow-up_Certificate_of_Completion.pdf" TargetMode="External"/><Relationship Id="rId5" Type="http://schemas.openxmlformats.org/officeDocument/2006/relationships/hyperlink" Target="https://www.optimist.org/Forms/NC-Follow-Up_Report.pdf" TargetMode="External"/><Relationship Id="rId4" Type="http://schemas.openxmlformats.org/officeDocument/2006/relationships/hyperlink" Target="https://optimist.tovuti.i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optimist.org/forms/NC-Sponsor_Commitment_Form.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optimist.org/forms/NC-Progress_Report.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optimist.org/Documents/NC-HANDBOOK.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ptimist.org/member/newclub9.cf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44632"/>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827791"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New Club Building</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73462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r>
              <a:rPr lang="en-US" sz="2800" dirty="0">
                <a:latin typeface="Helvetica Neue" panose="02000503000000020004" pitchFamily="2" charset="0"/>
                <a:ea typeface="Helvetica Neue" panose="02000503000000020004" pitchFamily="2" charset="0"/>
                <a:cs typeface="Helvetica Neue" panose="02000503000000020004" pitchFamily="2" charset="0"/>
              </a:rPr>
              <a:t>Your roadmap to building a new club</a:t>
            </a:r>
          </a:p>
          <a:p>
            <a:pPr>
              <a:lnSpc>
                <a:spcPts val="2500"/>
              </a:lnSpc>
              <a:defRPr sz="2400">
                <a:solidFill>
                  <a:srgbClr val="FFFFFF"/>
                </a:solidFill>
              </a:defRPr>
            </a:pPr>
            <a:endParaRPr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Content Placeholder 2">
            <a:extLst>
              <a:ext uri="{FF2B5EF4-FFF2-40B4-BE49-F238E27FC236}">
                <a16:creationId xmlns:a16="http://schemas.microsoft.com/office/drawing/2014/main" id="{26074DC5-33C7-B958-181A-379C09F8FFFB}"/>
              </a:ext>
            </a:extLst>
          </p:cNvPr>
          <p:cNvSpPr txBox="1">
            <a:spLocks/>
          </p:cNvSpPr>
          <p:nvPr/>
        </p:nvSpPr>
        <p:spPr>
          <a:xfrm>
            <a:off x="918652" y="2450744"/>
            <a:ext cx="6737207" cy="12299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lvl="1" indent="0">
              <a:buNone/>
              <a:tabLst>
                <a:tab pos="331788" algn="l"/>
              </a:tabLst>
            </a:pPr>
            <a:r>
              <a:rPr lang="en-US" sz="1600"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Building a new club is greatest commitment, offering the greatest challenge and it returns the greatest reward</a:t>
            </a: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457200" lvl="1" indent="0">
              <a:buNone/>
            </a:pPr>
            <a:endParaRPr lang="en-US" sz="3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TextBox 1">
            <a:extLst>
              <a:ext uri="{FF2B5EF4-FFF2-40B4-BE49-F238E27FC236}">
                <a16:creationId xmlns:a16="http://schemas.microsoft.com/office/drawing/2014/main" id="{1981B605-72BA-2D23-3934-ABA4272183D0}"/>
              </a:ext>
            </a:extLst>
          </p:cNvPr>
          <p:cNvSpPr txBox="1"/>
          <p:nvPr/>
        </p:nvSpPr>
        <p:spPr>
          <a:xfrm>
            <a:off x="0" y="6627168"/>
            <a:ext cx="1058303" cy="230832"/>
          </a:xfrm>
          <a:prstGeom prst="rect">
            <a:avLst/>
          </a:prstGeom>
          <a:noFill/>
        </p:spPr>
        <p:txBody>
          <a:bodyPr wrap="none" rtlCol="0">
            <a:spAutoFit/>
          </a:bodyPr>
          <a:lstStyle/>
          <a:p>
            <a:r>
              <a:rPr lang="en-US" sz="900" dirty="0"/>
              <a:t>Version 22.10.01.3</a:t>
            </a:r>
          </a:p>
        </p:txBody>
      </p:sp>
    </p:spTree>
    <p:extLst>
      <p:ext uri="{BB962C8B-B14F-4D97-AF65-F5344CB8AC3E}">
        <p14:creationId xmlns:p14="http://schemas.microsoft.com/office/powerpoint/2010/main" val="648581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Once you determine where an Optimist Club would be beneficial, you need to learn more about it. </a:t>
            </a: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Demographics</a:t>
            </a:r>
          </a:p>
          <a:p>
            <a:pPr lvl="2">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Schools in the area</a:t>
            </a:r>
          </a:p>
          <a:p>
            <a:pPr lvl="2">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Service organizations </a:t>
            </a:r>
          </a:p>
          <a:p>
            <a:pPr lvl="2">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Chamber of Commerce</a:t>
            </a: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Visit the city</a:t>
            </a:r>
          </a:p>
          <a:p>
            <a:pPr lvl="2">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Walk around and talk to people</a:t>
            </a: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Find opportunities</a:t>
            </a:r>
          </a:p>
          <a:p>
            <a:pPr lvl="1">
              <a:buFont typeface="Wingdings" pitchFamily="2" charset="2"/>
              <a:buChar char="§"/>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Identify a need and provide</a:t>
            </a:r>
            <a:b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484094" y="365126"/>
            <a:ext cx="561954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Community Assessment</a:t>
            </a:r>
          </a:p>
        </p:txBody>
      </p:sp>
      <p:pic>
        <p:nvPicPr>
          <p:cNvPr id="2" name="Picture 1" descr="Graphical user interface, text, application, Word&#10;&#10;Description automatically generated">
            <a:hlinkClick r:id="rId3"/>
            <a:extLst>
              <a:ext uri="{FF2B5EF4-FFF2-40B4-BE49-F238E27FC236}">
                <a16:creationId xmlns:a16="http://schemas.microsoft.com/office/drawing/2014/main" id="{ECFA1C95-C434-771A-94CE-A64357B703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02082" y="2761782"/>
            <a:ext cx="2757824" cy="3998846"/>
          </a:xfrm>
          <a:prstGeom prst="rect">
            <a:avLst/>
          </a:prstGeom>
        </p:spPr>
      </p:pic>
    </p:spTree>
    <p:extLst>
      <p:ext uri="{BB962C8B-B14F-4D97-AF65-F5344CB8AC3E}">
        <p14:creationId xmlns:p14="http://schemas.microsoft.com/office/powerpoint/2010/main" val="20728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65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Ok, you have gathered your information about the area</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a:t>
            </a: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you are looking to build, you can conduct some simple analysis with your team. </a:t>
            </a:r>
          </a:p>
          <a:p>
            <a:pPr marL="354013" indent="-342900">
              <a:lnSpc>
                <a:spcPts val="2880"/>
              </a:lnSpc>
              <a:buFontTx/>
              <a:buChar char="-"/>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Assess community</a:t>
            </a:r>
          </a:p>
          <a:p>
            <a:pPr marL="811213" lvl="1" indent="-342900">
              <a:lnSpc>
                <a:spcPts val="2880"/>
              </a:lnSpc>
              <a:buFontTx/>
              <a:buChar char="-"/>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Other non-profits in the area</a:t>
            </a:r>
          </a:p>
          <a:p>
            <a:pPr marL="811213" lvl="1" indent="-342900">
              <a:lnSpc>
                <a:spcPts val="2880"/>
              </a:lnSpc>
              <a:buFontTx/>
              <a:buChar char="-"/>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Opportunity</a:t>
            </a:r>
          </a:p>
          <a:p>
            <a:pPr marL="811213" lvl="1" indent="-342900">
              <a:lnSpc>
                <a:spcPts val="2880"/>
              </a:lnSpc>
              <a:buFontTx/>
              <a:buChar char="-"/>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Demographics </a:t>
            </a:r>
          </a:p>
          <a:p>
            <a:pPr marL="354013" indent="-342900">
              <a:lnSpc>
                <a:spcPts val="2880"/>
              </a:lnSpc>
              <a:buFontTx/>
              <a:buChar char="-"/>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Key Stakeholders in the area</a:t>
            </a:r>
          </a:p>
          <a:p>
            <a:pPr marL="811213" lvl="1" indent="-342900">
              <a:lnSpc>
                <a:spcPts val="2880"/>
              </a:lnSpc>
              <a:buFontTx/>
              <a:buChar char="-"/>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Community Leaders</a:t>
            </a:r>
          </a:p>
          <a:p>
            <a:pPr marL="811213" lvl="1" indent="-342900">
              <a:lnSpc>
                <a:spcPts val="2880"/>
              </a:lnSpc>
              <a:buFontTx/>
              <a:buChar char="-"/>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School Leadership</a:t>
            </a:r>
          </a:p>
          <a:p>
            <a:pPr marL="11113" indent="0">
              <a:lnSpc>
                <a:spcPts val="2880"/>
              </a:lnSpc>
              <a:buNone/>
              <a:tabLst>
                <a:tab pos="215900" algn="l"/>
                <a:tab pos="336550" algn="l"/>
              </a:tabLst>
            </a:pPr>
            <a:b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Research Analysis</a:t>
            </a:r>
          </a:p>
        </p:txBody>
      </p:sp>
      <p:pic>
        <p:nvPicPr>
          <p:cNvPr id="6" name="Picture 5" descr="Graphical user interface, logo&#10;&#10;Description automatically generated">
            <a:extLst>
              <a:ext uri="{FF2B5EF4-FFF2-40B4-BE49-F238E27FC236}">
                <a16:creationId xmlns:a16="http://schemas.microsoft.com/office/drawing/2014/main" id="{642174B9-02D8-A8B7-921D-31105A359B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1239" y="4013860"/>
            <a:ext cx="3358667" cy="2051510"/>
          </a:xfrm>
          <a:prstGeom prst="rect">
            <a:avLst/>
          </a:prstGeom>
        </p:spPr>
      </p:pic>
    </p:spTree>
    <p:extLst>
      <p:ext uri="{BB962C8B-B14F-4D97-AF65-F5344CB8AC3E}">
        <p14:creationId xmlns:p14="http://schemas.microsoft.com/office/powerpoint/2010/main" val="2207988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Here are some resources that can help in researching a community. </a:t>
            </a:r>
            <a:b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Chamber of Commerce in the city or township</a:t>
            </a: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Community Needs Assessment </a:t>
            </a:r>
            <a:r>
              <a:rPr lang="en-US" sz="2000" dirty="0">
                <a:solidFill>
                  <a:srgbClr val="954F72"/>
                </a:solidFill>
                <a:latin typeface="Helvetica Neue" panose="02000503000000020004" pitchFamily="2" charset="0"/>
                <a:ea typeface="Helvetica Neue" panose="02000503000000020004" pitchFamily="2" charset="0"/>
                <a:cs typeface="Helvetica Neue" panose="02000503000000020004" pitchFamily="2" charset="0"/>
                <a:hlinkClick r:id="rId3"/>
              </a:rPr>
              <a:t>click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hlinkClick r:id="rId3"/>
              </a:rPr>
              <a:t>here </a:t>
            </a:r>
            <a:endParaRPr lang="en-US" sz="2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City Data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click</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 here</a:t>
            </a:r>
            <a:endPar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Canadian Statistics </a:t>
            </a:r>
            <a:r>
              <a:rPr lang="en-US" sz="2000" dirty="0">
                <a:solidFill>
                  <a:srgbClr val="0563C1"/>
                </a:solidFill>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click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here</a:t>
            </a:r>
            <a:endPar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City Populations </a:t>
            </a:r>
            <a:r>
              <a:rPr lang="en-US" sz="1800" dirty="0">
                <a:solidFill>
                  <a:srgbClr val="0563C1"/>
                </a:solidFill>
                <a:latin typeface="Helvetica Neue" panose="02000503000000020004" pitchFamily="2" charset="0"/>
                <a:ea typeface="Helvetica Neue" panose="02000503000000020004" pitchFamily="2" charset="0"/>
                <a:cs typeface="Helvetica Neue" panose="02000503000000020004" pitchFamily="2" charset="0"/>
                <a:hlinkClick r:id="rId7">
                  <a:extLst>
                    <a:ext uri="{A12FA001-AC4F-418D-AE19-62706E023703}">
                      <ahyp:hlinkClr xmlns:ahyp="http://schemas.microsoft.com/office/drawing/2018/hyperlinkcolor" val="tx"/>
                    </a:ext>
                  </a:extLst>
                </a:hlinkClick>
              </a:rPr>
              <a:t>click </a:t>
            </a:r>
            <a:r>
              <a:rPr lang="en-US" sz="18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7">
                  <a:extLst>
                    <a:ext uri="{A12FA001-AC4F-418D-AE19-62706E023703}">
                      <ahyp:hlinkClr xmlns:ahyp="http://schemas.microsoft.com/office/drawing/2018/hyperlinkcolor" val="tx"/>
                    </a:ext>
                  </a:extLst>
                </a:hlinkClick>
              </a:rPr>
              <a:t>here</a:t>
            </a:r>
            <a:endParaRPr lang="en-US" sz="18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Great Schools </a:t>
            </a:r>
            <a:r>
              <a:rPr lang="en-US" sz="2000" dirty="0">
                <a:solidFill>
                  <a:srgbClr val="0563C1"/>
                </a:solidFill>
                <a:latin typeface="Helvetica Neue" panose="02000503000000020004" pitchFamily="2" charset="0"/>
                <a:ea typeface="Helvetica Neue" panose="02000503000000020004" pitchFamily="2" charset="0"/>
                <a:cs typeface="Helvetica Neue" panose="02000503000000020004" pitchFamily="2" charset="0"/>
                <a:hlinkClick r:id="rId8">
                  <a:extLst>
                    <a:ext uri="{A12FA001-AC4F-418D-AE19-62706E023703}">
                      <ahyp:hlinkClr xmlns:ahyp="http://schemas.microsoft.com/office/drawing/2018/hyperlinkcolor" val="tx"/>
                    </a:ext>
                  </a:extLst>
                </a:hlinkClick>
              </a:rPr>
              <a:t>click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8">
                  <a:extLst>
                    <a:ext uri="{A12FA001-AC4F-418D-AE19-62706E023703}">
                      <ahyp:hlinkClr xmlns:ahyp="http://schemas.microsoft.com/office/drawing/2018/hyperlinkcolor" val="tx"/>
                    </a:ext>
                  </a:extLst>
                </a:hlinkClick>
              </a:rPr>
              <a:t>here</a:t>
            </a:r>
            <a:endPar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U.S. Census </a:t>
            </a:r>
            <a:r>
              <a:rPr lang="en-US" sz="2000" dirty="0">
                <a:solidFill>
                  <a:srgbClr val="0563C1"/>
                </a:solidFill>
                <a:latin typeface="Helvetica Neue" panose="02000503000000020004" pitchFamily="2" charset="0"/>
                <a:ea typeface="Helvetica Neue" panose="02000503000000020004" pitchFamily="2" charset="0"/>
                <a:cs typeface="Helvetica Neue" panose="02000503000000020004" pitchFamily="2" charset="0"/>
                <a:hlinkClick r:id="rId9">
                  <a:extLst>
                    <a:ext uri="{A12FA001-AC4F-418D-AE19-62706E023703}">
                      <ahyp:hlinkClr xmlns:ahyp="http://schemas.microsoft.com/office/drawing/2018/hyperlinkcolor" val="tx"/>
                    </a:ext>
                  </a:extLst>
                </a:hlinkClick>
              </a:rPr>
              <a:t>click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9">
                  <a:extLst>
                    <a:ext uri="{A12FA001-AC4F-418D-AE19-62706E023703}">
                      <ahyp:hlinkClr xmlns:ahyp="http://schemas.microsoft.com/office/drawing/2018/hyperlinkcolor" val="tx"/>
                    </a:ext>
                  </a:extLst>
                </a:hlinkClick>
              </a:rPr>
              <a:t>here</a:t>
            </a:r>
            <a:endPar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Caribbean Data </a:t>
            </a:r>
            <a:r>
              <a:rPr lang="en-US" sz="2000" i="1"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coming soon</a:t>
            </a:r>
            <a:endParaRPr lang="en-US" sz="2000" i="1" u="sng"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b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Resources</a:t>
            </a:r>
          </a:p>
        </p:txBody>
      </p:sp>
    </p:spTree>
    <p:extLst>
      <p:ext uri="{BB962C8B-B14F-4D97-AF65-F5344CB8AC3E}">
        <p14:creationId xmlns:p14="http://schemas.microsoft.com/office/powerpoint/2010/main" val="2650537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685178"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Plan &amp; Recruit</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dirty="0"/>
          </a:p>
        </p:txBody>
      </p:sp>
      <p:grpSp>
        <p:nvGrpSpPr>
          <p:cNvPr id="8" name="Group 7">
            <a:extLst>
              <a:ext uri="{FF2B5EF4-FFF2-40B4-BE49-F238E27FC236}">
                <a16:creationId xmlns:a16="http://schemas.microsoft.com/office/drawing/2014/main" id="{E36EBA6C-0C80-4106-86C1-059AF22241FE}"/>
              </a:ext>
            </a:extLst>
          </p:cNvPr>
          <p:cNvGrpSpPr/>
          <p:nvPr/>
        </p:nvGrpSpPr>
        <p:grpSpPr>
          <a:xfrm>
            <a:off x="685178" y="3092504"/>
            <a:ext cx="8292460" cy="711753"/>
            <a:chOff x="501454" y="3362879"/>
            <a:chExt cx="8107919" cy="711753"/>
          </a:xfrm>
        </p:grpSpPr>
        <p:sp>
          <p:nvSpPr>
            <p:cNvPr id="9" name="Content Placeholder 2">
              <a:extLst>
                <a:ext uri="{FF2B5EF4-FFF2-40B4-BE49-F238E27FC236}">
                  <a16:creationId xmlns:a16="http://schemas.microsoft.com/office/drawing/2014/main" id="{632B1000-8E48-BD4D-58C8-4169D00B067E}"/>
                </a:ext>
              </a:extLst>
            </p:cNvPr>
            <p:cNvSpPr txBox="1">
              <a:spLocks/>
            </p:cNvSpPr>
            <p:nvPr/>
          </p:nvSpPr>
          <p:spPr>
            <a:xfrm>
              <a:off x="501454" y="3362879"/>
              <a:ext cx="8107919" cy="4275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lvl="1" indent="0">
                <a:buNone/>
                <a:tabLst>
                  <a:tab pos="331788" algn="l"/>
                </a:tabLst>
              </a:pP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a:r>
              <a:r>
                <a:rPr lang="en-US" sz="1600"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All you need is a plan, the roadmap, and the courage to press on to your destination</a:t>
              </a: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457200" lvl="1" indent="0">
                <a:buNone/>
              </a:pP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10" name="TextBox 9">
              <a:extLst>
                <a:ext uri="{FF2B5EF4-FFF2-40B4-BE49-F238E27FC236}">
                  <a16:creationId xmlns:a16="http://schemas.microsoft.com/office/drawing/2014/main" id="{E53C7CD7-C317-87A8-1F94-0EB8E157C6AA}"/>
                </a:ext>
              </a:extLst>
            </p:cNvPr>
            <p:cNvSpPr txBox="1"/>
            <p:nvPr/>
          </p:nvSpPr>
          <p:spPr>
            <a:xfrm>
              <a:off x="4622527" y="3797633"/>
              <a:ext cx="2219218" cy="276999"/>
            </a:xfrm>
            <a:prstGeom prst="rect">
              <a:avLst/>
            </a:prstGeom>
            <a:noFill/>
          </p:spPr>
          <p:txBody>
            <a:bodyPr wrap="square" rtlCol="0">
              <a:spAutoFit/>
            </a:bodyPr>
            <a:lstStyle/>
            <a:p>
              <a:pPr algn="r"/>
              <a:r>
                <a:rPr lang="en-US"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Earl Nightingale</a:t>
              </a:r>
            </a:p>
          </p:txBody>
        </p:sp>
      </p:grpSp>
    </p:spTree>
    <p:extLst>
      <p:ext uri="{BB962C8B-B14F-4D97-AF65-F5344CB8AC3E}">
        <p14:creationId xmlns:p14="http://schemas.microsoft.com/office/powerpoint/2010/main" val="2378004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37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An action plan will help you successfully build a new club and keep you and your team on track.</a:t>
            </a: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These include but not limited to:</a:t>
            </a:r>
          </a:p>
          <a:p>
            <a:pPr marL="811213" lvl="1" indent="-3429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Who’s on your team? </a:t>
            </a:r>
          </a:p>
          <a:p>
            <a:pPr marL="811213" lvl="1" indent="-3429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What type of club will you build?</a:t>
            </a:r>
          </a:p>
          <a:p>
            <a:pPr marL="811213" lvl="1" indent="-3429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What is the timeline to building </a:t>
            </a:r>
            <a:b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 new club?</a:t>
            </a:r>
          </a:p>
          <a:p>
            <a:pPr marL="811213" lvl="1" indent="-3429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What are your milestones?</a:t>
            </a:r>
          </a:p>
          <a:p>
            <a:pPr marL="811213" lvl="1" indent="-3429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Make a Recruiting Plan</a:t>
            </a:r>
          </a:p>
          <a:p>
            <a:pPr marL="11113" indent="0">
              <a:lnSpc>
                <a:spcPts val="2880"/>
              </a:lnSpc>
              <a:buNone/>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Are You Ready?</a:t>
            </a:r>
          </a:p>
        </p:txBody>
      </p:sp>
      <p:pic>
        <p:nvPicPr>
          <p:cNvPr id="3" name="Picture 2" descr="A picture containing graphical user interface&#10;&#10;Description automatically generated">
            <a:extLst>
              <a:ext uri="{FF2B5EF4-FFF2-40B4-BE49-F238E27FC236}">
                <a16:creationId xmlns:a16="http://schemas.microsoft.com/office/drawing/2014/main" id="{57C6F15B-62EF-9787-74C3-0B59E91DC0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40395" y="2900895"/>
            <a:ext cx="2722605" cy="3460410"/>
          </a:xfrm>
          <a:prstGeom prst="rect">
            <a:avLst/>
          </a:prstGeom>
          <a:ln>
            <a:noFill/>
          </a:ln>
          <a:effectLst>
            <a:softEdge rad="112500"/>
          </a:effectLst>
        </p:spPr>
      </p:pic>
    </p:spTree>
    <p:extLst>
      <p:ext uri="{BB962C8B-B14F-4D97-AF65-F5344CB8AC3E}">
        <p14:creationId xmlns:p14="http://schemas.microsoft.com/office/powerpoint/2010/main" val="786860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70895" y="1578227"/>
            <a:ext cx="8328721" cy="11896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 basic project plan should be made to ensure you provide expectations to the team. </a:t>
            </a:r>
          </a:p>
          <a:p>
            <a:pPr marL="11113" indent="0">
              <a:lnSpc>
                <a:spcPts val="2880"/>
              </a:lnSpc>
              <a:buNone/>
              <a:tabLst>
                <a:tab pos="215900" algn="l"/>
                <a:tab pos="336550" algn="l"/>
              </a:tabLst>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628650" y="363873"/>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Basic Project Plan</a:t>
            </a:r>
          </a:p>
        </p:txBody>
      </p:sp>
      <p:graphicFrame>
        <p:nvGraphicFramePr>
          <p:cNvPr id="3" name="Table 4">
            <a:extLst>
              <a:ext uri="{FF2B5EF4-FFF2-40B4-BE49-F238E27FC236}">
                <a16:creationId xmlns:a16="http://schemas.microsoft.com/office/drawing/2014/main" id="{5F31893B-910C-F402-DD05-D7F571F1008E}"/>
              </a:ext>
            </a:extLst>
          </p:cNvPr>
          <p:cNvGraphicFramePr>
            <a:graphicFrameLocks noGrp="1"/>
          </p:cNvGraphicFramePr>
          <p:nvPr>
            <p:extLst>
              <p:ext uri="{D42A27DB-BD31-4B8C-83A1-F6EECF244321}">
                <p14:modId xmlns:p14="http://schemas.microsoft.com/office/powerpoint/2010/main" val="3213336540"/>
              </p:ext>
            </p:extLst>
          </p:nvPr>
        </p:nvGraphicFramePr>
        <p:xfrm>
          <a:off x="628650" y="2841037"/>
          <a:ext cx="7965207" cy="3175000"/>
        </p:xfrm>
        <a:graphic>
          <a:graphicData uri="http://schemas.openxmlformats.org/drawingml/2006/table">
            <a:tbl>
              <a:tblPr firstRow="1" bandRow="1">
                <a:tableStyleId>{5C22544A-7EE6-4342-B048-85BDC9FD1C3A}</a:tableStyleId>
              </a:tblPr>
              <a:tblGrid>
                <a:gridCol w="2145004">
                  <a:extLst>
                    <a:ext uri="{9D8B030D-6E8A-4147-A177-3AD203B41FA5}">
                      <a16:colId xmlns:a16="http://schemas.microsoft.com/office/drawing/2014/main" val="3465150873"/>
                    </a:ext>
                  </a:extLst>
                </a:gridCol>
                <a:gridCol w="5820203">
                  <a:extLst>
                    <a:ext uri="{9D8B030D-6E8A-4147-A177-3AD203B41FA5}">
                      <a16:colId xmlns:a16="http://schemas.microsoft.com/office/drawing/2014/main" val="4109848832"/>
                    </a:ext>
                  </a:extLst>
                </a:gridCol>
              </a:tblGrid>
              <a:tr h="370840">
                <a:tc>
                  <a:txBody>
                    <a:bodyPr/>
                    <a:lstStyle/>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Task</a:t>
                      </a:r>
                    </a:p>
                  </a:txBody>
                  <a:tcPr/>
                </a:tc>
                <a:tc>
                  <a:txBody>
                    <a:bodyPr/>
                    <a:lstStyle/>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Description</a:t>
                      </a:r>
                    </a:p>
                  </a:txBody>
                  <a:tcPr/>
                </a:tc>
                <a:extLst>
                  <a:ext uri="{0D108BD9-81ED-4DB2-BD59-A6C34878D82A}">
                    <a16:rowId xmlns:a16="http://schemas.microsoft.com/office/drawing/2014/main" val="2620429998"/>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Who is on the team?</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2-3 builders</a:t>
                      </a:r>
                    </a:p>
                  </a:txBody>
                  <a:tcPr/>
                </a:tc>
                <a:extLst>
                  <a:ext uri="{0D108BD9-81ED-4DB2-BD59-A6C34878D82A}">
                    <a16:rowId xmlns:a16="http://schemas.microsoft.com/office/drawing/2014/main" val="2948988146"/>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Sponsor Clubs</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1-2 clubs</a:t>
                      </a:r>
                    </a:p>
                  </a:txBody>
                  <a:tcPr/>
                </a:tc>
                <a:extLst>
                  <a:ext uri="{0D108BD9-81ED-4DB2-BD59-A6C34878D82A}">
                    <a16:rowId xmlns:a16="http://schemas.microsoft.com/office/drawing/2014/main" val="1640060752"/>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Type of Club</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Traditional, College, Sports</a:t>
                      </a:r>
                    </a:p>
                  </a:txBody>
                  <a:tcPr/>
                </a:tc>
                <a:extLst>
                  <a:ext uri="{0D108BD9-81ED-4DB2-BD59-A6C34878D82A}">
                    <a16:rowId xmlns:a16="http://schemas.microsoft.com/office/drawing/2014/main" val="806916268"/>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Location</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Anywhere there is a need</a:t>
                      </a:r>
                    </a:p>
                  </a:txBody>
                  <a:tcPr/>
                </a:tc>
                <a:extLst>
                  <a:ext uri="{0D108BD9-81ED-4DB2-BD59-A6C34878D82A}">
                    <a16:rowId xmlns:a16="http://schemas.microsoft.com/office/drawing/2014/main" val="3799635378"/>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Timeline</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Start Date and Charter Date </a:t>
                      </a:r>
                    </a:p>
                  </a:txBody>
                  <a:tcPr/>
                </a:tc>
                <a:extLst>
                  <a:ext uri="{0D108BD9-81ED-4DB2-BD59-A6C34878D82A}">
                    <a16:rowId xmlns:a16="http://schemas.microsoft.com/office/drawing/2014/main" val="3822928821"/>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Notification</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Building Chairs for District and Optimist International</a:t>
                      </a:r>
                    </a:p>
                  </a:txBody>
                  <a:tcPr/>
                </a:tc>
                <a:extLst>
                  <a:ext uri="{0D108BD9-81ED-4DB2-BD59-A6C34878D82A}">
                    <a16:rowId xmlns:a16="http://schemas.microsoft.com/office/drawing/2014/main" val="935147928"/>
                  </a:ext>
                </a:extLst>
              </a:tr>
              <a:tr h="370840">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Milestone</a:t>
                      </a:r>
                    </a:p>
                  </a:txBody>
                  <a:tcPr/>
                </a:tc>
                <a:tc>
                  <a:txBody>
                    <a:bodyPr/>
                    <a:lstStyle/>
                    <a:p>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Communication to keep team, leaders updated and on track. </a:t>
                      </a:r>
                    </a:p>
                  </a:txBody>
                  <a:tcPr/>
                </a:tc>
                <a:extLst>
                  <a:ext uri="{0D108BD9-81ED-4DB2-BD59-A6C34878D82A}">
                    <a16:rowId xmlns:a16="http://schemas.microsoft.com/office/drawing/2014/main" val="1689613998"/>
                  </a:ext>
                </a:extLst>
              </a:tr>
            </a:tbl>
          </a:graphicData>
        </a:graphic>
      </p:graphicFrame>
    </p:spTree>
    <p:extLst>
      <p:ext uri="{BB962C8B-B14F-4D97-AF65-F5344CB8AC3E}">
        <p14:creationId xmlns:p14="http://schemas.microsoft.com/office/powerpoint/2010/main" val="3224969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599302" y="1874177"/>
            <a:ext cx="8209032" cy="40406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Here are some resources to help you along the way</a:t>
            </a:r>
          </a:p>
          <a:p>
            <a:pPr marL="354013" indent="-342900">
              <a:lnSpc>
                <a:spcPts val="2880"/>
              </a:lnSpc>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Plan of Action </a:t>
            </a:r>
            <a:r>
              <a:rPr lang="en-US" sz="2000" u="sng"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3" invalidUrl="http:///">
                  <a:extLst>
                    <a:ext uri="{A12FA001-AC4F-418D-AE19-62706E023703}">
                      <ahyp:hlinkClr xmlns:ahyp="http://schemas.microsoft.com/office/drawing/2018/hyperlinkcolor" val="tx"/>
                    </a:ext>
                  </a:extLst>
                </a:hlinkClick>
              </a:rPr>
              <a:t>click here</a:t>
            </a:r>
            <a:endParaRPr lang="en-US" sz="2000" u="sng"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marL="354013" indent="-342900">
              <a:lnSpc>
                <a:spcPts val="2880"/>
              </a:lnSpc>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Membership Recruitment Kit </a:t>
            </a:r>
            <a:r>
              <a:rPr lang="en-US" sz="2000" u="sng" dirty="0">
                <a:solidFill>
                  <a:srgbClr val="0563C1"/>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click here</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 </a:t>
            </a: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354013" indent="-342900">
              <a:lnSpc>
                <a:spcPts val="2880"/>
              </a:lnSpc>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Membership Application</a:t>
            </a: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click here</a:t>
            </a:r>
            <a:endPar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marL="811213" lvl="1" indent="-342900">
              <a:lnSpc>
                <a:spcPts val="2880"/>
              </a:lnSpc>
              <a:tabLst>
                <a:tab pos="215900" algn="l"/>
                <a:tab pos="336550" algn="l"/>
              </a:tabLst>
            </a:pP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Order applications from Optimist International Membership Team</a:t>
            </a:r>
          </a:p>
          <a:p>
            <a:pPr marL="11113" indent="0">
              <a:lnSpc>
                <a:spcPts val="2880"/>
              </a:lnSpc>
              <a:buNone/>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Resources</a:t>
            </a:r>
          </a:p>
        </p:txBody>
      </p:sp>
    </p:spTree>
    <p:extLst>
      <p:ext uri="{BB962C8B-B14F-4D97-AF65-F5344CB8AC3E}">
        <p14:creationId xmlns:p14="http://schemas.microsoft.com/office/powerpoint/2010/main" val="1554429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3868"/>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827791"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Inform &amp; Organize</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endParaRPr dirty="0"/>
          </a:p>
        </p:txBody>
      </p:sp>
      <p:grpSp>
        <p:nvGrpSpPr>
          <p:cNvPr id="2" name="Group 1">
            <a:extLst>
              <a:ext uri="{FF2B5EF4-FFF2-40B4-BE49-F238E27FC236}">
                <a16:creationId xmlns:a16="http://schemas.microsoft.com/office/drawing/2014/main" id="{EA7A0AAF-A708-02DF-22D9-699B2D56B634}"/>
              </a:ext>
            </a:extLst>
          </p:cNvPr>
          <p:cNvGrpSpPr/>
          <p:nvPr/>
        </p:nvGrpSpPr>
        <p:grpSpPr>
          <a:xfrm>
            <a:off x="827791" y="3208642"/>
            <a:ext cx="7819691" cy="883022"/>
            <a:chOff x="490591" y="3282592"/>
            <a:chExt cx="7645671" cy="883022"/>
          </a:xfrm>
        </p:grpSpPr>
        <p:sp>
          <p:nvSpPr>
            <p:cNvPr id="3" name="Content Placeholder 2">
              <a:extLst>
                <a:ext uri="{FF2B5EF4-FFF2-40B4-BE49-F238E27FC236}">
                  <a16:creationId xmlns:a16="http://schemas.microsoft.com/office/drawing/2014/main" id="{C0E1B0D4-C825-10CA-660D-820F58AC2D7F}"/>
                </a:ext>
              </a:extLst>
            </p:cNvPr>
            <p:cNvSpPr txBox="1">
              <a:spLocks/>
            </p:cNvSpPr>
            <p:nvPr/>
          </p:nvSpPr>
          <p:spPr>
            <a:xfrm>
              <a:off x="490591" y="3282592"/>
              <a:ext cx="7645671" cy="8830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lvl="1" indent="0">
                <a:buNone/>
                <a:tabLst>
                  <a:tab pos="331788" algn="l"/>
                </a:tabLst>
              </a:pP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a:r>
              <a:r>
                <a:rPr lang="en-US" sz="1600"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With organization comes empowerment</a:t>
              </a: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457200" lvl="1" indent="0">
                <a:buNone/>
              </a:pP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5" name="TextBox 4">
              <a:extLst>
                <a:ext uri="{FF2B5EF4-FFF2-40B4-BE49-F238E27FC236}">
                  <a16:creationId xmlns:a16="http://schemas.microsoft.com/office/drawing/2014/main" id="{04F764F6-0DA3-5EA2-187B-B3F85D84EE6C}"/>
                </a:ext>
              </a:extLst>
            </p:cNvPr>
            <p:cNvSpPr txBox="1"/>
            <p:nvPr/>
          </p:nvSpPr>
          <p:spPr>
            <a:xfrm>
              <a:off x="4846849" y="3609437"/>
              <a:ext cx="1721877" cy="276999"/>
            </a:xfrm>
            <a:prstGeom prst="rect">
              <a:avLst/>
            </a:prstGeom>
            <a:noFill/>
          </p:spPr>
          <p:txBody>
            <a:bodyPr wrap="square" rtlCol="0">
              <a:spAutoFit/>
            </a:bodyPr>
            <a:lstStyle/>
            <a:p>
              <a:pPr algn="r"/>
              <a:r>
                <a:rPr lang="en-US"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Lynda Peterson</a:t>
              </a:r>
            </a:p>
          </p:txBody>
        </p:sp>
      </p:grpSp>
    </p:spTree>
    <p:extLst>
      <p:ext uri="{BB962C8B-B14F-4D97-AF65-F5344CB8AC3E}">
        <p14:creationId xmlns:p14="http://schemas.microsoft.com/office/powerpoint/2010/main" val="367743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529590" y="1697475"/>
            <a:ext cx="4374890" cy="4802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Educate prospective Members about who we are, what we do, and how </a:t>
            </a:r>
            <a:r>
              <a:rPr lang="en-US"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THEY</a:t>
            </a: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can serve in your community. </a:t>
            </a:r>
          </a:p>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-Held in-between recruiting activities to build Members and show them how they can be leaders through Optimism.</a:t>
            </a: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Informational Gatherings</a:t>
            </a:r>
          </a:p>
        </p:txBody>
      </p:sp>
      <p:pic>
        <p:nvPicPr>
          <p:cNvPr id="6" name="Picture 5" descr="A picture containing text, balloon, vector graphics&#10;&#10;Description automatically generated">
            <a:extLst>
              <a:ext uri="{FF2B5EF4-FFF2-40B4-BE49-F238E27FC236}">
                <a16:creationId xmlns:a16="http://schemas.microsoft.com/office/drawing/2014/main" id="{E491ADAE-1D97-85A5-D72F-D654170375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8072" y="1808017"/>
            <a:ext cx="4237274" cy="4026725"/>
          </a:xfrm>
          <a:prstGeom prst="rect">
            <a:avLst/>
          </a:prstGeom>
        </p:spPr>
      </p:pic>
    </p:spTree>
    <p:extLst>
      <p:ext uri="{BB962C8B-B14F-4D97-AF65-F5344CB8AC3E}">
        <p14:creationId xmlns:p14="http://schemas.microsoft.com/office/powerpoint/2010/main" val="973188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690689"/>
            <a:ext cx="4634753" cy="4802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Your first meeting of prospective members will be to be to gain knowledge, so you need an agenda and keep this meeting and additional meetings to specific time box of one hour. </a:t>
            </a:r>
          </a:p>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Remember to respect everyone's time. </a:t>
            </a:r>
          </a:p>
          <a:p>
            <a:pPr marL="468313" indent="-457200">
              <a:lnSpc>
                <a:spcPts val="2880"/>
              </a:lnSpc>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68313" indent="-457200">
              <a:lnSpc>
                <a:spcPts val="2880"/>
              </a:lnSpc>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Lay the Foundation</a:t>
            </a:r>
          </a:p>
        </p:txBody>
      </p:sp>
      <p:pic>
        <p:nvPicPr>
          <p:cNvPr id="3" name="Picture 2" descr="Graphical user interface, application, Word&#10;&#10;Description automatically generated">
            <a:extLst>
              <a:ext uri="{FF2B5EF4-FFF2-40B4-BE49-F238E27FC236}">
                <a16:creationId xmlns:a16="http://schemas.microsoft.com/office/drawing/2014/main" id="{F245CFE2-0748-8835-139E-12C59D27A7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64343" y="1690689"/>
            <a:ext cx="3797955" cy="4187597"/>
          </a:xfrm>
          <a:prstGeom prst="rect">
            <a:avLst/>
          </a:prstGeom>
        </p:spPr>
      </p:pic>
    </p:spTree>
    <p:extLst>
      <p:ext uri="{BB962C8B-B14F-4D97-AF65-F5344CB8AC3E}">
        <p14:creationId xmlns:p14="http://schemas.microsoft.com/office/powerpoint/2010/main" val="1035145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9507D6-7548-5496-6811-08F4442F189B}"/>
              </a:ext>
            </a:extLst>
          </p:cNvPr>
          <p:cNvSpPr/>
          <p:nvPr/>
        </p:nvSpPr>
        <p:spPr>
          <a:xfrm>
            <a:off x="0" y="1946"/>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icture containing arrow&#10;&#10;Description automatically generated">
            <a:extLst>
              <a:ext uri="{FF2B5EF4-FFF2-40B4-BE49-F238E27FC236}">
                <a16:creationId xmlns:a16="http://schemas.microsoft.com/office/drawing/2014/main" id="{D4387DE4-A707-08E9-A932-B828749317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9186053" cy="6857999"/>
          </a:xfrm>
          <a:prstGeom prst="rect">
            <a:avLst/>
          </a:prstGeom>
        </p:spPr>
      </p:pic>
      <p:sp>
        <p:nvSpPr>
          <p:cNvPr id="2" name="Title 1">
            <a:extLst>
              <a:ext uri="{FF2B5EF4-FFF2-40B4-BE49-F238E27FC236}">
                <a16:creationId xmlns:a16="http://schemas.microsoft.com/office/drawing/2014/main" id="{C875E2B7-6556-F1DF-E436-930B04CE8CCB}"/>
              </a:ext>
            </a:extLst>
          </p:cNvPr>
          <p:cNvSpPr txBox="1">
            <a:spLocks/>
          </p:cNvSpPr>
          <p:nvPr/>
        </p:nvSpPr>
        <p:spPr>
          <a:xfrm>
            <a:off x="628650" y="365126"/>
            <a:ext cx="7114918" cy="6691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solidFill>
                <a:srgbClr val="0032A0"/>
              </a:solidFill>
              <a:latin typeface="+mn-lt"/>
            </a:endParaRPr>
          </a:p>
        </p:txBody>
      </p:sp>
      <p:sp>
        <p:nvSpPr>
          <p:cNvPr id="6" name="TextBox 5">
            <a:extLst>
              <a:ext uri="{FF2B5EF4-FFF2-40B4-BE49-F238E27FC236}">
                <a16:creationId xmlns:a16="http://schemas.microsoft.com/office/drawing/2014/main" id="{E26C0D53-047D-4B67-9B38-34078758D77B}"/>
              </a:ext>
            </a:extLst>
          </p:cNvPr>
          <p:cNvSpPr txBox="1"/>
          <p:nvPr/>
        </p:nvSpPr>
        <p:spPr>
          <a:xfrm>
            <a:off x="2628130" y="698673"/>
            <a:ext cx="3741730" cy="523220"/>
          </a:xfrm>
          <a:prstGeom prst="rect">
            <a:avLst/>
          </a:prstGeom>
          <a:noFill/>
        </p:spPr>
        <p:txBody>
          <a:bodyPr wrap="none" rtlCol="0">
            <a:spAutoFit/>
          </a:bodyPr>
          <a:lstStyle/>
          <a:p>
            <a:r>
              <a:rPr lang="en-US" sz="2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Research &amp; Discovery</a:t>
            </a:r>
          </a:p>
        </p:txBody>
      </p:sp>
      <p:sp>
        <p:nvSpPr>
          <p:cNvPr id="10" name="TextBox 9">
            <a:extLst>
              <a:ext uri="{FF2B5EF4-FFF2-40B4-BE49-F238E27FC236}">
                <a16:creationId xmlns:a16="http://schemas.microsoft.com/office/drawing/2014/main" id="{799A667D-8C85-730C-5142-14587EDA02EB}"/>
              </a:ext>
            </a:extLst>
          </p:cNvPr>
          <p:cNvSpPr txBox="1"/>
          <p:nvPr/>
        </p:nvSpPr>
        <p:spPr>
          <a:xfrm>
            <a:off x="1044344" y="2500522"/>
            <a:ext cx="2459328" cy="523220"/>
          </a:xfrm>
          <a:prstGeom prst="rect">
            <a:avLst/>
          </a:prstGeom>
          <a:noFill/>
        </p:spPr>
        <p:txBody>
          <a:bodyPr wrap="none" rtlCol="0">
            <a:spAutoFit/>
          </a:bodyPr>
          <a:lstStyle/>
          <a:p>
            <a:r>
              <a:rPr lang="en-US" sz="2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Plan &amp; Recruit</a:t>
            </a:r>
          </a:p>
        </p:txBody>
      </p:sp>
      <p:sp>
        <p:nvSpPr>
          <p:cNvPr id="14" name="TextBox 13">
            <a:extLst>
              <a:ext uri="{FF2B5EF4-FFF2-40B4-BE49-F238E27FC236}">
                <a16:creationId xmlns:a16="http://schemas.microsoft.com/office/drawing/2014/main" id="{5D5F84F5-49E9-9331-92AA-BBC3F937A0F4}"/>
              </a:ext>
            </a:extLst>
          </p:cNvPr>
          <p:cNvSpPr txBox="1"/>
          <p:nvPr/>
        </p:nvSpPr>
        <p:spPr>
          <a:xfrm>
            <a:off x="4186109" y="4114800"/>
            <a:ext cx="3069623" cy="523220"/>
          </a:xfrm>
          <a:prstGeom prst="rect">
            <a:avLst/>
          </a:prstGeom>
          <a:noFill/>
        </p:spPr>
        <p:txBody>
          <a:bodyPr wrap="none" rtlCol="0">
            <a:spAutoFit/>
          </a:bodyPr>
          <a:lstStyle/>
          <a:p>
            <a:r>
              <a:rPr lang="en-US" sz="2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Inform &amp; Organize</a:t>
            </a:r>
          </a:p>
        </p:txBody>
      </p:sp>
      <p:sp>
        <p:nvSpPr>
          <p:cNvPr id="15" name="TextBox 14">
            <a:extLst>
              <a:ext uri="{FF2B5EF4-FFF2-40B4-BE49-F238E27FC236}">
                <a16:creationId xmlns:a16="http://schemas.microsoft.com/office/drawing/2014/main" id="{C586C9A1-DF92-5DAB-9207-BC4BCC842936}"/>
              </a:ext>
            </a:extLst>
          </p:cNvPr>
          <p:cNvSpPr txBox="1"/>
          <p:nvPr/>
        </p:nvSpPr>
        <p:spPr>
          <a:xfrm>
            <a:off x="4950401" y="6071082"/>
            <a:ext cx="1850186" cy="523220"/>
          </a:xfrm>
          <a:prstGeom prst="rect">
            <a:avLst/>
          </a:prstGeom>
          <a:noFill/>
        </p:spPr>
        <p:txBody>
          <a:bodyPr wrap="none" rtlCol="0">
            <a:spAutoFit/>
          </a:bodyPr>
          <a:lstStyle/>
          <a:p>
            <a:r>
              <a:rPr lang="en-US" sz="2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Follow-Up</a:t>
            </a:r>
          </a:p>
        </p:txBody>
      </p:sp>
      <p:pic>
        <p:nvPicPr>
          <p:cNvPr id="12" name="Picture 11" descr="Logo, company name&#10;&#10;Description automatically generated">
            <a:extLst>
              <a:ext uri="{FF2B5EF4-FFF2-40B4-BE49-F238E27FC236}">
                <a16:creationId xmlns:a16="http://schemas.microsoft.com/office/drawing/2014/main" id="{352794B0-E425-DF77-26EB-BAB681CBDA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0600" y="262466"/>
            <a:ext cx="1146999" cy="1146999"/>
          </a:xfrm>
          <a:prstGeom prst="rect">
            <a:avLst/>
          </a:prstGeom>
        </p:spPr>
      </p:pic>
    </p:spTree>
    <p:extLst>
      <p:ext uri="{BB962C8B-B14F-4D97-AF65-F5344CB8AC3E}">
        <p14:creationId xmlns:p14="http://schemas.microsoft.com/office/powerpoint/2010/main" val="3006740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690689"/>
            <a:ext cx="7945395" cy="4802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endParaRPr lang="en-US" dirty="0"/>
          </a:p>
          <a:p>
            <a:pPr lvl="1"/>
            <a:endParaRPr lang="en-US" dirty="0"/>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Sponsor Club</a:t>
            </a:r>
          </a:p>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Pre-Organization Meeting </a:t>
            </a:r>
          </a:p>
        </p:txBody>
      </p:sp>
      <p:pic>
        <p:nvPicPr>
          <p:cNvPr id="10" name="Picture 9" descr="Graphical user interface, text, application, email&#10;&#10;Description automatically generated">
            <a:extLst>
              <a:ext uri="{FF2B5EF4-FFF2-40B4-BE49-F238E27FC236}">
                <a16:creationId xmlns:a16="http://schemas.microsoft.com/office/drawing/2014/main" id="{05B53BAD-581D-4A5F-1FCF-5EC322823A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30065" y="3429000"/>
            <a:ext cx="4966592" cy="2650197"/>
          </a:xfrm>
          <a:prstGeom prst="rect">
            <a:avLst/>
          </a:prstGeom>
        </p:spPr>
      </p:pic>
      <p:sp>
        <p:nvSpPr>
          <p:cNvPr id="9" name="TextBox 8">
            <a:extLst>
              <a:ext uri="{FF2B5EF4-FFF2-40B4-BE49-F238E27FC236}">
                <a16:creationId xmlns:a16="http://schemas.microsoft.com/office/drawing/2014/main" id="{B0483848-78F9-42A7-B74B-C0BFA455C5FB}"/>
              </a:ext>
            </a:extLst>
          </p:cNvPr>
          <p:cNvSpPr txBox="1"/>
          <p:nvPr/>
        </p:nvSpPr>
        <p:spPr>
          <a:xfrm>
            <a:off x="529589" y="1729505"/>
            <a:ext cx="6167544" cy="1477328"/>
          </a:xfrm>
          <a:prstGeom prst="rect">
            <a:avLst/>
          </a:prstGeom>
          <a:noFill/>
        </p:spPr>
        <p:txBody>
          <a:bodyPr wrap="square">
            <a:spAutoFit/>
          </a:bodyPr>
          <a:lstStyle/>
          <a:p>
            <a:pPr marL="285750" marR="0" indent="-285750">
              <a:lnSpc>
                <a:spcPct val="100000"/>
              </a:lnSpc>
              <a:spcBef>
                <a:spcPts val="0"/>
              </a:spcBef>
              <a:spcAft>
                <a:spcPts val="1400"/>
              </a:spcAft>
              <a:buFont typeface="Arial" panose="020B0604020202020204" pitchFamily="34" charset="0"/>
              <a:buChar char="•"/>
            </a:pPr>
            <a:r>
              <a:rPr lang="en-US" sz="18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Meet with members of the New Club 10-14 days prior to the date set for the organizational meeting. This meeting should cover informal approval of the new Club’s bylaws, selection of officers, and determination of the date, place, time, and frequency of Club meetings.</a:t>
            </a:r>
          </a:p>
        </p:txBody>
      </p:sp>
    </p:spTree>
    <p:extLst>
      <p:ext uri="{BB962C8B-B14F-4D97-AF65-F5344CB8AC3E}">
        <p14:creationId xmlns:p14="http://schemas.microsoft.com/office/powerpoint/2010/main" val="3825484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Sponsor Club</a:t>
            </a:r>
          </a:p>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Pre-Charter Requirements</a:t>
            </a:r>
          </a:p>
        </p:txBody>
      </p:sp>
      <p:sp>
        <p:nvSpPr>
          <p:cNvPr id="8" name="Content Placeholder 2"/>
          <p:cNvSpPr txBox="1">
            <a:spLocks/>
          </p:cNvSpPr>
          <p:nvPr/>
        </p:nvSpPr>
        <p:spPr>
          <a:xfrm>
            <a:off x="484094" y="1839453"/>
            <a:ext cx="5857439" cy="44175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0000"/>
              </a:lnSpc>
              <a:spcBef>
                <a:spcPts val="0"/>
              </a:spcBef>
              <a:spcAft>
                <a:spcPts val="1400"/>
              </a:spcAft>
            </a:pPr>
            <a:endParaRPr lang="en-US" sz="18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a:lnSpc>
                <a:spcPct val="100000"/>
              </a:lnSpc>
              <a:spcBef>
                <a:spcPts val="0"/>
              </a:spcBef>
              <a:spcAft>
                <a:spcPts val="1400"/>
              </a:spcAft>
            </a:pPr>
            <a:r>
              <a:rPr lang="en-US" sz="18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Notify Optimist International two weeks in advance of the intent to organize a New Club. This allows for the scheduling of a field rep and completion of other administrative matters.</a:t>
            </a:r>
          </a:p>
          <a:p>
            <a:pPr marR="0">
              <a:lnSpc>
                <a:spcPct val="100000"/>
              </a:lnSpc>
              <a:spcBef>
                <a:spcPts val="0"/>
              </a:spcBef>
              <a:spcAft>
                <a:spcPts val="1400"/>
              </a:spcAft>
            </a:pPr>
            <a:r>
              <a:rPr lang="en-US" sz="18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Send Optimist International the new Club fee one week prior to the organizational meeting to ensure timely recognition of the Club in the membership database.</a:t>
            </a:r>
          </a:p>
          <a:p>
            <a:pPr marL="11113" indent="0">
              <a:lnSpc>
                <a:spcPts val="2880"/>
              </a:lnSpc>
              <a:buNone/>
              <a:tabLst>
                <a:tab pos="215900" algn="l"/>
                <a:tab pos="336550" algn="l"/>
              </a:tabLst>
            </a:pPr>
            <a:endPar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71255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It’s time to CHARTER!</a:t>
            </a:r>
          </a:p>
        </p:txBody>
      </p:sp>
      <p:sp>
        <p:nvSpPr>
          <p:cNvPr id="8" name="Content Placeholder 2"/>
          <p:cNvSpPr txBox="1">
            <a:spLocks/>
          </p:cNvSpPr>
          <p:nvPr/>
        </p:nvSpPr>
        <p:spPr>
          <a:xfrm>
            <a:off x="484094" y="1839453"/>
            <a:ext cx="6238440" cy="44175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Once you have 15 New Members or more you are ready to Charter and formally organize the Club.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To charter you will need to: </a:t>
            </a:r>
          </a:p>
          <a:p>
            <a:pPr marL="296863" indent="-285750">
              <a:lnSpc>
                <a:spcPts val="2880"/>
              </a:lnSpc>
              <a:tabLst>
                <a:tab pos="215900" algn="l"/>
                <a:tab pos="336550" algn="l"/>
              </a:tabLst>
            </a:pP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Complete the pre-organization structure </a:t>
            </a:r>
          </a:p>
          <a:p>
            <a:pPr marL="296863" indent="-285750">
              <a:lnSpc>
                <a:spcPts val="2880"/>
              </a:lnSpc>
              <a:tabLst>
                <a:tab pos="215900" algn="l"/>
                <a:tab pos="336550" algn="l"/>
              </a:tabLst>
            </a:pP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Schedule charter gathering with a minimum of nine </a:t>
            </a:r>
            <a:b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Members of the Club in attendance (secure location, send invites) </a:t>
            </a:r>
          </a:p>
          <a:p>
            <a:pPr marL="296863" indent="-285750">
              <a:lnSpc>
                <a:spcPts val="2880"/>
              </a:lnSpc>
              <a:tabLst>
                <a:tab pos="215900" algn="l"/>
                <a:tab pos="336550" algn="l"/>
              </a:tabLst>
            </a:pP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Confirm a Field Rep to ensure all </a:t>
            </a:r>
            <a:b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documentation is ready and</a:t>
            </a:r>
            <a:b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formally charter the New Club. </a:t>
            </a:r>
          </a:p>
        </p:txBody>
      </p:sp>
      <p:pic>
        <p:nvPicPr>
          <p:cNvPr id="11" name="Picture 10" descr="A group of people posing for a photo&#10;&#10;Description automatically generated">
            <a:extLst>
              <a:ext uri="{FF2B5EF4-FFF2-40B4-BE49-F238E27FC236}">
                <a16:creationId xmlns:a16="http://schemas.microsoft.com/office/drawing/2014/main" id="{C3F355B2-132E-8327-D686-2F3AC0EC4E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9122" y="4344767"/>
            <a:ext cx="4512854" cy="2284633"/>
          </a:xfrm>
          <a:prstGeom prst="rect">
            <a:avLst/>
          </a:prstGeom>
          <a:effectLst>
            <a:softEdge rad="31750"/>
          </a:effectLst>
        </p:spPr>
      </p:pic>
    </p:spTree>
    <p:extLst>
      <p:ext uri="{BB962C8B-B14F-4D97-AF65-F5344CB8AC3E}">
        <p14:creationId xmlns:p14="http://schemas.microsoft.com/office/powerpoint/2010/main" val="1723854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0406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4013" indent="-342900">
              <a:lnSpc>
                <a:spcPts val="2880"/>
              </a:lnSpc>
              <a:tabLst>
                <a:tab pos="215900" algn="l"/>
                <a:tab pos="336550" algn="l"/>
              </a:tabLst>
            </a:pPr>
            <a:r>
              <a:rPr lang="en-US" sz="2400" dirty="0">
                <a:solidFill>
                  <a:srgbClr val="223D77"/>
                </a:solidFill>
              </a:rPr>
              <a:t>History </a:t>
            </a:r>
            <a:r>
              <a:rPr lang="en-US" sz="2000" dirty="0">
                <a:solidFill>
                  <a:schemeClr val="accent1"/>
                </a:solidFill>
                <a:hlinkClick r:id="rId3">
                  <a:extLst>
                    <a:ext uri="{A12FA001-AC4F-418D-AE19-62706E023703}">
                      <ahyp:hlinkClr xmlns:ahyp="http://schemas.microsoft.com/office/drawing/2018/hyperlinkcolor" val="tx"/>
                    </a:ext>
                  </a:extLst>
                </a:hlinkClick>
              </a:rPr>
              <a:t>click here</a:t>
            </a:r>
            <a:endParaRPr lang="en-US" sz="2000" dirty="0">
              <a:solidFill>
                <a:schemeClr val="accent1"/>
              </a:solidFill>
            </a:endParaRPr>
          </a:p>
          <a:p>
            <a:pPr marL="354013" indent="-342900">
              <a:lnSpc>
                <a:spcPts val="2880"/>
              </a:lnSpc>
              <a:tabLst>
                <a:tab pos="215900" algn="l"/>
                <a:tab pos="336550" algn="l"/>
              </a:tabLst>
            </a:pPr>
            <a:r>
              <a:rPr lang="en-US" sz="2400" dirty="0">
                <a:solidFill>
                  <a:srgbClr val="223D77"/>
                </a:solidFill>
              </a:rPr>
              <a:t>Projects </a:t>
            </a:r>
            <a:r>
              <a:rPr lang="en-US" sz="2000" dirty="0">
                <a:solidFill>
                  <a:schemeClr val="accent1"/>
                </a:solidFill>
                <a:hlinkClick r:id="rId4">
                  <a:extLst>
                    <a:ext uri="{A12FA001-AC4F-418D-AE19-62706E023703}">
                      <ahyp:hlinkClr xmlns:ahyp="http://schemas.microsoft.com/office/drawing/2018/hyperlinkcolor" val="tx"/>
                    </a:ext>
                  </a:extLst>
                </a:hlinkClick>
              </a:rPr>
              <a:t>click here</a:t>
            </a:r>
            <a:endParaRPr lang="en-US" sz="2000" dirty="0">
              <a:solidFill>
                <a:schemeClr val="accent1"/>
              </a:solidFill>
            </a:endParaRPr>
          </a:p>
          <a:p>
            <a:pPr marL="354013" indent="-342900">
              <a:lnSpc>
                <a:spcPts val="2880"/>
              </a:lnSpc>
              <a:tabLst>
                <a:tab pos="215900" algn="l"/>
                <a:tab pos="336550" algn="l"/>
              </a:tabLst>
            </a:pPr>
            <a:r>
              <a:rPr lang="en-US" sz="2400" dirty="0">
                <a:solidFill>
                  <a:srgbClr val="223D77"/>
                </a:solidFill>
              </a:rPr>
              <a:t>New Club Rules &amp; Requirements </a:t>
            </a:r>
            <a:r>
              <a:rPr lang="en-US" sz="2000" dirty="0">
                <a:solidFill>
                  <a:schemeClr val="accent1"/>
                </a:solidFill>
                <a:hlinkClick r:id="rId5">
                  <a:extLst>
                    <a:ext uri="{A12FA001-AC4F-418D-AE19-62706E023703}">
                      <ahyp:hlinkClr xmlns:ahyp="http://schemas.microsoft.com/office/drawing/2018/hyperlinkcolor" val="tx"/>
                    </a:ext>
                  </a:extLst>
                </a:hlinkClick>
              </a:rPr>
              <a:t>click here</a:t>
            </a:r>
            <a:endParaRPr lang="en-US" sz="2000" dirty="0">
              <a:solidFill>
                <a:schemeClr val="accent1"/>
              </a:solidFill>
            </a:endParaRPr>
          </a:p>
          <a:p>
            <a:pPr marL="354013" indent="-342900">
              <a:lnSpc>
                <a:spcPts val="2880"/>
              </a:lnSpc>
              <a:tabLst>
                <a:tab pos="215900" algn="l"/>
                <a:tab pos="336550" algn="l"/>
              </a:tabLst>
            </a:pPr>
            <a:r>
              <a:rPr lang="en-US" sz="2400" dirty="0">
                <a:solidFill>
                  <a:srgbClr val="223D77"/>
                </a:solidFill>
              </a:rPr>
              <a:t>Dues &amp; Fees </a:t>
            </a:r>
            <a:r>
              <a:rPr lang="en-US" sz="2000" dirty="0">
                <a:solidFill>
                  <a:srgbClr val="223D77"/>
                </a:solidFill>
                <a:hlinkClick r:id="rId6"/>
              </a:rPr>
              <a:t>click here</a:t>
            </a:r>
            <a:endParaRPr lang="en-US" dirty="0">
              <a:solidFill>
                <a:srgbClr val="223D77"/>
              </a:solidFill>
            </a:endParaRPr>
          </a:p>
          <a:p>
            <a:pPr marL="354013" indent="-342900">
              <a:lnSpc>
                <a:spcPts val="2880"/>
              </a:lnSpc>
              <a:tabLst>
                <a:tab pos="215900" algn="l"/>
                <a:tab pos="336550" algn="l"/>
              </a:tabLst>
            </a:pPr>
            <a:r>
              <a:rPr lang="en-US" sz="2400" dirty="0">
                <a:solidFill>
                  <a:srgbClr val="223D77"/>
                </a:solidFill>
              </a:rPr>
              <a:t>Club Officers </a:t>
            </a:r>
            <a:r>
              <a:rPr lang="en-US" sz="2000" i="1" dirty="0">
                <a:solidFill>
                  <a:srgbClr val="FF0000"/>
                </a:solidFill>
              </a:rPr>
              <a:t>coming soon</a:t>
            </a:r>
            <a:endParaRPr lang="en-US" sz="1800" i="1" dirty="0">
              <a:solidFill>
                <a:srgbClr val="FF0000"/>
              </a:solidFill>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mn-lt"/>
              </a:rPr>
              <a:t>Resources</a:t>
            </a:r>
          </a:p>
        </p:txBody>
      </p:sp>
    </p:spTree>
    <p:extLst>
      <p:ext uri="{BB962C8B-B14F-4D97-AF65-F5344CB8AC3E}">
        <p14:creationId xmlns:p14="http://schemas.microsoft.com/office/powerpoint/2010/main" val="1117997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827791"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Follow-Up</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dirty="0"/>
          </a:p>
        </p:txBody>
      </p:sp>
      <p:grpSp>
        <p:nvGrpSpPr>
          <p:cNvPr id="2" name="Group 1">
            <a:extLst>
              <a:ext uri="{FF2B5EF4-FFF2-40B4-BE49-F238E27FC236}">
                <a16:creationId xmlns:a16="http://schemas.microsoft.com/office/drawing/2014/main" id="{A0C5F16B-3CAC-7E15-E0B2-ED70963F01F0}"/>
              </a:ext>
            </a:extLst>
          </p:cNvPr>
          <p:cNvGrpSpPr/>
          <p:nvPr/>
        </p:nvGrpSpPr>
        <p:grpSpPr>
          <a:xfrm>
            <a:off x="827791" y="3071585"/>
            <a:ext cx="7819691" cy="883022"/>
            <a:chOff x="490591" y="3145535"/>
            <a:chExt cx="7645671" cy="883022"/>
          </a:xfrm>
        </p:grpSpPr>
        <p:sp>
          <p:nvSpPr>
            <p:cNvPr id="3" name="Content Placeholder 2">
              <a:extLst>
                <a:ext uri="{FF2B5EF4-FFF2-40B4-BE49-F238E27FC236}">
                  <a16:creationId xmlns:a16="http://schemas.microsoft.com/office/drawing/2014/main" id="{9ADB89BD-2BBB-877F-B597-365799E28BC2}"/>
                </a:ext>
              </a:extLst>
            </p:cNvPr>
            <p:cNvSpPr txBox="1">
              <a:spLocks/>
            </p:cNvSpPr>
            <p:nvPr/>
          </p:nvSpPr>
          <p:spPr>
            <a:xfrm>
              <a:off x="490591" y="3145535"/>
              <a:ext cx="7645671" cy="8830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lvl="1" indent="0">
                <a:buNone/>
                <a:tabLst>
                  <a:tab pos="331788" algn="l"/>
                </a:tabLst>
              </a:pP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“Success comes from taking the initiative and following up or persisting” </a:t>
              </a:r>
            </a:p>
            <a:p>
              <a:pPr marL="457200" lvl="1" indent="0">
                <a:buNone/>
              </a:pP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5" name="TextBox 4">
              <a:extLst>
                <a:ext uri="{FF2B5EF4-FFF2-40B4-BE49-F238E27FC236}">
                  <a16:creationId xmlns:a16="http://schemas.microsoft.com/office/drawing/2014/main" id="{0F48A035-CCDD-AC0E-F180-C76C375ECC74}"/>
                </a:ext>
              </a:extLst>
            </p:cNvPr>
            <p:cNvSpPr txBox="1"/>
            <p:nvPr/>
          </p:nvSpPr>
          <p:spPr>
            <a:xfrm>
              <a:off x="4252825" y="3727384"/>
              <a:ext cx="2219218" cy="276999"/>
            </a:xfrm>
            <a:prstGeom prst="rect">
              <a:avLst/>
            </a:prstGeom>
            <a:noFill/>
          </p:spPr>
          <p:txBody>
            <a:bodyPr wrap="square" rtlCol="0">
              <a:spAutoFit/>
            </a:bodyPr>
            <a:lstStyle/>
            <a:p>
              <a:pPr algn="r"/>
              <a:r>
                <a:rPr lang="en-US"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Tony Robbins</a:t>
              </a:r>
            </a:p>
          </p:txBody>
        </p:sp>
      </p:grpSp>
    </p:spTree>
    <p:extLst>
      <p:ext uri="{BB962C8B-B14F-4D97-AF65-F5344CB8AC3E}">
        <p14:creationId xmlns:p14="http://schemas.microsoft.com/office/powerpoint/2010/main" val="2439082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5101937" y="1837764"/>
            <a:ext cx="3875808" cy="47961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Just because the New Club is chartered, it doesn’t mean that you won’t need to do some follow-up. </a:t>
            </a: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 successful Club requires additional and continuous training.</a:t>
            </a: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There are three phases that need to be completed to ensure a successful New Club.</a:t>
            </a:r>
          </a:p>
          <a:p>
            <a:pPr marL="11113" indent="0">
              <a:lnSpc>
                <a:spcPts val="2880"/>
              </a:lnSpc>
              <a:buNone/>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Follow-Up Process</a:t>
            </a:r>
          </a:p>
        </p:txBody>
      </p:sp>
      <p:pic>
        <p:nvPicPr>
          <p:cNvPr id="12" name="Picture 11" descr="Logo&#10;&#10;Description automatically generated">
            <a:extLst>
              <a:ext uri="{FF2B5EF4-FFF2-40B4-BE49-F238E27FC236}">
                <a16:creationId xmlns:a16="http://schemas.microsoft.com/office/drawing/2014/main" id="{6E075E52-1544-168B-290D-C17F0D379C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198" y="1837764"/>
            <a:ext cx="5034739" cy="4234727"/>
          </a:xfrm>
          <a:prstGeom prst="rect">
            <a:avLst/>
          </a:prstGeom>
        </p:spPr>
      </p:pic>
    </p:spTree>
    <p:extLst>
      <p:ext uri="{BB962C8B-B14F-4D97-AF65-F5344CB8AC3E}">
        <p14:creationId xmlns:p14="http://schemas.microsoft.com/office/powerpoint/2010/main" val="904497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3" y="1755913"/>
            <a:ext cx="8431307" cy="47391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Orientation includes three phases and are outlined in the Follow-Up Program Handbook. The first is for the Sponsor Club assisting the New Club through three training meetings:</a:t>
            </a:r>
          </a:p>
          <a:p>
            <a:pPr marL="982663" lvl="1" indent="-514350">
              <a:lnSpc>
                <a:spcPct val="100000"/>
              </a:lnSpc>
              <a:spcBef>
                <a:spcPts val="0"/>
              </a:spcBef>
              <a:spcAft>
                <a:spcPts val="1200"/>
              </a:spcAft>
              <a:buAutoNum type="arabicPeriod"/>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Optimist International, District, and Zone Orientation</a:t>
            </a:r>
          </a:p>
          <a:p>
            <a:pPr marL="982663" lvl="1" indent="-514350">
              <a:lnSpc>
                <a:spcPct val="100000"/>
              </a:lnSpc>
              <a:spcBef>
                <a:spcPts val="0"/>
              </a:spcBef>
              <a:spcAft>
                <a:spcPts val="1200"/>
              </a:spcAft>
              <a:buAutoNum type="arabicPeriod"/>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Long- and short-term goals including community service, fundraising, and Club financial structure and budget</a:t>
            </a:r>
          </a:p>
          <a:p>
            <a:pPr marL="982663" lvl="1" indent="-514350">
              <a:lnSpc>
                <a:spcPct val="100000"/>
              </a:lnSpc>
              <a:spcBef>
                <a:spcPts val="0"/>
              </a:spcBef>
              <a:spcAft>
                <a:spcPts val="1200"/>
              </a:spcAft>
              <a:buAutoNum type="arabicPeriod"/>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Membership orientation</a:t>
            </a:r>
          </a:p>
          <a:p>
            <a:pPr marL="982663" lvl="1" indent="-514350">
              <a:lnSpc>
                <a:spcPct val="100000"/>
              </a:lnSpc>
              <a:spcBef>
                <a:spcPts val="0"/>
              </a:spcBef>
              <a:spcAft>
                <a:spcPts val="1200"/>
              </a:spcAft>
              <a:buAutoNum type="arabicPeriod"/>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Review New Club video series on Optimist Institute</a:t>
            </a:r>
          </a:p>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Complete this phase within the first three months. </a:t>
            </a:r>
          </a:p>
          <a:p>
            <a:pPr marL="525463" indent="-514350">
              <a:lnSpc>
                <a:spcPct val="100000"/>
              </a:lnSpc>
              <a:spcBef>
                <a:spcPts val="0"/>
              </a:spcBef>
              <a:spcAft>
                <a:spcPts val="1200"/>
              </a:spcAft>
              <a:buAutoNum type="arabicPeriod"/>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1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Orientation – Phase I</a:t>
            </a:r>
          </a:p>
        </p:txBody>
      </p:sp>
    </p:spTree>
    <p:extLst>
      <p:ext uri="{BB962C8B-B14F-4D97-AF65-F5344CB8AC3E}">
        <p14:creationId xmlns:p14="http://schemas.microsoft.com/office/powerpoint/2010/main" val="4024302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359230" y="1726742"/>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457200" lvl="1" indent="0">
              <a:buNone/>
            </a:pPr>
            <a:endParaRPr lang="en-US" sz="2000" dirty="0"/>
          </a:p>
          <a:p>
            <a:pPr marL="457200" lvl="1" indent="0">
              <a:buNone/>
            </a:pPr>
            <a:endParaRPr lang="en-US" dirty="0"/>
          </a:p>
          <a:p>
            <a:pPr lvl="1">
              <a:buFont typeface="Wingdings" pitchFamily="2" charset="2"/>
              <a:buChar char="q"/>
            </a:pPr>
            <a:endParaRPr lang="en-US" dirty="0"/>
          </a:p>
          <a:p>
            <a:pPr marL="457200" lvl="1" indent="0">
              <a:buNone/>
            </a:pPr>
            <a:endParaRPr lang="en-US" dirty="0"/>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Orientation – Phase II</a:t>
            </a:r>
          </a:p>
        </p:txBody>
      </p:sp>
      <p:sp>
        <p:nvSpPr>
          <p:cNvPr id="2" name="Content Placeholder 2">
            <a:extLst>
              <a:ext uri="{FF2B5EF4-FFF2-40B4-BE49-F238E27FC236}">
                <a16:creationId xmlns:a16="http://schemas.microsoft.com/office/drawing/2014/main" id="{0D1F3DD3-14E2-E993-FF75-B44AFA91DDBE}"/>
              </a:ext>
            </a:extLst>
          </p:cNvPr>
          <p:cNvSpPr txBox="1">
            <a:spLocks/>
          </p:cNvSpPr>
          <p:nvPr/>
        </p:nvSpPr>
        <p:spPr>
          <a:xfrm>
            <a:off x="529590" y="1762795"/>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 first year includes periodic check-ins by the Sponsor Club and Lt. Governors to ensure a healthy Club</a:t>
            </a:r>
          </a:p>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 follow-up program gives you details for these incremental check-ins.  </a:t>
            </a:r>
          </a:p>
          <a:p>
            <a:pPr marL="925513" lvl="1" indent="-457200">
              <a:lnSpc>
                <a:spcPct val="100000"/>
              </a:lnSpc>
              <a:spcBef>
                <a:spcPts val="0"/>
              </a:spcBef>
              <a:spcAft>
                <a:spcPts val="1200"/>
              </a:spcAft>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90 Day</a:t>
            </a:r>
          </a:p>
          <a:p>
            <a:pPr marL="925513" lvl="1" indent="-457200">
              <a:lnSpc>
                <a:spcPct val="100000"/>
              </a:lnSpc>
              <a:spcBef>
                <a:spcPts val="0"/>
              </a:spcBef>
              <a:spcAft>
                <a:spcPts val="1200"/>
              </a:spcAft>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180 Day</a:t>
            </a:r>
          </a:p>
          <a:p>
            <a:pPr marL="925513" lvl="1" indent="-457200">
              <a:lnSpc>
                <a:spcPct val="100000"/>
              </a:lnSpc>
              <a:spcBef>
                <a:spcPts val="0"/>
              </a:spcBef>
              <a:spcAft>
                <a:spcPts val="1200"/>
              </a:spcAft>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270 Day</a:t>
            </a:r>
          </a:p>
          <a:p>
            <a:pPr marL="925513" lvl="1" indent="-457200">
              <a:lnSpc>
                <a:spcPct val="100000"/>
              </a:lnSpc>
              <a:spcBef>
                <a:spcPts val="0"/>
              </a:spcBef>
              <a:spcAft>
                <a:spcPts val="1200"/>
              </a:spcAft>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360 Day</a:t>
            </a: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803036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525463" indent="-514350">
              <a:lnSpc>
                <a:spcPct val="100000"/>
              </a:lnSpc>
              <a:spcBef>
                <a:spcPts val="0"/>
              </a:spcBef>
              <a:spcAft>
                <a:spcPts val="1200"/>
              </a:spcAft>
              <a:buAutoNum type="arabicPeriod"/>
              <a:tabLst>
                <a:tab pos="215900" algn="l"/>
                <a:tab pos="336550" algn="l"/>
              </a:tabLst>
            </a:pPr>
            <a:endParaRPr lang="en-US" dirty="0"/>
          </a:p>
          <a:p>
            <a:pPr marL="457200" lvl="1" indent="0">
              <a:buNone/>
            </a:pPr>
            <a:endParaRPr lang="en-US" sz="2000" dirty="0"/>
          </a:p>
          <a:p>
            <a:pPr marL="457200" lvl="1" indent="0">
              <a:buNone/>
            </a:pPr>
            <a:endParaRPr lang="en-US" dirty="0"/>
          </a:p>
          <a:p>
            <a:pPr lvl="1">
              <a:buFont typeface="Wingdings" pitchFamily="2" charset="2"/>
              <a:buChar char="q"/>
            </a:pPr>
            <a:endParaRPr lang="en-US" dirty="0"/>
          </a:p>
          <a:p>
            <a:pPr marL="457200" lvl="1" indent="0">
              <a:buNone/>
            </a:pPr>
            <a:endParaRPr lang="en-US" dirty="0"/>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Orientation – Phase III</a:t>
            </a:r>
          </a:p>
        </p:txBody>
      </p:sp>
      <p:sp>
        <p:nvSpPr>
          <p:cNvPr id="2" name="Content Placeholder 2">
            <a:extLst>
              <a:ext uri="{FF2B5EF4-FFF2-40B4-BE49-F238E27FC236}">
                <a16:creationId xmlns:a16="http://schemas.microsoft.com/office/drawing/2014/main" id="{0D1F3DD3-14E2-E993-FF75-B44AFA91DDBE}"/>
              </a:ext>
            </a:extLst>
          </p:cNvPr>
          <p:cNvSpPr txBox="1">
            <a:spLocks/>
          </p:cNvSpPr>
          <p:nvPr/>
        </p:nvSpPr>
        <p:spPr>
          <a:xfrm>
            <a:off x="636494" y="1991853"/>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This phase is completed during the 2</a:t>
            </a:r>
            <a:r>
              <a:rPr lang="en-US" sz="2400" baseline="30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nd</a:t>
            </a: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year. </a:t>
            </a:r>
          </a:p>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The follow-up process is an ongoing process that is a 2-year commitment and led by the District to ensure that each New Club becomes strong. </a:t>
            </a:r>
          </a:p>
          <a:p>
            <a:pPr marL="11113" indent="0">
              <a:lnSpc>
                <a:spcPct val="100000"/>
              </a:lnSpc>
              <a:spcBef>
                <a:spcPts val="0"/>
              </a:spcBef>
              <a:spcAft>
                <a:spcPts val="1200"/>
              </a:spcAft>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Who is responsible for follow-up?</a:t>
            </a: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525463" indent="-514350">
              <a:lnSpc>
                <a:spcPct val="100000"/>
              </a:lnSpc>
              <a:spcBef>
                <a:spcPts val="0"/>
              </a:spcBef>
              <a:spcAft>
                <a:spcPts val="1200"/>
              </a:spcAft>
              <a:buAutoNum type="arabicPeriod"/>
              <a:tabLst>
                <a:tab pos="215900" algn="l"/>
                <a:tab pos="336550" algn="l"/>
              </a:tabLst>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55EA653E-A945-31EA-A08B-62AE1726599B}"/>
              </a:ext>
            </a:extLst>
          </p:cNvPr>
          <p:cNvSpPr txBox="1"/>
          <p:nvPr/>
        </p:nvSpPr>
        <p:spPr>
          <a:xfrm>
            <a:off x="685899" y="4354930"/>
            <a:ext cx="3425800" cy="1938992"/>
          </a:xfrm>
          <a:prstGeom prst="rect">
            <a:avLst/>
          </a:prstGeom>
          <a:noFill/>
        </p:spPr>
        <p:txBody>
          <a:bodyPr wrap="square" rtlCol="0">
            <a:spAutoFit/>
          </a:bodyPr>
          <a:lstStyle/>
          <a:p>
            <a:r>
              <a:rPr lang="en-US" sz="2000" dirty="0">
                <a:solidFill>
                  <a:srgbClr val="223D77"/>
                </a:solidFill>
              </a:rPr>
              <a:t>All Builders of Excellence</a:t>
            </a:r>
          </a:p>
          <a:p>
            <a:r>
              <a:rPr lang="en-US" sz="2000" dirty="0">
                <a:solidFill>
                  <a:srgbClr val="223D77"/>
                </a:solidFill>
              </a:rPr>
              <a:t>Sponsor Club President</a:t>
            </a:r>
          </a:p>
          <a:p>
            <a:r>
              <a:rPr lang="en-US" sz="2000" dirty="0">
                <a:solidFill>
                  <a:srgbClr val="223D77"/>
                </a:solidFill>
              </a:rPr>
              <a:t>Sponsor Club Secretary</a:t>
            </a:r>
          </a:p>
          <a:p>
            <a:r>
              <a:rPr lang="en-US" sz="2000" dirty="0">
                <a:solidFill>
                  <a:srgbClr val="223D77"/>
                </a:solidFill>
              </a:rPr>
              <a:t>Sponsor Club Treasurer</a:t>
            </a:r>
          </a:p>
          <a:p>
            <a:r>
              <a:rPr lang="en-US" sz="2000" dirty="0">
                <a:solidFill>
                  <a:srgbClr val="223D77"/>
                </a:solidFill>
              </a:rPr>
              <a:t>Lieutenant Governor</a:t>
            </a:r>
          </a:p>
          <a:p>
            <a:r>
              <a:rPr lang="en-US" sz="2000" dirty="0">
                <a:solidFill>
                  <a:srgbClr val="223D77"/>
                </a:solidFill>
              </a:rPr>
              <a:t>Other Clubs in the Zone</a:t>
            </a:r>
          </a:p>
        </p:txBody>
      </p:sp>
      <p:sp>
        <p:nvSpPr>
          <p:cNvPr id="7" name="TextBox 6">
            <a:extLst>
              <a:ext uri="{FF2B5EF4-FFF2-40B4-BE49-F238E27FC236}">
                <a16:creationId xmlns:a16="http://schemas.microsoft.com/office/drawing/2014/main" id="{CFDD372B-0FC1-8CB2-3E61-A8BC75D6B129}"/>
              </a:ext>
            </a:extLst>
          </p:cNvPr>
          <p:cNvSpPr txBox="1"/>
          <p:nvPr/>
        </p:nvSpPr>
        <p:spPr>
          <a:xfrm>
            <a:off x="4472940" y="4355789"/>
            <a:ext cx="3386568" cy="1631216"/>
          </a:xfrm>
          <a:prstGeom prst="rect">
            <a:avLst/>
          </a:prstGeom>
          <a:noFill/>
        </p:spPr>
        <p:txBody>
          <a:bodyPr wrap="none" rtlCol="0">
            <a:spAutoFit/>
          </a:bodyPr>
          <a:lstStyle/>
          <a:p>
            <a:r>
              <a:rPr lang="en-US" sz="2000" dirty="0">
                <a:solidFill>
                  <a:srgbClr val="223D77"/>
                </a:solidFill>
              </a:rPr>
              <a:t>Governor and Governor-Elect</a:t>
            </a:r>
          </a:p>
          <a:p>
            <a:r>
              <a:rPr lang="en-US" sz="2000" dirty="0">
                <a:solidFill>
                  <a:srgbClr val="223D77"/>
                </a:solidFill>
              </a:rPr>
              <a:t>New Club Building Chair</a:t>
            </a:r>
          </a:p>
          <a:p>
            <a:r>
              <a:rPr lang="en-US" sz="2000" dirty="0">
                <a:solidFill>
                  <a:srgbClr val="223D77"/>
                </a:solidFill>
              </a:rPr>
              <a:t>Membership Chair</a:t>
            </a:r>
          </a:p>
          <a:p>
            <a:r>
              <a:rPr lang="en-US" sz="2000" dirty="0">
                <a:solidFill>
                  <a:srgbClr val="223D77"/>
                </a:solidFill>
              </a:rPr>
              <a:t>Leadership Development Chair</a:t>
            </a:r>
          </a:p>
          <a:p>
            <a:r>
              <a:rPr lang="en-US" sz="2000" dirty="0">
                <a:solidFill>
                  <a:srgbClr val="223D77"/>
                </a:solidFill>
              </a:rPr>
              <a:t>International Vice President</a:t>
            </a:r>
          </a:p>
        </p:txBody>
      </p:sp>
    </p:spTree>
    <p:extLst>
      <p:ext uri="{BB962C8B-B14F-4D97-AF65-F5344CB8AC3E}">
        <p14:creationId xmlns:p14="http://schemas.microsoft.com/office/powerpoint/2010/main" val="2139696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3443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Follow-Up Program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click here</a:t>
            </a:r>
            <a:endParaRPr lang="en-US" sz="18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endParaRP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Optimist Institute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click here</a:t>
            </a:r>
            <a:endParaRPr lang="en-US" sz="24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Follow-Up Report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click here</a:t>
            </a:r>
            <a:endParaRPr lang="en-US" sz="18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nSpc>
                <a:spcPts val="2880"/>
              </a:lnSpc>
              <a:buNone/>
              <a:tabLst>
                <a:tab pos="215900" algn="l"/>
                <a:tab pos="336550" algn="l"/>
              </a:tabLst>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Certificate of Completion </a:t>
            </a:r>
            <a:r>
              <a:rPr lang="en-US" sz="2000"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click here</a:t>
            </a:r>
            <a:endParaRPr lang="en-US" dirty="0">
              <a:solidFill>
                <a:schemeClr val="accent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Follow-Up Resources</a:t>
            </a:r>
          </a:p>
        </p:txBody>
      </p:sp>
    </p:spTree>
    <p:extLst>
      <p:ext uri="{BB962C8B-B14F-4D97-AF65-F5344CB8AC3E}">
        <p14:creationId xmlns:p14="http://schemas.microsoft.com/office/powerpoint/2010/main" val="1176613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827791"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Starting a New Club</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endParaRPr dirty="0"/>
          </a:p>
        </p:txBody>
      </p:sp>
      <p:sp>
        <p:nvSpPr>
          <p:cNvPr id="2" name="Shape 112">
            <a:extLst>
              <a:ext uri="{FF2B5EF4-FFF2-40B4-BE49-F238E27FC236}">
                <a16:creationId xmlns:a16="http://schemas.microsoft.com/office/drawing/2014/main" id="{D9E030BC-0098-74D6-B59F-F49E9F388138}"/>
              </a:ext>
            </a:extLst>
          </p:cNvPr>
          <p:cNvSpPr/>
          <p:nvPr/>
        </p:nvSpPr>
        <p:spPr>
          <a:xfrm>
            <a:off x="918652" y="1805864"/>
            <a:ext cx="7514009" cy="41453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r>
              <a:rPr lang="en-US" sz="2800" dirty="0">
                <a:latin typeface="Helvetica Neue" panose="02000503000000020004" pitchFamily="2" charset="0"/>
                <a:ea typeface="Helvetica Neue" panose="02000503000000020004" pitchFamily="2" charset="0"/>
                <a:cs typeface="Helvetica Neue" panose="02000503000000020004" pitchFamily="2" charset="0"/>
              </a:rPr>
              <a:t>There is more than one way to build a Club</a:t>
            </a:r>
            <a:endParaRPr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6614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827791" y="1020496"/>
            <a:ext cx="7579609" cy="872547"/>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Summary</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dirty="0"/>
          </a:p>
        </p:txBody>
      </p:sp>
    </p:spTree>
    <p:extLst>
      <p:ext uri="{BB962C8B-B14F-4D97-AF65-F5344CB8AC3E}">
        <p14:creationId xmlns:p14="http://schemas.microsoft.com/office/powerpoint/2010/main" val="6261581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arrow&#10;&#10;Description automatically generated">
            <a:extLst>
              <a:ext uri="{FF2B5EF4-FFF2-40B4-BE49-F238E27FC236}">
                <a16:creationId xmlns:a16="http://schemas.microsoft.com/office/drawing/2014/main" id="{C64C1D19-981E-D76D-77E3-153660E10748}"/>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 y="-1"/>
            <a:ext cx="9174313" cy="6858001"/>
          </a:xfrm>
          <a:prstGeom prst="rect">
            <a:avLst/>
          </a:prstGeom>
        </p:spPr>
      </p:pic>
      <p:sp>
        <p:nvSpPr>
          <p:cNvPr id="8" name="Content Placeholder 2"/>
          <p:cNvSpPr txBox="1">
            <a:spLocks/>
          </p:cNvSpPr>
          <p:nvPr/>
        </p:nvSpPr>
        <p:spPr>
          <a:xfrm>
            <a:off x="484094" y="1839453"/>
            <a:ext cx="7945395" cy="43443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gn="ctr">
              <a:lnSpc>
                <a:spcPct val="100000"/>
              </a:lnSpc>
              <a:spcBef>
                <a:spcPts val="400"/>
              </a:spcBef>
              <a:spcAft>
                <a:spcPts val="600"/>
              </a:spcAft>
              <a:buNone/>
              <a:tabLst>
                <a:tab pos="215900" algn="l"/>
                <a:tab pos="336550" algn="l"/>
              </a:tabLst>
            </a:pPr>
            <a:r>
              <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Research &amp; Discovery</a:t>
            </a:r>
          </a:p>
          <a:p>
            <a:pPr marL="11113" indent="0" algn="ctr">
              <a:lnSpc>
                <a:spcPct val="100000"/>
              </a:lnSpc>
              <a:spcBef>
                <a:spcPts val="400"/>
              </a:spcBef>
              <a:spcAft>
                <a:spcPts val="600"/>
              </a:spcAft>
              <a:buNone/>
              <a:tabLst>
                <a:tab pos="215900" algn="l"/>
                <a:tab pos="336550" algn="l"/>
              </a:tabLst>
            </a:pPr>
            <a:r>
              <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Plan &amp; Recruit</a:t>
            </a:r>
          </a:p>
          <a:p>
            <a:pPr marL="11113" indent="0" algn="ctr">
              <a:lnSpc>
                <a:spcPct val="100000"/>
              </a:lnSpc>
              <a:spcBef>
                <a:spcPts val="400"/>
              </a:spcBef>
              <a:spcAft>
                <a:spcPts val="600"/>
              </a:spcAft>
              <a:buNone/>
              <a:tabLst>
                <a:tab pos="215900" algn="l"/>
                <a:tab pos="336550" algn="l"/>
              </a:tabLst>
            </a:pPr>
            <a:r>
              <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Inform &amp; Organize</a:t>
            </a:r>
          </a:p>
          <a:p>
            <a:pPr marL="11113" indent="0" algn="ctr">
              <a:lnSpc>
                <a:spcPct val="100000"/>
              </a:lnSpc>
              <a:spcBef>
                <a:spcPts val="400"/>
              </a:spcBef>
              <a:spcAft>
                <a:spcPts val="600"/>
              </a:spcAft>
              <a:buNone/>
              <a:tabLst>
                <a:tab pos="215900" algn="l"/>
                <a:tab pos="336550" algn="l"/>
              </a:tabLst>
            </a:pPr>
            <a:r>
              <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Follow-Up</a:t>
            </a:r>
          </a:p>
          <a:p>
            <a:pPr marL="11113" indent="0" algn="ctr">
              <a:lnSpc>
                <a:spcPts val="2880"/>
              </a:lnSpc>
              <a:spcAft>
                <a:spcPts val="600"/>
              </a:spcAft>
              <a:buNone/>
              <a:tabLst>
                <a:tab pos="215900" algn="l"/>
                <a:tab pos="336550" algn="l"/>
              </a:tabLst>
            </a:pPr>
            <a:endPar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11113" indent="0" algn="ctr">
              <a:lnSpc>
                <a:spcPts val="2880"/>
              </a:lnSpc>
              <a:spcAft>
                <a:spcPts val="600"/>
              </a:spcAft>
              <a:buNone/>
              <a:tabLst>
                <a:tab pos="215900" algn="l"/>
                <a:tab pos="336550" algn="l"/>
              </a:tabLst>
            </a:pPr>
            <a:br>
              <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48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Building Successful New Clubs</a:t>
            </a:r>
          </a:p>
        </p:txBody>
      </p:sp>
      <p:sp>
        <p:nvSpPr>
          <p:cNvPr id="5" name="TextBox 4">
            <a:extLst>
              <a:ext uri="{FF2B5EF4-FFF2-40B4-BE49-F238E27FC236}">
                <a16:creationId xmlns:a16="http://schemas.microsoft.com/office/drawing/2014/main" id="{A4137723-F356-94F4-6E6D-93E494F38FB0}"/>
              </a:ext>
            </a:extLst>
          </p:cNvPr>
          <p:cNvSpPr txBox="1"/>
          <p:nvPr/>
        </p:nvSpPr>
        <p:spPr>
          <a:xfrm>
            <a:off x="3521397" y="5583659"/>
            <a:ext cx="1903085" cy="954107"/>
          </a:xfrm>
          <a:prstGeom prst="rect">
            <a:avLst/>
          </a:prstGeom>
          <a:noFill/>
        </p:spPr>
        <p:txBody>
          <a:bodyPr wrap="none" rtlCol="0">
            <a:spAutoFit/>
          </a:bodyPr>
          <a:lstStyle/>
          <a:p>
            <a:pPr algn="ctr"/>
            <a:r>
              <a:rPr lang="en-US" sz="1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Building</a:t>
            </a:r>
          </a:p>
          <a:p>
            <a:pPr algn="ctr"/>
            <a:r>
              <a:rPr lang="en-US" sz="1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Optimist International</a:t>
            </a:r>
          </a:p>
          <a:p>
            <a:pPr algn="ctr"/>
            <a:r>
              <a:rPr lang="en-US" sz="1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4494 Lindell Blvd.</a:t>
            </a:r>
          </a:p>
          <a:p>
            <a:pPr algn="ctr"/>
            <a:r>
              <a:rPr lang="en-US" sz="1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St. Louis, MO 63108</a:t>
            </a:r>
          </a:p>
        </p:txBody>
      </p:sp>
    </p:spTree>
    <p:extLst>
      <p:ext uri="{BB962C8B-B14F-4D97-AF65-F5344CB8AC3E}">
        <p14:creationId xmlns:p14="http://schemas.microsoft.com/office/powerpoint/2010/main" val="184436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807851" cy="465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You’ve decided to build a New Club, now what?</a:t>
            </a:r>
            <a:endParaRPr lang="en-US" sz="2400" b="1"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r>
              <a:rPr lang="en-US" sz="20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Once your Club has decided to Sponsor a new Optimist Club, please file the New Club Sponsor Commitment Form. </a:t>
            </a:r>
            <a:r>
              <a:rPr lang="en-US" sz="20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click here</a:t>
            </a:r>
            <a:endParaRPr lang="en-US" sz="20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r>
              <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Tell everyone and get support</a:t>
            </a:r>
          </a:p>
          <a:p>
            <a:pPr marL="0" indent="0">
              <a:buNone/>
            </a:pP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You’ll need to also notify your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District New Club Building Chair and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District Governor, who </a:t>
            </a:r>
            <a:r>
              <a:rPr lang="en-US" sz="200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 turn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will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notify the Optimist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International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Building Committee.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Regular progress reports will also </a:t>
            </a:r>
            <a:b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be submitted.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Click here</a:t>
            </a: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In this presentation you will find resources to assist you to be successful. </a:t>
            </a: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6824799" cy="1325563"/>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One of the MOST fulfilling projects you and your Club will ever do.  </a:t>
            </a:r>
          </a:p>
        </p:txBody>
      </p:sp>
      <p:pic>
        <p:nvPicPr>
          <p:cNvPr id="2" name="Picture 1">
            <a:extLst>
              <a:ext uri="{FF2B5EF4-FFF2-40B4-BE49-F238E27FC236}">
                <a16:creationId xmlns:a16="http://schemas.microsoft.com/office/drawing/2014/main" id="{807FAF76-2951-8D57-5145-F3592786B41C}"/>
              </a:ext>
            </a:extLst>
          </p:cNvPr>
          <p:cNvPicPr>
            <a:picLocks noChangeAspect="1"/>
          </p:cNvPicPr>
          <p:nvPr/>
        </p:nvPicPr>
        <p:blipFill>
          <a:blip r:embed="rId5"/>
          <a:stretch>
            <a:fillRect/>
          </a:stretch>
        </p:blipFill>
        <p:spPr>
          <a:xfrm>
            <a:off x="4831773" y="3125127"/>
            <a:ext cx="4218709" cy="2330101"/>
          </a:xfrm>
          <a:prstGeom prst="rect">
            <a:avLst/>
          </a:prstGeom>
        </p:spPr>
      </p:pic>
    </p:spTree>
    <p:extLst>
      <p:ext uri="{BB962C8B-B14F-4D97-AF65-F5344CB8AC3E}">
        <p14:creationId xmlns:p14="http://schemas.microsoft.com/office/powerpoint/2010/main" val="2232975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Traditional Club </a:t>
            </a:r>
            <a:endPar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r>
              <a:rPr lang="en-US"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These clubs meet on a regular basis. They conduct several exciting youth-oriented events and fundraisers. </a:t>
            </a:r>
          </a:p>
          <a:p>
            <a:pPr marL="0" indent="0">
              <a:buNone/>
            </a:pPr>
            <a:r>
              <a:rPr lang="en-US" sz="2400" b="1"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Sports Club</a:t>
            </a:r>
          </a:p>
          <a:p>
            <a:pPr marL="457200" lvl="1" indent="0">
              <a:buNone/>
            </a:pPr>
            <a:r>
              <a:rPr lang="en-US"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The primary goal is to serve youth through athletics.</a:t>
            </a:r>
          </a:p>
          <a:p>
            <a:pPr marL="0" indent="0">
              <a:buNone/>
            </a:pPr>
            <a:r>
              <a:rPr lang="en-US" sz="2400" b="1"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College Club </a:t>
            </a:r>
            <a:endPar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r>
              <a:rPr lang="en-US"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College students interested in service, leadership, and professional development. </a:t>
            </a:r>
          </a:p>
          <a:p>
            <a:pPr marL="0" indent="0">
              <a:buNone/>
            </a:pPr>
            <a:endParaRPr lang="en-US" sz="24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endParaRPr lang="en-US"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Types of Club</a:t>
            </a:r>
          </a:p>
        </p:txBody>
      </p:sp>
    </p:spTree>
    <p:extLst>
      <p:ext uri="{BB962C8B-B14F-4D97-AF65-F5344CB8AC3E}">
        <p14:creationId xmlns:p14="http://schemas.microsoft.com/office/powerpoint/2010/main" val="205266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979650"/>
            <a:ext cx="8227420" cy="36469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This committee should include 2-3 Members from each </a:t>
            </a: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a:t>
            </a:r>
            <a:r>
              <a:rPr lang="en-US" sz="24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ponsor Club. A small committee is more effective.</a:t>
            </a:r>
          </a:p>
          <a:p>
            <a:pPr marL="0" indent="0">
              <a:buNone/>
            </a:pPr>
            <a:r>
              <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Communication</a:t>
            </a: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is key to ensuring you remain on track.</a:t>
            </a:r>
          </a:p>
          <a:p>
            <a:pPr marL="0" indent="0">
              <a:buNone/>
            </a:pPr>
            <a:r>
              <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Sponsoring a New Club</a:t>
            </a:r>
          </a:p>
          <a:p>
            <a:pPr marL="0" indent="0">
              <a:buNone/>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You do not need to have a Club to sponsor a New Club.</a:t>
            </a:r>
          </a:p>
          <a:p>
            <a:pPr marL="0" indent="0">
              <a:buNone/>
            </a:pP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You are limited to two Sponsor Clubs</a:t>
            </a:r>
          </a:p>
          <a:p>
            <a:pPr marL="0" indent="0">
              <a:buNone/>
            </a:pPr>
            <a:r>
              <a:rPr lang="en-US" sz="24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rPr>
              <a:t>You need a minimum of 1</a:t>
            </a: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5 </a:t>
            </a:r>
            <a:r>
              <a:rPr lang="en-US" sz="24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a:t>
            </a:r>
            <a: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Members.</a:t>
            </a:r>
            <a:r>
              <a:rPr lang="en-US" sz="16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a:t>
            </a: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r>
              <a:rPr lang="en-US" sz="1400" i="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note: You can have more Members, but the 1</a:t>
            </a:r>
            <a:r>
              <a:rPr lang="en-US" sz="1400" i="1" baseline="30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st</a:t>
            </a:r>
            <a:r>
              <a:rPr lang="en-US" sz="1400" i="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15 must be new with additional Members that are existing Members of other Clubs. </a:t>
            </a:r>
            <a:endParaRPr lang="en-US" sz="1400" i="1"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endParaRPr lang="en-US" sz="2400"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indent="0">
              <a:buNone/>
            </a:pPr>
            <a:endParaRPr lang="en-US" dirty="0">
              <a:solidFill>
                <a:srgbClr val="223D77"/>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484094" y="365126"/>
            <a:ext cx="7932196"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Build a Team</a:t>
            </a:r>
          </a:p>
        </p:txBody>
      </p:sp>
    </p:spTree>
    <p:extLst>
      <p:ext uri="{BB962C8B-B14F-4D97-AF65-F5344CB8AC3E}">
        <p14:creationId xmlns:p14="http://schemas.microsoft.com/office/powerpoint/2010/main" val="1253072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7945395"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ts val="2880"/>
              </a:lnSpc>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Here are some key resources to get you started:</a:t>
            </a:r>
          </a:p>
          <a:p>
            <a:pPr marL="468313" indent="-4572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Building Handbook –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hlinkClick r:id="rId3"/>
              </a:rPr>
              <a:t>click here</a:t>
            </a: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68313" indent="-457200">
              <a:lnSpc>
                <a:spcPts val="2880"/>
              </a:lnSpc>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New Club Building Resources – </a:t>
            </a:r>
            <a:r>
              <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hlinkClick r:id="rId4"/>
              </a:rPr>
              <a:t>click here</a:t>
            </a:r>
            <a:endParaRPr lang="en-US" i="1" u="sng"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br>
              <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br>
            <a:endParaRPr lang="en-US" sz="24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Resources</a:t>
            </a:r>
          </a:p>
        </p:txBody>
      </p:sp>
    </p:spTree>
    <p:extLst>
      <p:ext uri="{BB962C8B-B14F-4D97-AF65-F5344CB8AC3E}">
        <p14:creationId xmlns:p14="http://schemas.microsoft.com/office/powerpoint/2010/main" val="168311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076736"/>
          </a:xfrm>
          <a:prstGeom prst="rect">
            <a:avLst/>
          </a:prstGeom>
        </p:spPr>
      </p:pic>
      <p:sp>
        <p:nvSpPr>
          <p:cNvPr id="6" name="TextBox 5">
            <a:extLst>
              <a:ext uri="{FF2B5EF4-FFF2-40B4-BE49-F238E27FC236}">
                <a16:creationId xmlns:a16="http://schemas.microsoft.com/office/drawing/2014/main" id="{592460B7-96F1-614E-8F0B-543D861434BF}"/>
              </a:ext>
            </a:extLst>
          </p:cNvPr>
          <p:cNvSpPr txBox="1"/>
          <p:nvPr/>
        </p:nvSpPr>
        <p:spPr>
          <a:xfrm>
            <a:off x="652616" y="1020496"/>
            <a:ext cx="7819691" cy="861774"/>
          </a:xfrm>
          <a:prstGeom prst="rect">
            <a:avLst/>
          </a:prstGeom>
          <a:noFill/>
        </p:spPr>
        <p:txBody>
          <a:bodyPr wrap="square" rtlCol="0">
            <a:spAutoFit/>
          </a:bodyPr>
          <a:lstStyle/>
          <a:p>
            <a:pPr>
              <a:lnSpc>
                <a:spcPts val="6000"/>
              </a:lnSpc>
            </a:pPr>
            <a:r>
              <a:rPr lang="en-US" sz="6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Research &amp; Discovery</a:t>
            </a:r>
          </a:p>
        </p:txBody>
      </p:sp>
      <p:sp>
        <p:nvSpPr>
          <p:cNvPr id="7" name="Shape 112">
            <a:extLst>
              <a:ext uri="{FF2B5EF4-FFF2-40B4-BE49-F238E27FC236}">
                <a16:creationId xmlns:a16="http://schemas.microsoft.com/office/drawing/2014/main" id="{5732AFD4-14F5-3945-9E7A-0EBFAF0F957C}"/>
              </a:ext>
            </a:extLst>
          </p:cNvPr>
          <p:cNvSpPr/>
          <p:nvPr/>
        </p:nvSpPr>
        <p:spPr>
          <a:xfrm>
            <a:off x="918652" y="1805864"/>
            <a:ext cx="7514009" cy="4140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endParaRPr dirty="0"/>
          </a:p>
        </p:txBody>
      </p:sp>
      <p:grpSp>
        <p:nvGrpSpPr>
          <p:cNvPr id="8" name="Group 7">
            <a:extLst>
              <a:ext uri="{FF2B5EF4-FFF2-40B4-BE49-F238E27FC236}">
                <a16:creationId xmlns:a16="http://schemas.microsoft.com/office/drawing/2014/main" id="{F2903675-29FC-4E14-BDFB-FD2059AEEF31}"/>
              </a:ext>
            </a:extLst>
          </p:cNvPr>
          <p:cNvGrpSpPr/>
          <p:nvPr/>
        </p:nvGrpSpPr>
        <p:grpSpPr>
          <a:xfrm>
            <a:off x="941073" y="3203427"/>
            <a:ext cx="7819691" cy="637576"/>
            <a:chOff x="512513" y="2552083"/>
            <a:chExt cx="7645671" cy="637576"/>
          </a:xfrm>
        </p:grpSpPr>
        <p:sp>
          <p:nvSpPr>
            <p:cNvPr id="9" name="Content Placeholder 2">
              <a:extLst>
                <a:ext uri="{FF2B5EF4-FFF2-40B4-BE49-F238E27FC236}">
                  <a16:creationId xmlns:a16="http://schemas.microsoft.com/office/drawing/2014/main" id="{B0B0D7C3-664E-4D48-A984-0AB81E376245}"/>
                </a:ext>
              </a:extLst>
            </p:cNvPr>
            <p:cNvSpPr txBox="1">
              <a:spLocks/>
            </p:cNvSpPr>
            <p:nvPr/>
          </p:nvSpPr>
          <p:spPr>
            <a:xfrm>
              <a:off x="512513" y="2552083"/>
              <a:ext cx="7645671" cy="539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lvl="1" indent="0">
                <a:buNone/>
                <a:tabLst>
                  <a:tab pos="331788" algn="l"/>
                </a:tabLst>
              </a:pP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a:r>
              <a:r>
                <a:rPr lang="en-US" sz="1600"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 joy of research is picking the fruits of discovery</a:t>
              </a:r>
              <a:r>
                <a:rPr lang="en-US"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457200" lvl="1" indent="0">
                <a:buNone/>
              </a:pP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10" name="TextBox 9">
              <a:extLst>
                <a:ext uri="{FF2B5EF4-FFF2-40B4-BE49-F238E27FC236}">
                  <a16:creationId xmlns:a16="http://schemas.microsoft.com/office/drawing/2014/main" id="{BA69F85F-177C-4800-9310-22A2687D8733}"/>
                </a:ext>
              </a:extLst>
            </p:cNvPr>
            <p:cNvSpPr txBox="1"/>
            <p:nvPr/>
          </p:nvSpPr>
          <p:spPr>
            <a:xfrm>
              <a:off x="4466683" y="2912660"/>
              <a:ext cx="2219218" cy="276999"/>
            </a:xfrm>
            <a:prstGeom prst="rect">
              <a:avLst/>
            </a:prstGeom>
            <a:noFill/>
          </p:spPr>
          <p:txBody>
            <a:bodyPr wrap="square" rtlCol="0">
              <a:spAutoFit/>
            </a:bodyPr>
            <a:lstStyle/>
            <a:p>
              <a:pPr algn="r"/>
              <a:r>
                <a:rPr lang="en-US"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Steven Magee</a:t>
              </a:r>
            </a:p>
          </p:txBody>
        </p:sp>
      </p:grpSp>
    </p:spTree>
    <p:extLst>
      <p:ext uri="{BB962C8B-B14F-4D97-AF65-F5344CB8AC3E}">
        <p14:creationId xmlns:p14="http://schemas.microsoft.com/office/powerpoint/2010/main" val="1393728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84094" y="1839453"/>
            <a:ext cx="8227420" cy="44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spcBef>
                <a:spcPts val="0"/>
              </a:spcBef>
              <a:spcAft>
                <a:spcPts val="1200"/>
              </a:spcAft>
              <a:buNone/>
              <a:tabLst>
                <a:tab pos="215900" algn="l"/>
                <a:tab pos="336550" algn="l"/>
              </a:tabLst>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Do you have or want any of the following in your community?</a:t>
            </a:r>
          </a:p>
          <a:p>
            <a:pPr lvl="1">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Positive activities for youth</a:t>
            </a:r>
          </a:p>
          <a:p>
            <a:pPr lvl="1">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Youth appreciation</a:t>
            </a:r>
          </a:p>
          <a:p>
            <a:pPr lvl="1">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Scholarship programs</a:t>
            </a:r>
          </a:p>
          <a:p>
            <a:pPr lvl="1">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Youth Safety programs</a:t>
            </a:r>
          </a:p>
          <a:p>
            <a:pPr lvl="1">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Programs to help youth develop to their fullest potential</a:t>
            </a:r>
          </a:p>
          <a:p>
            <a:pPr lvl="1">
              <a:spcAft>
                <a:spcPts val="1200"/>
              </a:spcAft>
              <a:buFont typeface="Wingdings" pitchFamily="2" charset="2"/>
              <a:buChar char="q"/>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 Improve yourself and your community</a:t>
            </a:r>
          </a:p>
          <a:p>
            <a:pPr marL="0" indent="0">
              <a:spcAft>
                <a:spcPts val="1200"/>
              </a:spcAft>
              <a:buNone/>
            </a:pPr>
            <a:r>
              <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rPr>
              <a:t>If you checked any of the above boxes, then you need an Optimist Club in your community. </a:t>
            </a:r>
          </a:p>
          <a:p>
            <a:pPr marL="457200" lvl="1" indent="0">
              <a:buNone/>
            </a:pPr>
            <a:endParaRPr lang="en-US" sz="2000"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lvl="1">
              <a:buFont typeface="Wingdings" pitchFamily="2" charset="2"/>
              <a:buChar char="q"/>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a:p>
            <a:pPr marL="457200" lvl="1" indent="0">
              <a:buNone/>
            </a:pPr>
            <a:endParaRPr lang="en-US" dirty="0">
              <a:solidFill>
                <a:srgbClr val="223D77"/>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le 2">
            <a:extLst>
              <a:ext uri="{FF2B5EF4-FFF2-40B4-BE49-F238E27FC236}">
                <a16:creationId xmlns:a16="http://schemas.microsoft.com/office/drawing/2014/main" id="{B7650488-B4F2-6E9B-D588-97450AC0E8D9}"/>
              </a:ext>
            </a:extLst>
          </p:cNvPr>
          <p:cNvSpPr txBox="1">
            <a:spLocks/>
          </p:cNvSpPr>
          <p:nvPr/>
        </p:nvSpPr>
        <p:spPr>
          <a:xfrm>
            <a:off x="529590" y="36512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32A0"/>
                </a:solidFill>
                <a:latin typeface="Helvetica Neue" panose="02000503000000020004" pitchFamily="2" charset="0"/>
                <a:ea typeface="Helvetica Neue" panose="02000503000000020004" pitchFamily="2" charset="0"/>
                <a:cs typeface="Helvetica Neue" panose="02000503000000020004" pitchFamily="2" charset="0"/>
              </a:rPr>
              <a:t>Do your research</a:t>
            </a:r>
          </a:p>
        </p:txBody>
      </p:sp>
    </p:spTree>
    <p:extLst>
      <p:ext uri="{BB962C8B-B14F-4D97-AF65-F5344CB8AC3E}">
        <p14:creationId xmlns:p14="http://schemas.microsoft.com/office/powerpoint/2010/main" val="16846207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41623</TotalTime>
  <Words>2070</Words>
  <Application>Microsoft Office PowerPoint</Application>
  <PresentationFormat>On-screen Show (4:3)</PresentationFormat>
  <Paragraphs>297</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Helvetica Neue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 Nick Prillaman JR</dc:creator>
  <cp:lastModifiedBy>Ronda Vaughn</cp:lastModifiedBy>
  <cp:revision>483</cp:revision>
  <cp:lastPrinted>2022-03-22T00:06:37Z</cp:lastPrinted>
  <dcterms:created xsi:type="dcterms:W3CDTF">2016-11-29T21:13:08Z</dcterms:created>
  <dcterms:modified xsi:type="dcterms:W3CDTF">2023-01-30T06:07:43Z</dcterms:modified>
</cp:coreProperties>
</file>