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260" r:id="rId3"/>
    <p:sldId id="261" r:id="rId4"/>
    <p:sldId id="262" r:id="rId5"/>
    <p:sldId id="263" r:id="rId6"/>
    <p:sldId id="275" r:id="rId7"/>
    <p:sldId id="276" r:id="rId8"/>
    <p:sldId id="277" r:id="rId9"/>
    <p:sldId id="264" r:id="rId10"/>
    <p:sldId id="280" r:id="rId11"/>
    <p:sldId id="265" r:id="rId12"/>
    <p:sldId id="282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9" r:id="rId21"/>
    <p:sldId id="273" r:id="rId22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221DEF-E0C9-3741-9502-B29FBC5BD826}" v="540" dt="2022-06-10T14:34:21.691"/>
    <p1510:client id="{69AFF538-214D-4CA3-AFEB-23746F8B3466}" v="36" dt="2022-06-10T20:25:36.989"/>
    <p1510:client id="{71E2E08D-53D5-7F47-58A9-A5B26CBCE2D4}" v="7" dt="2022-06-10T20:41:02.870"/>
    <p1510:client id="{7C1CB121-F4F5-9EDC-97B9-F21794B9E356}" v="468" dt="2022-06-10T16:16:38.038"/>
    <p1510:client id="{7C5599C3-949F-8C83-5F5E-A191A04E17C9}" v="80" dt="2022-06-10T20:35:07.144"/>
    <p1510:client id="{7CAB1F41-3305-95DA-C903-98EEC199BC5B}" v="9" dt="2022-06-10T13:09:23.996"/>
    <p1510:client id="{7E8600F0-D6F6-292A-EB7A-439EA469281D}" v="214" dt="2022-06-10T19:51:02.049"/>
    <p1510:client id="{8633CC2E-DD6B-56B7-522F-EA18088603CA}" v="456" dt="2022-06-10T14:11:00.856"/>
    <p1510:client id="{C2531323-D613-1970-9AC5-4302E82CC8AA}" v="133" dt="2022-06-10T20:32:01.038"/>
    <p1510:client id="{D1E4CFDB-08EA-44D8-A144-F5A7E11A91C2}" v="298" dt="2022-06-10T19:30:25.513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59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9" name="Shape 10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t>Title Text</a:t>
            </a:r>
          </a:p>
        </p:txBody>
      </p:sp>
      <p:sp>
        <p:nvSpPr>
          <p:cNvPr id="92" name="Shape 9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hape 93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/>
          </p:cNvSpPr>
          <p:nvPr>
            <p:ph type="title"/>
          </p:nvPr>
        </p:nvSpPr>
        <p:spPr>
          <a:xfrm>
            <a:off x="6629400" y="274638"/>
            <a:ext cx="2057400" cy="5851526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t>Title Text</a:t>
            </a:r>
          </a:p>
        </p:txBody>
      </p:sp>
      <p:sp>
        <p:nvSpPr>
          <p:cNvPr id="101" name="Shape 101"/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6019800" cy="585152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2" name="Shape 102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t>Title Text</a:t>
            </a:r>
          </a:p>
        </p:txBody>
      </p:sp>
      <p:sp>
        <p:nvSpPr>
          <p:cNvPr id="20" name="Shape 20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1" name="Shape 21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000" b="1" cap="all"/>
            </a:lvl1pPr>
          </a:lstStyle>
          <a:p>
            <a:r>
              <a:t>Title Text</a:t>
            </a:r>
          </a:p>
        </p:txBody>
      </p:sp>
      <p:sp>
        <p:nvSpPr>
          <p:cNvPr id="29" name="Shape 29"/>
          <p:cNvSpPr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hape 30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t>Title Text</a:t>
            </a:r>
          </a:p>
        </p:txBody>
      </p:sp>
      <p:sp>
        <p:nvSpPr>
          <p:cNvPr id="38" name="Shape 38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Shape 39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t>Title Text</a:t>
            </a:r>
          </a:p>
        </p:txBody>
      </p:sp>
      <p:sp>
        <p:nvSpPr>
          <p:cNvPr id="47" name="Shape 47"/>
          <p:cNvSpPr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8" name="Shape 48"/>
          <p:cNvSpPr>
            <a:spLocks noGrp="1"/>
          </p:cNvSpPr>
          <p:nvPr>
            <p:ph type="body" sz="quarter" idx="13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  <a:endParaRPr/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t>Title Text</a:t>
            </a:r>
          </a:p>
        </p:txBody>
      </p:sp>
      <p:sp>
        <p:nvSpPr>
          <p:cNvPr id="57" name="Shape 57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72" name="Shape 72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3" name="Shape 73"/>
          <p:cNvSpPr>
            <a:spLocks noGrp="1"/>
          </p:cNvSpPr>
          <p:nvPr>
            <p:ph type="body" sz="half" idx="13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/>
          </a:p>
        </p:txBody>
      </p:sp>
      <p:sp>
        <p:nvSpPr>
          <p:cNvPr id="74" name="Shape 74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82" name="Shape 82"/>
          <p:cNvSpPr>
            <a:spLocks noGrp="1"/>
          </p:cNvSpPr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83" name="Shape 83"/>
          <p:cNvSpPr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hape 84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pd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14991" y="223956"/>
            <a:ext cx="8720868" cy="6383079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hape 5"/>
          <p:cNvSpPr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OI.jpg"/>
          <p:cNvPicPr>
            <a:picLocks noChangeAspect="1"/>
          </p:cNvPicPr>
          <p:nvPr/>
        </p:nvPicPr>
        <p:blipFill>
          <a:blip r:embed="rId2" cstate="print"/>
          <a:srcRect t="670" b="670"/>
          <a:stretch>
            <a:fillRect/>
          </a:stretch>
        </p:blipFill>
        <p:spPr>
          <a:xfrm>
            <a:off x="177801" y="176881"/>
            <a:ext cx="8813801" cy="6043601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Shape 113"/>
          <p:cNvSpPr/>
          <p:nvPr/>
        </p:nvSpPr>
        <p:spPr>
          <a:xfrm>
            <a:off x="964229" y="1288351"/>
            <a:ext cx="7215542" cy="16644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ts val="6100"/>
              </a:lnSpc>
              <a:defRPr sz="6000">
                <a:solidFill>
                  <a:srgbClr val="FFFFFF"/>
                </a:solidFill>
              </a:defRPr>
            </a:lvl1pPr>
          </a:lstStyle>
          <a:p>
            <a:pPr algn="ctr"/>
            <a:r>
              <a:rPr lang="en-US"/>
              <a:t>Childhood Health</a:t>
            </a:r>
          </a:p>
          <a:p>
            <a:pPr algn="ctr"/>
            <a:r>
              <a:rPr lang="en-US"/>
              <a:t>&amp; Wellness </a:t>
            </a:r>
            <a:endParaRPr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7D96D1-22E1-F041-68E4-17AFFC0E98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9100" y="1485900"/>
            <a:ext cx="8229600" cy="4525963"/>
          </a:xfrm>
        </p:spPr>
        <p:txBody>
          <a:bodyPr lIns="45719" tIns="45720" rIns="45719" bIns="45720" anchor="t">
            <a:normAutofit lnSpcReduction="10000"/>
          </a:bodyPr>
          <a:lstStyle/>
          <a:p>
            <a:r>
              <a:rPr lang="en-US"/>
              <a:t>Pediatric Ambulance Transport</a:t>
            </a:r>
          </a:p>
          <a:p>
            <a:pPr marL="0" indent="0">
              <a:buNone/>
            </a:pPr>
            <a:r>
              <a:rPr lang="en-US"/>
              <a:t>       Supporting Hospital Transport for children</a:t>
            </a:r>
          </a:p>
          <a:p>
            <a:pPr marL="0" indent="0">
              <a:buNone/>
            </a:pPr>
            <a:r>
              <a:rPr lang="en-US"/>
              <a:t>    </a:t>
            </a:r>
            <a:r>
              <a:rPr lang="en-US" sz="2400"/>
              <a:t>Optimist Club of Twin Falls Inc., ID</a:t>
            </a:r>
          </a:p>
          <a:p>
            <a:endParaRPr lang="en-US"/>
          </a:p>
          <a:p>
            <a:r>
              <a:rPr lang="en-US"/>
              <a:t>Sickle Cell Disease</a:t>
            </a:r>
          </a:p>
          <a:p>
            <a:pPr marL="0" indent="0">
              <a:buNone/>
            </a:pPr>
            <a:r>
              <a:rPr lang="en-US"/>
              <a:t>      Educate school personnel about the </a:t>
            </a:r>
          </a:p>
          <a:p>
            <a:pPr marL="0" indent="0">
              <a:buNone/>
            </a:pPr>
            <a:r>
              <a:rPr lang="en-US"/>
              <a:t>      Medical condition</a:t>
            </a:r>
          </a:p>
          <a:p>
            <a:pPr marL="0" indent="0">
              <a:buNone/>
            </a:pPr>
            <a:r>
              <a:rPr lang="en-US"/>
              <a:t>    </a:t>
            </a:r>
            <a:r>
              <a:rPr lang="en-US" sz="2400"/>
              <a:t>Tuskegee Optimist Club, AL</a:t>
            </a:r>
          </a:p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endParaRPr lang="en-US" sz="240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1C77D741-AEE3-6D56-FA29-A27DB23395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8928" y="2608404"/>
            <a:ext cx="2743200" cy="1324889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69A885FC-277A-12FC-8016-02E8923059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9985" y="4961281"/>
            <a:ext cx="2743200" cy="1536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56917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7D96D1-22E1-F041-68E4-17AFFC0E98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4800" y="698500"/>
            <a:ext cx="8382000" cy="5427663"/>
          </a:xfrm>
        </p:spPr>
        <p:txBody>
          <a:bodyPr lIns="45719" tIns="45720" rIns="45719" bIns="45720" anchor="t">
            <a:normAutofit/>
          </a:bodyPr>
          <a:lstStyle/>
          <a:p>
            <a:r>
              <a:rPr lang="en-US"/>
              <a:t>Optimist Family Game Nights</a:t>
            </a:r>
          </a:p>
          <a:p>
            <a:pPr marL="0" indent="0">
              <a:buNone/>
            </a:pPr>
            <a:r>
              <a:rPr lang="en-US"/>
              <a:t>       Live Bingo by Zoom, interspersed with song </a:t>
            </a:r>
          </a:p>
          <a:p>
            <a:pPr marL="0" indent="0">
              <a:buNone/>
            </a:pPr>
            <a:r>
              <a:rPr lang="en-US"/>
              <a:t>       and personal interviews</a:t>
            </a:r>
          </a:p>
          <a:p>
            <a:pPr marL="0" indent="0">
              <a:buNone/>
            </a:pPr>
            <a:r>
              <a:rPr lang="en-US"/>
              <a:t>    </a:t>
            </a:r>
            <a:r>
              <a:rPr lang="en-US" sz="2400"/>
              <a:t>Childhood Cancer Optimist Club, SC</a:t>
            </a:r>
          </a:p>
          <a:p>
            <a:endParaRPr lang="en-US"/>
          </a:p>
          <a:p>
            <a:r>
              <a:rPr lang="en-US"/>
              <a:t>LOL Night at the Races </a:t>
            </a:r>
          </a:p>
          <a:p>
            <a:pPr marL="0" indent="0">
              <a:buNone/>
            </a:pPr>
            <a:r>
              <a:rPr lang="en-US"/>
              <a:t>      Food Sponsor for Childhood Cancer Families</a:t>
            </a:r>
          </a:p>
          <a:p>
            <a:pPr marL="0" indent="0">
              <a:buNone/>
            </a:pPr>
            <a:r>
              <a:rPr lang="en-US"/>
              <a:t>    </a:t>
            </a:r>
            <a:r>
              <a:rPr lang="en-US" sz="2400"/>
              <a:t>Highland Optimist Club, IL  </a:t>
            </a:r>
          </a:p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endParaRPr lang="en-US" sz="240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D189A73-4FB0-3F73-1FA4-56BE33C6C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7335" y="2206864"/>
            <a:ext cx="1478173" cy="1782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925336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7D96D1-22E1-F041-68E4-17AFFC0E98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45719" tIns="45720" rIns="45719" bIns="45720" anchor="t">
            <a:normAutofit/>
          </a:bodyPr>
          <a:lstStyle/>
          <a:p>
            <a:r>
              <a:rPr lang="en-US"/>
              <a:t>Ronald McDonald House and Blank Children's</a:t>
            </a:r>
          </a:p>
          <a:p>
            <a:pPr marL="0" indent="0">
              <a:buNone/>
            </a:pPr>
            <a:r>
              <a:rPr lang="en-US"/>
              <a:t>    Hospital Support</a:t>
            </a:r>
          </a:p>
          <a:p>
            <a:pPr marL="0" indent="0">
              <a:buNone/>
            </a:pPr>
            <a:r>
              <a:rPr lang="en-US"/>
              <a:t>       Making Fleece Blankets for young patients </a:t>
            </a:r>
          </a:p>
          <a:p>
            <a:pPr marL="0" indent="0">
              <a:buNone/>
            </a:pPr>
            <a:r>
              <a:rPr lang="en-US"/>
              <a:t>       and providing sibling support</a:t>
            </a:r>
          </a:p>
          <a:p>
            <a:pPr marL="0" indent="0">
              <a:buNone/>
            </a:pPr>
            <a:r>
              <a:rPr lang="en-US"/>
              <a:t>    </a:t>
            </a:r>
            <a:r>
              <a:rPr lang="en-US" sz="2400"/>
              <a:t>Optimist Club of Des Moines-Western Noon, IA</a:t>
            </a:r>
          </a:p>
          <a:p>
            <a:endParaRPr lang="en-US"/>
          </a:p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endParaRPr lang="en-US" sz="2400"/>
          </a:p>
        </p:txBody>
      </p:sp>
      <p:pic>
        <p:nvPicPr>
          <p:cNvPr id="4" name="Picture 4" descr="Diagram, text&#10;&#10;Description automatically generated">
            <a:extLst>
              <a:ext uri="{FF2B5EF4-FFF2-40B4-BE49-F238E27FC236}">
                <a16:creationId xmlns:a16="http://schemas.microsoft.com/office/drawing/2014/main" id="{F243B179-51A1-E517-E237-7945B6CF06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5192" y="4399494"/>
            <a:ext cx="4813539" cy="2300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037728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OI.jpg"/>
          <p:cNvPicPr>
            <a:picLocks noChangeAspect="1"/>
          </p:cNvPicPr>
          <p:nvPr/>
        </p:nvPicPr>
        <p:blipFill>
          <a:blip r:embed="rId2" cstate="print"/>
          <a:srcRect t="670" b="670"/>
          <a:stretch>
            <a:fillRect/>
          </a:stretch>
        </p:blipFill>
        <p:spPr>
          <a:xfrm>
            <a:off x="177801" y="176881"/>
            <a:ext cx="8813801" cy="6043601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Shape 113"/>
          <p:cNvSpPr/>
          <p:nvPr/>
        </p:nvSpPr>
        <p:spPr>
          <a:xfrm>
            <a:off x="964229" y="1288351"/>
            <a:ext cx="7215542" cy="16644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tIns="45720" rIns="45719" bIns="45720" anchor="t">
            <a:spAutoFit/>
          </a:bodyPr>
          <a:lstStyle>
            <a:lvl1pPr>
              <a:lnSpc>
                <a:spcPts val="6100"/>
              </a:lnSpc>
              <a:defRPr sz="6000">
                <a:solidFill>
                  <a:srgbClr val="FFFFFF"/>
                </a:solidFill>
              </a:defRPr>
            </a:lvl1pPr>
          </a:lstStyle>
          <a:p>
            <a:pPr algn="ctr"/>
            <a:r>
              <a:rPr lang="en-US"/>
              <a:t>Mental </a:t>
            </a:r>
          </a:p>
          <a:p>
            <a:pPr algn="ctr"/>
            <a:r>
              <a:rPr lang="en-US"/>
              <a:t>Wellness</a:t>
            </a:r>
          </a:p>
        </p:txBody>
      </p:sp>
    </p:spTree>
    <p:extLst>
      <p:ext uri="{BB962C8B-B14F-4D97-AF65-F5344CB8AC3E}">
        <p14:creationId xmlns:p14="http://schemas.microsoft.com/office/powerpoint/2010/main" val="2701184210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57DD0D3-F869-46D0-944C-6EC60E19E3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02612" cy="5254922"/>
          </a:xfrm>
          <a:custGeom>
            <a:avLst/>
            <a:gdLst>
              <a:gd name="connsiteX0" fmla="*/ 0 w 6136816"/>
              <a:gd name="connsiteY0" fmla="*/ 0 h 5254922"/>
              <a:gd name="connsiteX1" fmla="*/ 6136816 w 6136816"/>
              <a:gd name="connsiteY1" fmla="*/ 0 h 5254922"/>
              <a:gd name="connsiteX2" fmla="*/ 6134892 w 6136816"/>
              <a:gd name="connsiteY2" fmla="*/ 111520 h 5254922"/>
              <a:gd name="connsiteX3" fmla="*/ 6066513 w 6136816"/>
              <a:gd name="connsiteY3" fmla="*/ 752995 h 5254922"/>
              <a:gd name="connsiteX4" fmla="*/ 140712 w 6136816"/>
              <a:gd name="connsiteY4" fmla="*/ 5219363 h 5254922"/>
              <a:gd name="connsiteX5" fmla="*/ 0 w 6136816"/>
              <a:gd name="connsiteY5" fmla="*/ 5199534 h 5254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36816" h="5254922">
                <a:moveTo>
                  <a:pt x="0" y="0"/>
                </a:moveTo>
                <a:lnTo>
                  <a:pt x="6136816" y="0"/>
                </a:lnTo>
                <a:lnTo>
                  <a:pt x="6134892" y="111520"/>
                </a:lnTo>
                <a:cubicBezTo>
                  <a:pt x="6124961" y="323936"/>
                  <a:pt x="6102367" y="538040"/>
                  <a:pt x="6066513" y="752995"/>
                </a:cubicBezTo>
                <a:cubicBezTo>
                  <a:pt x="5592281" y="3596146"/>
                  <a:pt x="2972232" y="5545369"/>
                  <a:pt x="140712" y="5219363"/>
                </a:cubicBezTo>
                <a:lnTo>
                  <a:pt x="0" y="5199534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983D3540-9933-394D-ED70-6B51DBAC65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099" r="19194"/>
          <a:stretch/>
        </p:blipFill>
        <p:spPr>
          <a:xfrm>
            <a:off x="102420" y="215022"/>
            <a:ext cx="4397771" cy="4984915"/>
          </a:xfrm>
          <a:custGeom>
            <a:avLst/>
            <a:gdLst/>
            <a:ahLst/>
            <a:cxnLst/>
            <a:rect l="l" t="t" r="r" b="b"/>
            <a:pathLst>
              <a:path w="5863721" h="4984915">
                <a:moveTo>
                  <a:pt x="0" y="0"/>
                </a:moveTo>
                <a:lnTo>
                  <a:pt x="5863721" y="0"/>
                </a:lnTo>
                <a:lnTo>
                  <a:pt x="5844576" y="326138"/>
                </a:lnTo>
                <a:cubicBezTo>
                  <a:pt x="5833049" y="448313"/>
                  <a:pt x="5817094" y="570952"/>
                  <a:pt x="5796589" y="693884"/>
                </a:cubicBezTo>
                <a:cubicBezTo>
                  <a:pt x="5344573" y="3403845"/>
                  <a:pt x="2847261" y="5261756"/>
                  <a:pt x="148386" y="4951022"/>
                </a:cubicBezTo>
                <a:lnTo>
                  <a:pt x="0" y="4930112"/>
                </a:lnTo>
                <a:close/>
              </a:path>
            </a:pathLst>
          </a:cu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311478-3B0F-6417-6C89-927C016686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26092" y="2962456"/>
            <a:ext cx="4754119" cy="3827887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JAM (Just a Minute) in the Park Family Event targeting coping and stress reduction</a:t>
            </a: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16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     Optimist Club of Temple, GA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6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Mental Health Awareness Day</a:t>
            </a: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16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     Strategies for Depression, Anxiety, Grief</a:t>
            </a: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16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     West Jay Optimist Club, IN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6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13633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F8D9D574-41EA-CB37-33C6-85BB78CF0E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555" b="9651"/>
          <a:stretch/>
        </p:blipFill>
        <p:spPr>
          <a:xfrm>
            <a:off x="20" y="10"/>
            <a:ext cx="9143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F36474-96B0-E691-FBA0-B152ABB7D7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00212" y="3867869"/>
            <a:ext cx="5614060" cy="245268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HOPE  Squads</a:t>
            </a:r>
            <a:endParaRPr lang="en-US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          Peer to Peer suicide prevention, self-care &amp; </a:t>
            </a:r>
            <a:endParaRPr lang="en-US">
              <a:solidFill>
                <a:schemeClr val="tx1"/>
              </a:solidFill>
            </a:endParaRP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           anti-bullying in Middle and High Schools</a:t>
            </a: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         Dor-Wood Optimist Club of Kettering, OH</a:t>
            </a:r>
            <a:endParaRPr lang="en-US">
              <a:solidFill>
                <a:schemeClr val="tx1"/>
              </a:solidFill>
            </a:endParaRPr>
          </a:p>
          <a:p>
            <a:pPr mar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Little Engine Family Engagement</a:t>
            </a: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           Early Childhood Activities:</a:t>
            </a:r>
            <a:endParaRPr lang="en-US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           Developmental-Learning- “Do-It”</a:t>
            </a:r>
            <a:endParaRPr lang="en-US">
              <a:solidFill>
                <a:schemeClr val="tx1"/>
              </a:solidFill>
            </a:endParaRP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        Boone, IA Optimist Club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332349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Text&#10;&#10;Description automatically generated">
            <a:extLst>
              <a:ext uri="{FF2B5EF4-FFF2-40B4-BE49-F238E27FC236}">
                <a16:creationId xmlns:a16="http://schemas.microsoft.com/office/drawing/2014/main" id="{51A5CAC6-9E6F-B5E0-FC9A-D362853707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719" y="2973328"/>
            <a:ext cx="3802037" cy="1986994"/>
          </a:xfrm>
          <a:prstGeom prst="rect">
            <a:avLst/>
          </a:pr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607803A-4E99-444E-94F7-8785CDDF5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585115" y="1884045"/>
            <a:ext cx="2456751" cy="2853308"/>
          </a:xfrm>
          <a:custGeom>
            <a:avLst/>
            <a:gdLst>
              <a:gd name="connsiteX0" fmla="*/ 3275668 w 3275668"/>
              <a:gd name="connsiteY0" fmla="*/ 2853308 h 2853308"/>
              <a:gd name="connsiteX1" fmla="*/ 655 w 3275668"/>
              <a:gd name="connsiteY1" fmla="*/ 2853308 h 2853308"/>
              <a:gd name="connsiteX2" fmla="*/ 0 w 3275668"/>
              <a:gd name="connsiteY2" fmla="*/ 2467565 h 2853308"/>
              <a:gd name="connsiteX3" fmla="*/ 2869894 w 3275668"/>
              <a:gd name="connsiteY3" fmla="*/ 2468888 h 2853308"/>
              <a:gd name="connsiteX4" fmla="*/ 2869894 w 3275668"/>
              <a:gd name="connsiteY4" fmla="*/ 0 h 2853308"/>
              <a:gd name="connsiteX5" fmla="*/ 3275668 w 3275668"/>
              <a:gd name="connsiteY5" fmla="*/ 0 h 2853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75668" h="2853308">
                <a:moveTo>
                  <a:pt x="3275668" y="2853308"/>
                </a:moveTo>
                <a:lnTo>
                  <a:pt x="655" y="2853308"/>
                </a:lnTo>
                <a:cubicBezTo>
                  <a:pt x="-655" y="2720171"/>
                  <a:pt x="1310" y="2600702"/>
                  <a:pt x="0" y="2467565"/>
                </a:cubicBezTo>
                <a:lnTo>
                  <a:pt x="2869894" y="2468888"/>
                </a:lnTo>
                <a:lnTo>
                  <a:pt x="2869894" y="0"/>
                </a:lnTo>
                <a:lnTo>
                  <a:pt x="3275668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989BE6A-C309-418E-8ADD-1616A9805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41866" y="3222529"/>
            <a:ext cx="2432214" cy="2828156"/>
          </a:xfrm>
          <a:custGeom>
            <a:avLst/>
            <a:gdLst>
              <a:gd name="connsiteX0" fmla="*/ 2837178 w 3242952"/>
              <a:gd name="connsiteY0" fmla="*/ 0 h 2828156"/>
              <a:gd name="connsiteX1" fmla="*/ 3242952 w 3242952"/>
              <a:gd name="connsiteY1" fmla="*/ 0 h 2828156"/>
              <a:gd name="connsiteX2" fmla="*/ 3242952 w 3242952"/>
              <a:gd name="connsiteY2" fmla="*/ 2828156 h 2828156"/>
              <a:gd name="connsiteX3" fmla="*/ 0 w 3242952"/>
              <a:gd name="connsiteY3" fmla="*/ 2828156 h 2828156"/>
              <a:gd name="connsiteX4" fmla="*/ 0 w 3242952"/>
              <a:gd name="connsiteY4" fmla="*/ 2442859 h 2828156"/>
              <a:gd name="connsiteX5" fmla="*/ 2837178 w 3242952"/>
              <a:gd name="connsiteY5" fmla="*/ 2443295 h 2828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42952" h="2828156">
                <a:moveTo>
                  <a:pt x="2837178" y="0"/>
                </a:moveTo>
                <a:lnTo>
                  <a:pt x="3242952" y="0"/>
                </a:lnTo>
                <a:lnTo>
                  <a:pt x="3242952" y="2828156"/>
                </a:lnTo>
                <a:lnTo>
                  <a:pt x="0" y="2828156"/>
                </a:lnTo>
                <a:lnTo>
                  <a:pt x="0" y="2442859"/>
                </a:lnTo>
                <a:lnTo>
                  <a:pt x="2837178" y="2443295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B8FBB1-4B00-91A9-9F17-180B9A9FD9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36029" y="1617793"/>
            <a:ext cx="3007845" cy="407725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1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Teen Mental   Wellness     Community  Forum</a:t>
            </a:r>
            <a:endParaRPr lang="en-US">
              <a:solidFill>
                <a:schemeClr val="tx1"/>
              </a:solidFill>
            </a:endParaRPr>
          </a:p>
          <a:p>
            <a:pPr marL="114300" indent="0" defTabSz="914400">
              <a:lnSpc>
                <a:spcPct val="90000"/>
              </a:lnSpc>
              <a:buNone/>
            </a:pPr>
            <a:endParaRPr lang="en-US" sz="21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914400">
              <a:lnSpc>
                <a:spcPct val="90000"/>
              </a:lnSpc>
            </a:pPr>
            <a:r>
              <a:rPr lang="en-US" sz="21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Southfield-</a:t>
            </a: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21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     Lathrup  Village </a:t>
            </a:r>
            <a:endParaRPr lang="en-US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21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     Optimist Club, MI</a:t>
            </a:r>
            <a:endParaRPr lang="en-US">
              <a:solidFill>
                <a:schemeClr val="tx1"/>
              </a:solidFill>
            </a:endParaRPr>
          </a:p>
          <a:p>
            <a:pPr mar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1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1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1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1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1426428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OI.jpg"/>
          <p:cNvPicPr>
            <a:picLocks noChangeAspect="1"/>
          </p:cNvPicPr>
          <p:nvPr/>
        </p:nvPicPr>
        <p:blipFill>
          <a:blip r:embed="rId2" cstate="print"/>
          <a:srcRect t="670" b="670"/>
          <a:stretch>
            <a:fillRect/>
          </a:stretch>
        </p:blipFill>
        <p:spPr>
          <a:xfrm>
            <a:off x="177801" y="176881"/>
            <a:ext cx="8813801" cy="6043601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Shape 113"/>
          <p:cNvSpPr/>
          <p:nvPr/>
        </p:nvSpPr>
        <p:spPr>
          <a:xfrm>
            <a:off x="964229" y="1288351"/>
            <a:ext cx="7215542" cy="882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tIns="45720" rIns="45719" bIns="45720" anchor="t">
            <a:spAutoFit/>
          </a:bodyPr>
          <a:lstStyle>
            <a:lvl1pPr>
              <a:lnSpc>
                <a:spcPts val="6100"/>
              </a:lnSpc>
              <a:defRPr sz="6000">
                <a:solidFill>
                  <a:srgbClr val="FFFFFF"/>
                </a:solidFill>
              </a:defRPr>
            </a:lvl1pPr>
          </a:lstStyle>
          <a:p>
            <a:pPr algn="ctr"/>
            <a:r>
              <a:rPr lang="en-US"/>
              <a:t>Disabilities</a:t>
            </a:r>
          </a:p>
        </p:txBody>
      </p:sp>
    </p:spTree>
    <p:extLst>
      <p:ext uri="{BB962C8B-B14F-4D97-AF65-F5344CB8AC3E}">
        <p14:creationId xmlns:p14="http://schemas.microsoft.com/office/powerpoint/2010/main" val="157100087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DF40726-9B19-4165-9C26-757D16E19E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9883D6-A3E9-E939-6167-32037BF848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6083" y="1638384"/>
            <a:ext cx="4349150" cy="2957466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Summer Inclusion Camp</a:t>
            </a:r>
            <a:endParaRPr lang="en-US">
              <a:solidFill>
                <a:schemeClr val="tx1"/>
              </a:solidFill>
              <a:latin typeface="Calibri"/>
              <a:ea typeface="+mn-ea"/>
              <a:cs typeface="Calibri"/>
            </a:endParaRPr>
          </a:p>
          <a:p>
            <a:pPr marL="114300" indent="0" defTabSz="914400">
              <a:lnSpc>
                <a:spcPct val="90000"/>
              </a:lnSpc>
              <a:buNone/>
            </a:pPr>
            <a:r>
              <a:rPr lang="en-US" sz="16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Special Needs camp to try new things</a:t>
            </a:r>
            <a:endParaRPr lang="en-US">
              <a:solidFill>
                <a:schemeClr val="tx1"/>
              </a:solidFill>
            </a:endParaRP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16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    Optimist Club of Westfield, NJ</a:t>
            </a:r>
            <a:endParaRPr lang="en-US">
              <a:solidFill>
                <a:schemeClr val="tx1"/>
              </a:solidFill>
            </a:endParaRPr>
          </a:p>
          <a:p>
            <a:pPr mar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6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Toys and Tools to Thrive</a:t>
            </a:r>
            <a:endParaRPr lang="en-US">
              <a:solidFill>
                <a:schemeClr val="tx1"/>
              </a:solidFill>
              <a:latin typeface="Calibri"/>
              <a:ea typeface="+mn-ea"/>
              <a:cs typeface="Calibri"/>
            </a:endParaRPr>
          </a:p>
          <a:p>
            <a:pPr marL="114300" indent="0" defTabSz="914400">
              <a:lnSpc>
                <a:spcPct val="90000"/>
              </a:lnSpc>
              <a:buNone/>
            </a:pPr>
            <a:r>
              <a:rPr lang="en-US" sz="16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Items needed for exceptional youth</a:t>
            </a:r>
            <a:endParaRPr lang="en-US">
              <a:solidFill>
                <a:schemeClr val="tx1"/>
              </a:solidFill>
            </a:endParaRP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16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   Bellbrook Sugarcreek Optimists, OH</a:t>
            </a:r>
          </a:p>
          <a:p>
            <a:pPr marL="114300" indent="0" defTabSz="914400">
              <a:lnSpc>
                <a:spcPct val="90000"/>
              </a:lnSpc>
              <a:buNone/>
            </a:pPr>
            <a:br>
              <a:rPr lang="en-US" sz="1600" kern="1200">
                <a:latin typeface="+mn-lt"/>
                <a:ea typeface="+mn-ea"/>
                <a:cs typeface="+mn-cs"/>
              </a:rPr>
            </a:br>
            <a:endParaRPr lang="en-US" sz="16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BB30DD08-A116-8C23-AA57-C12CF8243B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255" r="18842" b="-1"/>
          <a:stretch/>
        </p:blipFill>
        <p:spPr>
          <a:xfrm>
            <a:off x="4642866" y="566928"/>
            <a:ext cx="3867912" cy="528619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89CB41-F399-4AEB-980C-5BFB1049C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0936" y="6112341"/>
            <a:ext cx="787984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BFC967B-3DD6-463D-9DB9-6E4419AE0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315718" y="4388904"/>
            <a:ext cx="54864" cy="342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85533570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EAE48C4B-3A90-42C3-BA00-6092B4771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 descr="A picture containing person, people&#10;&#10;Description automatically generated">
            <a:extLst>
              <a:ext uri="{FF2B5EF4-FFF2-40B4-BE49-F238E27FC236}">
                <a16:creationId xmlns:a16="http://schemas.microsoft.com/office/drawing/2014/main" id="{D0215CD7-D5EF-0F28-78DE-CD5A6519E7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11" r="1521" b="-4"/>
          <a:stretch/>
        </p:blipFill>
        <p:spPr>
          <a:xfrm flipH="1">
            <a:off x="20" y="10"/>
            <a:ext cx="3030982" cy="4193753"/>
          </a:xfrm>
          <a:custGeom>
            <a:avLst/>
            <a:gdLst/>
            <a:ahLst/>
            <a:cxnLst/>
            <a:rect l="l" t="t" r="r" b="b"/>
            <a:pathLst>
              <a:path w="4041336" h="4193763">
                <a:moveTo>
                  <a:pt x="0" y="0"/>
                </a:moveTo>
                <a:lnTo>
                  <a:pt x="4019848" y="0"/>
                </a:lnTo>
                <a:lnTo>
                  <a:pt x="4021195" y="11419"/>
                </a:lnTo>
                <a:cubicBezTo>
                  <a:pt x="4036145" y="95184"/>
                  <a:pt x="4033611" y="180091"/>
                  <a:pt x="4037665" y="264364"/>
                </a:cubicBezTo>
                <a:cubicBezTo>
                  <a:pt x="4042480" y="367421"/>
                  <a:pt x="4036399" y="470858"/>
                  <a:pt x="4034118" y="574168"/>
                </a:cubicBezTo>
                <a:cubicBezTo>
                  <a:pt x="4032344" y="662121"/>
                  <a:pt x="4023602" y="749948"/>
                  <a:pt x="4026263" y="838028"/>
                </a:cubicBezTo>
                <a:cubicBezTo>
                  <a:pt x="4026453" y="841074"/>
                  <a:pt x="4026453" y="844120"/>
                  <a:pt x="4026263" y="847166"/>
                </a:cubicBezTo>
                <a:cubicBezTo>
                  <a:pt x="4018154" y="944003"/>
                  <a:pt x="4018154" y="1041348"/>
                  <a:pt x="4026263" y="1138186"/>
                </a:cubicBezTo>
                <a:cubicBezTo>
                  <a:pt x="4028835" y="1178494"/>
                  <a:pt x="4028113" y="1218943"/>
                  <a:pt x="4024109" y="1259137"/>
                </a:cubicBezTo>
                <a:cubicBezTo>
                  <a:pt x="4020308" y="1310285"/>
                  <a:pt x="4008145" y="1362194"/>
                  <a:pt x="4016887" y="1412960"/>
                </a:cubicBezTo>
                <a:cubicBezTo>
                  <a:pt x="4022576" y="1454780"/>
                  <a:pt x="4025705" y="1496916"/>
                  <a:pt x="4026263" y="1539116"/>
                </a:cubicBezTo>
                <a:cubicBezTo>
                  <a:pt x="4030697" y="1633542"/>
                  <a:pt x="4026516" y="1728475"/>
                  <a:pt x="4024869" y="1823155"/>
                </a:cubicBezTo>
                <a:cubicBezTo>
                  <a:pt x="4023095" y="1933446"/>
                  <a:pt x="4025883" y="2043737"/>
                  <a:pt x="4017014" y="2154154"/>
                </a:cubicBezTo>
                <a:cubicBezTo>
                  <a:pt x="4012136" y="2243351"/>
                  <a:pt x="4012136" y="2332751"/>
                  <a:pt x="4017014" y="2421948"/>
                </a:cubicBezTo>
                <a:cubicBezTo>
                  <a:pt x="4019421" y="2503683"/>
                  <a:pt x="4031711" y="2584656"/>
                  <a:pt x="4029684" y="2667279"/>
                </a:cubicBezTo>
                <a:cubicBezTo>
                  <a:pt x="4027276" y="2763608"/>
                  <a:pt x="4015874" y="2859684"/>
                  <a:pt x="4019421" y="2956268"/>
                </a:cubicBezTo>
                <a:cubicBezTo>
                  <a:pt x="4021068" y="3002339"/>
                  <a:pt x="4021195" y="3048410"/>
                  <a:pt x="4022082" y="3094480"/>
                </a:cubicBezTo>
                <a:cubicBezTo>
                  <a:pt x="4023222" y="3149943"/>
                  <a:pt x="4033231" y="3205278"/>
                  <a:pt x="4027656" y="3260614"/>
                </a:cubicBezTo>
                <a:cubicBezTo>
                  <a:pt x="4018408" y="3352883"/>
                  <a:pt x="3994462" y="3443628"/>
                  <a:pt x="4009412" y="3538181"/>
                </a:cubicBezTo>
                <a:cubicBezTo>
                  <a:pt x="4017647" y="3590217"/>
                  <a:pt x="4026896" y="3642380"/>
                  <a:pt x="4031711" y="3694923"/>
                </a:cubicBezTo>
                <a:cubicBezTo>
                  <a:pt x="4035892" y="3741882"/>
                  <a:pt x="4046407" y="3789603"/>
                  <a:pt x="4038425" y="3836308"/>
                </a:cubicBezTo>
                <a:cubicBezTo>
                  <a:pt x="4031584" y="3876287"/>
                  <a:pt x="4035131" y="3916266"/>
                  <a:pt x="4029810" y="3956245"/>
                </a:cubicBezTo>
                <a:cubicBezTo>
                  <a:pt x="4022842" y="4008661"/>
                  <a:pt x="4019168" y="4061966"/>
                  <a:pt x="4013847" y="4114764"/>
                </a:cubicBezTo>
                <a:lnTo>
                  <a:pt x="4010970" y="4161894"/>
                </a:lnTo>
                <a:lnTo>
                  <a:pt x="4002764" y="4161042"/>
                </a:lnTo>
                <a:cubicBezTo>
                  <a:pt x="3957904" y="4159210"/>
                  <a:pt x="3912934" y="4160186"/>
                  <a:pt x="3868108" y="4163980"/>
                </a:cubicBezTo>
                <a:cubicBezTo>
                  <a:pt x="3637072" y="4178737"/>
                  <a:pt x="3405779" y="4172076"/>
                  <a:pt x="3174741" y="4175341"/>
                </a:cubicBezTo>
                <a:cubicBezTo>
                  <a:pt x="2865668" y="4179782"/>
                  <a:pt x="2556851" y="4168420"/>
                  <a:pt x="2247906" y="4167376"/>
                </a:cubicBezTo>
                <a:cubicBezTo>
                  <a:pt x="2184582" y="4167115"/>
                  <a:pt x="2121002" y="4170510"/>
                  <a:pt x="2057934" y="4175733"/>
                </a:cubicBezTo>
                <a:cubicBezTo>
                  <a:pt x="1970560" y="4182786"/>
                  <a:pt x="1884336" y="4173905"/>
                  <a:pt x="1797729" y="4165547"/>
                </a:cubicBezTo>
                <a:cubicBezTo>
                  <a:pt x="1693340" y="4155492"/>
                  <a:pt x="1589207" y="4164372"/>
                  <a:pt x="1485458" y="4175995"/>
                </a:cubicBezTo>
                <a:cubicBezTo>
                  <a:pt x="1307344" y="4195571"/>
                  <a:pt x="1127888" y="4198979"/>
                  <a:pt x="949185" y="4186181"/>
                </a:cubicBezTo>
                <a:cubicBezTo>
                  <a:pt x="751793" y="4172468"/>
                  <a:pt x="554529" y="4174950"/>
                  <a:pt x="357136" y="4175995"/>
                </a:cubicBezTo>
                <a:lnTo>
                  <a:pt x="0" y="4175060"/>
                </a:lnTo>
                <a:close/>
              </a:path>
            </a:pathLst>
          </a:custGeom>
        </p:spPr>
      </p:pic>
      <p:sp>
        <p:nvSpPr>
          <p:cNvPr id="17" name="sketch line">
            <a:extLst>
              <a:ext uri="{FF2B5EF4-FFF2-40B4-BE49-F238E27FC236}">
                <a16:creationId xmlns:a16="http://schemas.microsoft.com/office/drawing/2014/main" id="{F919E280-CA27-4214-97E6-294E0C3BC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90722" y="2463186"/>
            <a:ext cx="3182691" cy="18288"/>
          </a:xfrm>
          <a:custGeom>
            <a:avLst/>
            <a:gdLst>
              <a:gd name="connsiteX0" fmla="*/ 0 w 3182691"/>
              <a:gd name="connsiteY0" fmla="*/ 0 h 18288"/>
              <a:gd name="connsiteX1" fmla="*/ 636538 w 3182691"/>
              <a:gd name="connsiteY1" fmla="*/ 0 h 18288"/>
              <a:gd name="connsiteX2" fmla="*/ 1273076 w 3182691"/>
              <a:gd name="connsiteY2" fmla="*/ 0 h 18288"/>
              <a:gd name="connsiteX3" fmla="*/ 1909615 w 3182691"/>
              <a:gd name="connsiteY3" fmla="*/ 0 h 18288"/>
              <a:gd name="connsiteX4" fmla="*/ 2482499 w 3182691"/>
              <a:gd name="connsiteY4" fmla="*/ 0 h 18288"/>
              <a:gd name="connsiteX5" fmla="*/ 3182691 w 3182691"/>
              <a:gd name="connsiteY5" fmla="*/ 0 h 18288"/>
              <a:gd name="connsiteX6" fmla="*/ 3182691 w 3182691"/>
              <a:gd name="connsiteY6" fmla="*/ 18288 h 18288"/>
              <a:gd name="connsiteX7" fmla="*/ 2609807 w 3182691"/>
              <a:gd name="connsiteY7" fmla="*/ 18288 h 18288"/>
              <a:gd name="connsiteX8" fmla="*/ 2068749 w 3182691"/>
              <a:gd name="connsiteY8" fmla="*/ 18288 h 18288"/>
              <a:gd name="connsiteX9" fmla="*/ 1432211 w 3182691"/>
              <a:gd name="connsiteY9" fmla="*/ 18288 h 18288"/>
              <a:gd name="connsiteX10" fmla="*/ 859327 w 3182691"/>
              <a:gd name="connsiteY10" fmla="*/ 18288 h 18288"/>
              <a:gd name="connsiteX11" fmla="*/ 0 w 3182691"/>
              <a:gd name="connsiteY11" fmla="*/ 18288 h 18288"/>
              <a:gd name="connsiteX12" fmla="*/ 0 w 3182691"/>
              <a:gd name="connsiteY12" fmla="*/ 0 h 18288"/>
              <a:gd name="connsiteX0" fmla="*/ 0 w 3182691"/>
              <a:gd name="connsiteY0" fmla="*/ 0 h 18288"/>
              <a:gd name="connsiteX1" fmla="*/ 572884 w 3182691"/>
              <a:gd name="connsiteY1" fmla="*/ 0 h 18288"/>
              <a:gd name="connsiteX2" fmla="*/ 1113942 w 3182691"/>
              <a:gd name="connsiteY2" fmla="*/ 0 h 18288"/>
              <a:gd name="connsiteX3" fmla="*/ 1686826 w 3182691"/>
              <a:gd name="connsiteY3" fmla="*/ 0 h 18288"/>
              <a:gd name="connsiteX4" fmla="*/ 2323364 w 3182691"/>
              <a:gd name="connsiteY4" fmla="*/ 0 h 18288"/>
              <a:gd name="connsiteX5" fmla="*/ 3182691 w 3182691"/>
              <a:gd name="connsiteY5" fmla="*/ 0 h 18288"/>
              <a:gd name="connsiteX6" fmla="*/ 3182691 w 3182691"/>
              <a:gd name="connsiteY6" fmla="*/ 18288 h 18288"/>
              <a:gd name="connsiteX7" fmla="*/ 2546153 w 3182691"/>
              <a:gd name="connsiteY7" fmla="*/ 18288 h 18288"/>
              <a:gd name="connsiteX8" fmla="*/ 1845961 w 3182691"/>
              <a:gd name="connsiteY8" fmla="*/ 18288 h 18288"/>
              <a:gd name="connsiteX9" fmla="*/ 1304903 w 3182691"/>
              <a:gd name="connsiteY9" fmla="*/ 18288 h 18288"/>
              <a:gd name="connsiteX10" fmla="*/ 604711 w 3182691"/>
              <a:gd name="connsiteY10" fmla="*/ 18288 h 18288"/>
              <a:gd name="connsiteX11" fmla="*/ 0 w 3182691"/>
              <a:gd name="connsiteY11" fmla="*/ 18288 h 18288"/>
              <a:gd name="connsiteX12" fmla="*/ 0 w 3182691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82691" h="18288" fill="none" extrusionOk="0">
                <a:moveTo>
                  <a:pt x="0" y="0"/>
                </a:moveTo>
                <a:cubicBezTo>
                  <a:pt x="225870" y="33585"/>
                  <a:pt x="418138" y="17639"/>
                  <a:pt x="636538" y="0"/>
                </a:cubicBezTo>
                <a:cubicBezTo>
                  <a:pt x="866402" y="-9774"/>
                  <a:pt x="1016900" y="-17532"/>
                  <a:pt x="1273076" y="0"/>
                </a:cubicBezTo>
                <a:cubicBezTo>
                  <a:pt x="1519343" y="-34410"/>
                  <a:pt x="1705438" y="-53754"/>
                  <a:pt x="1909615" y="0"/>
                </a:cubicBezTo>
                <a:cubicBezTo>
                  <a:pt x="2120433" y="2855"/>
                  <a:pt x="2209200" y="-17463"/>
                  <a:pt x="2482499" y="0"/>
                </a:cubicBezTo>
                <a:cubicBezTo>
                  <a:pt x="2733571" y="54170"/>
                  <a:pt x="2997997" y="-48885"/>
                  <a:pt x="3182691" y="0"/>
                </a:cubicBezTo>
                <a:cubicBezTo>
                  <a:pt x="3182657" y="4844"/>
                  <a:pt x="3182281" y="11009"/>
                  <a:pt x="3182691" y="18288"/>
                </a:cubicBezTo>
                <a:cubicBezTo>
                  <a:pt x="2941063" y="3169"/>
                  <a:pt x="2872422" y="16194"/>
                  <a:pt x="2609807" y="18288"/>
                </a:cubicBezTo>
                <a:cubicBezTo>
                  <a:pt x="2341801" y="10032"/>
                  <a:pt x="2328606" y="28832"/>
                  <a:pt x="2068749" y="18288"/>
                </a:cubicBezTo>
                <a:cubicBezTo>
                  <a:pt x="1813820" y="1121"/>
                  <a:pt x="1714804" y="37605"/>
                  <a:pt x="1432211" y="18288"/>
                </a:cubicBezTo>
                <a:cubicBezTo>
                  <a:pt x="1164810" y="-27006"/>
                  <a:pt x="993140" y="27575"/>
                  <a:pt x="859327" y="18288"/>
                </a:cubicBezTo>
                <a:cubicBezTo>
                  <a:pt x="750703" y="-24974"/>
                  <a:pt x="236193" y="38731"/>
                  <a:pt x="0" y="18288"/>
                </a:cubicBezTo>
                <a:cubicBezTo>
                  <a:pt x="-649" y="11698"/>
                  <a:pt x="663" y="5413"/>
                  <a:pt x="0" y="0"/>
                </a:cubicBezTo>
                <a:close/>
              </a:path>
              <a:path w="3182691" h="18288" stroke="0" extrusionOk="0">
                <a:moveTo>
                  <a:pt x="0" y="0"/>
                </a:moveTo>
                <a:cubicBezTo>
                  <a:pt x="243084" y="-23531"/>
                  <a:pt x="399010" y="-30989"/>
                  <a:pt x="572884" y="0"/>
                </a:cubicBezTo>
                <a:cubicBezTo>
                  <a:pt x="745196" y="46048"/>
                  <a:pt x="956262" y="22379"/>
                  <a:pt x="1113942" y="0"/>
                </a:cubicBezTo>
                <a:cubicBezTo>
                  <a:pt x="1345494" y="6575"/>
                  <a:pt x="1537971" y="57434"/>
                  <a:pt x="1686826" y="0"/>
                </a:cubicBezTo>
                <a:cubicBezTo>
                  <a:pt x="1847487" y="-5870"/>
                  <a:pt x="2194651" y="-1232"/>
                  <a:pt x="2323364" y="0"/>
                </a:cubicBezTo>
                <a:cubicBezTo>
                  <a:pt x="2488731" y="36406"/>
                  <a:pt x="2902092" y="-40336"/>
                  <a:pt x="3182691" y="0"/>
                </a:cubicBezTo>
                <a:cubicBezTo>
                  <a:pt x="3182166" y="5049"/>
                  <a:pt x="3182884" y="12044"/>
                  <a:pt x="3182691" y="18288"/>
                </a:cubicBezTo>
                <a:cubicBezTo>
                  <a:pt x="3012562" y="-37820"/>
                  <a:pt x="2765408" y="35618"/>
                  <a:pt x="2546153" y="18288"/>
                </a:cubicBezTo>
                <a:cubicBezTo>
                  <a:pt x="2331952" y="13878"/>
                  <a:pt x="2142129" y="19805"/>
                  <a:pt x="1845961" y="18288"/>
                </a:cubicBezTo>
                <a:cubicBezTo>
                  <a:pt x="1537526" y="31994"/>
                  <a:pt x="1468653" y="-6175"/>
                  <a:pt x="1304903" y="18288"/>
                </a:cubicBezTo>
                <a:cubicBezTo>
                  <a:pt x="1191987" y="26138"/>
                  <a:pt x="927061" y="14626"/>
                  <a:pt x="604711" y="18288"/>
                </a:cubicBezTo>
                <a:cubicBezTo>
                  <a:pt x="273947" y="45577"/>
                  <a:pt x="111622" y="-24554"/>
                  <a:pt x="0" y="18288"/>
                </a:cubicBezTo>
                <a:cubicBezTo>
                  <a:pt x="-39" y="12511"/>
                  <a:pt x="-381" y="8039"/>
                  <a:pt x="0" y="0"/>
                </a:cubicBezTo>
                <a:close/>
              </a:path>
              <a:path w="3182691" h="18288" fill="none" stroke="0" extrusionOk="0">
                <a:moveTo>
                  <a:pt x="0" y="0"/>
                </a:moveTo>
                <a:cubicBezTo>
                  <a:pt x="245832" y="29445"/>
                  <a:pt x="388924" y="-28919"/>
                  <a:pt x="636538" y="0"/>
                </a:cubicBezTo>
                <a:cubicBezTo>
                  <a:pt x="838014" y="3247"/>
                  <a:pt x="1005059" y="8075"/>
                  <a:pt x="1273076" y="0"/>
                </a:cubicBezTo>
                <a:cubicBezTo>
                  <a:pt x="1555121" y="-15110"/>
                  <a:pt x="1674116" y="-4878"/>
                  <a:pt x="1909615" y="0"/>
                </a:cubicBezTo>
                <a:cubicBezTo>
                  <a:pt x="2127874" y="21642"/>
                  <a:pt x="2229467" y="-10228"/>
                  <a:pt x="2482499" y="0"/>
                </a:cubicBezTo>
                <a:cubicBezTo>
                  <a:pt x="2772379" y="28915"/>
                  <a:pt x="3003217" y="-43687"/>
                  <a:pt x="3182691" y="0"/>
                </a:cubicBezTo>
                <a:cubicBezTo>
                  <a:pt x="3183005" y="4158"/>
                  <a:pt x="3181712" y="12539"/>
                  <a:pt x="3182691" y="18288"/>
                </a:cubicBezTo>
                <a:cubicBezTo>
                  <a:pt x="2948637" y="17089"/>
                  <a:pt x="2873728" y="22327"/>
                  <a:pt x="2609807" y="18288"/>
                </a:cubicBezTo>
                <a:cubicBezTo>
                  <a:pt x="2342839" y="11870"/>
                  <a:pt x="2331621" y="30535"/>
                  <a:pt x="2068749" y="18288"/>
                </a:cubicBezTo>
                <a:cubicBezTo>
                  <a:pt x="1813814" y="-7352"/>
                  <a:pt x="1700576" y="36739"/>
                  <a:pt x="1432211" y="18288"/>
                </a:cubicBezTo>
                <a:cubicBezTo>
                  <a:pt x="1148444" y="-27053"/>
                  <a:pt x="987622" y="2403"/>
                  <a:pt x="859327" y="18288"/>
                </a:cubicBezTo>
                <a:cubicBezTo>
                  <a:pt x="743387" y="37422"/>
                  <a:pt x="194182" y="18789"/>
                  <a:pt x="0" y="18288"/>
                </a:cubicBezTo>
                <a:cubicBezTo>
                  <a:pt x="20" y="11469"/>
                  <a:pt x="-29" y="515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custGeom>
                    <a:avLst/>
                    <a:gdLst>
                      <a:gd name="connsiteX0" fmla="*/ 0 w 3182691"/>
                      <a:gd name="connsiteY0" fmla="*/ 0 h 18288"/>
                      <a:gd name="connsiteX1" fmla="*/ 636538 w 3182691"/>
                      <a:gd name="connsiteY1" fmla="*/ 0 h 18288"/>
                      <a:gd name="connsiteX2" fmla="*/ 1273076 w 3182691"/>
                      <a:gd name="connsiteY2" fmla="*/ 0 h 18288"/>
                      <a:gd name="connsiteX3" fmla="*/ 1909615 w 3182691"/>
                      <a:gd name="connsiteY3" fmla="*/ 0 h 18288"/>
                      <a:gd name="connsiteX4" fmla="*/ 2482499 w 3182691"/>
                      <a:gd name="connsiteY4" fmla="*/ 0 h 18288"/>
                      <a:gd name="connsiteX5" fmla="*/ 3182691 w 3182691"/>
                      <a:gd name="connsiteY5" fmla="*/ 0 h 18288"/>
                      <a:gd name="connsiteX6" fmla="*/ 3182691 w 3182691"/>
                      <a:gd name="connsiteY6" fmla="*/ 18288 h 18288"/>
                      <a:gd name="connsiteX7" fmla="*/ 2609807 w 3182691"/>
                      <a:gd name="connsiteY7" fmla="*/ 18288 h 18288"/>
                      <a:gd name="connsiteX8" fmla="*/ 2068749 w 3182691"/>
                      <a:gd name="connsiteY8" fmla="*/ 18288 h 18288"/>
                      <a:gd name="connsiteX9" fmla="*/ 1432211 w 3182691"/>
                      <a:gd name="connsiteY9" fmla="*/ 18288 h 18288"/>
                      <a:gd name="connsiteX10" fmla="*/ 859327 w 3182691"/>
                      <a:gd name="connsiteY10" fmla="*/ 18288 h 18288"/>
                      <a:gd name="connsiteX11" fmla="*/ 0 w 3182691"/>
                      <a:gd name="connsiteY11" fmla="*/ 18288 h 18288"/>
                      <a:gd name="connsiteX12" fmla="*/ 0 w 3182691"/>
                      <a:gd name="connsiteY12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182691" h="18288" fill="none" extrusionOk="0">
                        <a:moveTo>
                          <a:pt x="0" y="0"/>
                        </a:moveTo>
                        <a:cubicBezTo>
                          <a:pt x="253588" y="25878"/>
                          <a:pt x="409323" y="-5359"/>
                          <a:pt x="636538" y="0"/>
                        </a:cubicBezTo>
                        <a:cubicBezTo>
                          <a:pt x="863753" y="5359"/>
                          <a:pt x="1013406" y="3458"/>
                          <a:pt x="1273076" y="0"/>
                        </a:cubicBezTo>
                        <a:cubicBezTo>
                          <a:pt x="1532746" y="-3458"/>
                          <a:pt x="1697408" y="-16840"/>
                          <a:pt x="1909615" y="0"/>
                        </a:cubicBezTo>
                        <a:cubicBezTo>
                          <a:pt x="2121822" y="16840"/>
                          <a:pt x="2213494" y="-18555"/>
                          <a:pt x="2482499" y="0"/>
                        </a:cubicBezTo>
                        <a:cubicBezTo>
                          <a:pt x="2751504" y="18555"/>
                          <a:pt x="3004132" y="-28750"/>
                          <a:pt x="3182691" y="0"/>
                        </a:cubicBezTo>
                        <a:cubicBezTo>
                          <a:pt x="3183133" y="4516"/>
                          <a:pt x="3181864" y="12266"/>
                          <a:pt x="3182691" y="18288"/>
                        </a:cubicBezTo>
                        <a:cubicBezTo>
                          <a:pt x="2947041" y="16687"/>
                          <a:pt x="2875741" y="22937"/>
                          <a:pt x="2609807" y="18288"/>
                        </a:cubicBezTo>
                        <a:cubicBezTo>
                          <a:pt x="2343873" y="13639"/>
                          <a:pt x="2331203" y="31729"/>
                          <a:pt x="2068749" y="18288"/>
                        </a:cubicBezTo>
                        <a:cubicBezTo>
                          <a:pt x="1806295" y="4847"/>
                          <a:pt x="1713773" y="47088"/>
                          <a:pt x="1432211" y="18288"/>
                        </a:cubicBezTo>
                        <a:cubicBezTo>
                          <a:pt x="1150649" y="-10512"/>
                          <a:pt x="982765" y="3747"/>
                          <a:pt x="859327" y="18288"/>
                        </a:cubicBezTo>
                        <a:cubicBezTo>
                          <a:pt x="735889" y="32829"/>
                          <a:pt x="254183" y="35231"/>
                          <a:pt x="0" y="18288"/>
                        </a:cubicBezTo>
                        <a:cubicBezTo>
                          <a:pt x="-306" y="11477"/>
                          <a:pt x="485" y="4355"/>
                          <a:pt x="0" y="0"/>
                        </a:cubicBezTo>
                        <a:close/>
                      </a:path>
                      <a:path w="3182691" h="18288" stroke="0" extrusionOk="0">
                        <a:moveTo>
                          <a:pt x="0" y="0"/>
                        </a:moveTo>
                        <a:cubicBezTo>
                          <a:pt x="247695" y="-19360"/>
                          <a:pt x="392581" y="-28596"/>
                          <a:pt x="572884" y="0"/>
                        </a:cubicBezTo>
                        <a:cubicBezTo>
                          <a:pt x="753187" y="28596"/>
                          <a:pt x="922042" y="4121"/>
                          <a:pt x="1113942" y="0"/>
                        </a:cubicBezTo>
                        <a:cubicBezTo>
                          <a:pt x="1305842" y="-4121"/>
                          <a:pt x="1501806" y="28092"/>
                          <a:pt x="1686826" y="0"/>
                        </a:cubicBezTo>
                        <a:cubicBezTo>
                          <a:pt x="1871846" y="-28092"/>
                          <a:pt x="2170181" y="-20672"/>
                          <a:pt x="2323364" y="0"/>
                        </a:cubicBezTo>
                        <a:cubicBezTo>
                          <a:pt x="2476547" y="20672"/>
                          <a:pt x="2919163" y="6097"/>
                          <a:pt x="3182691" y="0"/>
                        </a:cubicBezTo>
                        <a:cubicBezTo>
                          <a:pt x="3183268" y="4624"/>
                          <a:pt x="3183510" y="11191"/>
                          <a:pt x="3182691" y="18288"/>
                        </a:cubicBezTo>
                        <a:cubicBezTo>
                          <a:pt x="3026064" y="-10849"/>
                          <a:pt x="2775005" y="23067"/>
                          <a:pt x="2546153" y="18288"/>
                        </a:cubicBezTo>
                        <a:cubicBezTo>
                          <a:pt x="2317301" y="13509"/>
                          <a:pt x="2164351" y="-9884"/>
                          <a:pt x="1845961" y="18288"/>
                        </a:cubicBezTo>
                        <a:cubicBezTo>
                          <a:pt x="1527571" y="46460"/>
                          <a:pt x="1455006" y="5824"/>
                          <a:pt x="1304903" y="18288"/>
                        </a:cubicBezTo>
                        <a:cubicBezTo>
                          <a:pt x="1154800" y="30752"/>
                          <a:pt x="942107" y="-12056"/>
                          <a:pt x="604711" y="18288"/>
                        </a:cubicBezTo>
                        <a:cubicBezTo>
                          <a:pt x="267315" y="48632"/>
                          <a:pt x="141927" y="-8395"/>
                          <a:pt x="0" y="18288"/>
                        </a:cubicBezTo>
                        <a:cubicBezTo>
                          <a:pt x="-171" y="12755"/>
                          <a:pt x="-690" y="793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A picture containing text, grass, toy, different&#10;&#10;Description automatically generated">
            <a:extLst>
              <a:ext uri="{FF2B5EF4-FFF2-40B4-BE49-F238E27FC236}">
                <a16:creationId xmlns:a16="http://schemas.microsoft.com/office/drawing/2014/main" id="{8F7E56D6-2320-0CAE-B6C3-FCEDFB50FA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788" b="3"/>
          <a:stretch/>
        </p:blipFill>
        <p:spPr>
          <a:xfrm>
            <a:off x="20" y="4267200"/>
            <a:ext cx="3038291" cy="2590800"/>
          </a:xfrm>
          <a:custGeom>
            <a:avLst/>
            <a:gdLst/>
            <a:ahLst/>
            <a:cxnLst/>
            <a:rect l="l" t="t" r="r" b="b"/>
            <a:pathLst>
              <a:path w="4051081" h="2496030">
                <a:moveTo>
                  <a:pt x="2464753" y="4"/>
                </a:moveTo>
                <a:cubicBezTo>
                  <a:pt x="2509518" y="-78"/>
                  <a:pt x="2554292" y="1163"/>
                  <a:pt x="2599067" y="4428"/>
                </a:cubicBezTo>
                <a:cubicBezTo>
                  <a:pt x="2749817" y="17813"/>
                  <a:pt x="2901270" y="21079"/>
                  <a:pt x="3052443" y="14222"/>
                </a:cubicBezTo>
                <a:cubicBezTo>
                  <a:pt x="3173923" y="5694"/>
                  <a:pt x="3295774" y="4206"/>
                  <a:pt x="3417420" y="9782"/>
                </a:cubicBezTo>
                <a:cubicBezTo>
                  <a:pt x="3530764" y="16442"/>
                  <a:pt x="3644108" y="23233"/>
                  <a:pt x="3757835" y="19315"/>
                </a:cubicBezTo>
                <a:cubicBezTo>
                  <a:pt x="3803121" y="17748"/>
                  <a:pt x="3847768" y="15789"/>
                  <a:pt x="3892671" y="13177"/>
                </a:cubicBezTo>
                <a:cubicBezTo>
                  <a:pt x="3933972" y="9619"/>
                  <a:pt x="3975386" y="7938"/>
                  <a:pt x="4016790" y="8134"/>
                </a:cubicBezTo>
                <a:lnTo>
                  <a:pt x="4034037" y="8999"/>
                </a:lnTo>
                <a:lnTo>
                  <a:pt x="4035370" y="62503"/>
                </a:lnTo>
                <a:cubicBezTo>
                  <a:pt x="4033549" y="118790"/>
                  <a:pt x="4026390" y="174983"/>
                  <a:pt x="4020562" y="231143"/>
                </a:cubicBezTo>
                <a:cubicBezTo>
                  <a:pt x="4014860" y="285717"/>
                  <a:pt x="4006498" y="343464"/>
                  <a:pt x="4019168" y="393470"/>
                </a:cubicBezTo>
                <a:cubicBezTo>
                  <a:pt x="4042480" y="482184"/>
                  <a:pt x="4024236" y="566457"/>
                  <a:pt x="4014100" y="651618"/>
                </a:cubicBezTo>
                <a:cubicBezTo>
                  <a:pt x="4001874" y="734926"/>
                  <a:pt x="4003635" y="819681"/>
                  <a:pt x="4019295" y="902406"/>
                </a:cubicBezTo>
                <a:cubicBezTo>
                  <a:pt x="4031711" y="960787"/>
                  <a:pt x="4031711" y="1020184"/>
                  <a:pt x="4033231" y="1078946"/>
                </a:cubicBezTo>
                <a:cubicBezTo>
                  <a:pt x="4034118" y="1115753"/>
                  <a:pt x="4020562" y="1153193"/>
                  <a:pt x="4011566" y="1189872"/>
                </a:cubicBezTo>
                <a:cubicBezTo>
                  <a:pt x="3995476" y="1256123"/>
                  <a:pt x="3989648" y="1323388"/>
                  <a:pt x="4011566" y="1387989"/>
                </a:cubicBezTo>
                <a:cubicBezTo>
                  <a:pt x="4042100" y="1477465"/>
                  <a:pt x="4059584" y="1566941"/>
                  <a:pt x="4046914" y="1661622"/>
                </a:cubicBezTo>
                <a:cubicBezTo>
                  <a:pt x="4039566" y="1720003"/>
                  <a:pt x="4037919" y="1779654"/>
                  <a:pt x="4026896" y="1837274"/>
                </a:cubicBezTo>
                <a:cubicBezTo>
                  <a:pt x="4008779" y="1932843"/>
                  <a:pt x="4015240" y="2027776"/>
                  <a:pt x="4029684" y="2121948"/>
                </a:cubicBezTo>
                <a:cubicBezTo>
                  <a:pt x="4039832" y="2200637"/>
                  <a:pt x="4040934" y="2280226"/>
                  <a:pt x="4032978" y="2359155"/>
                </a:cubicBezTo>
                <a:lnTo>
                  <a:pt x="4023519" y="2496030"/>
                </a:lnTo>
                <a:lnTo>
                  <a:pt x="0" y="2496030"/>
                </a:lnTo>
                <a:lnTo>
                  <a:pt x="0" y="12459"/>
                </a:lnTo>
                <a:lnTo>
                  <a:pt x="17104" y="15006"/>
                </a:lnTo>
                <a:cubicBezTo>
                  <a:pt x="83627" y="15006"/>
                  <a:pt x="150022" y="12263"/>
                  <a:pt x="216416" y="7824"/>
                </a:cubicBezTo>
                <a:cubicBezTo>
                  <a:pt x="361434" y="-156"/>
                  <a:pt x="506837" y="3162"/>
                  <a:pt x="651370" y="17748"/>
                </a:cubicBezTo>
                <a:cubicBezTo>
                  <a:pt x="753623" y="25440"/>
                  <a:pt x="856335" y="24213"/>
                  <a:pt x="958396" y="14092"/>
                </a:cubicBezTo>
                <a:cubicBezTo>
                  <a:pt x="1145682" y="-1710"/>
                  <a:pt x="1332584" y="10958"/>
                  <a:pt x="1519486" y="21666"/>
                </a:cubicBezTo>
                <a:cubicBezTo>
                  <a:pt x="1700504" y="32113"/>
                  <a:pt x="1881394" y="24408"/>
                  <a:pt x="2062411" y="17487"/>
                </a:cubicBezTo>
                <a:cubicBezTo>
                  <a:pt x="2196255" y="12394"/>
                  <a:pt x="2330459" y="249"/>
                  <a:pt x="2464753" y="4"/>
                </a:cubicBezTo>
                <a:close/>
              </a:path>
            </a:pathLst>
          </a:cu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A9937E-C633-8182-11E5-A3D8B44CA9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90722" y="2706624"/>
            <a:ext cx="5170932" cy="34838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14300" indent="0" defTabSz="914400">
              <a:lnSpc>
                <a:spcPct val="90000"/>
              </a:lnSpc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Daniel Boone Connections Program</a:t>
            </a:r>
            <a:endParaRPr lang="en-US" sz="2000">
              <a:solidFill>
                <a:schemeClr val="tx1"/>
              </a:solidFill>
            </a:endParaRP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16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     High school students and exceptional youth;</a:t>
            </a: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16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     As peers connect, form lifelong friendships</a:t>
            </a: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16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     Daniel Boone Optimist Club, Douglassville, PA</a:t>
            </a:r>
          </a:p>
          <a:p>
            <a:pPr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6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Platteville Inclusive Playground</a:t>
            </a:r>
            <a:endParaRPr lang="en-US" sz="2000" kern="1200">
              <a:solidFill>
                <a:schemeClr val="tx1"/>
              </a:solidFill>
              <a:ea typeface="+mj-lt"/>
              <a:cs typeface="+mj-lt"/>
            </a:endParaRP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16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    Outdoor Accessible facility for </a:t>
            </a:r>
            <a:endParaRPr lang="en-US" sz="1600" kern="1200">
              <a:solidFill>
                <a:schemeClr val="tx1"/>
              </a:solidFill>
              <a:ea typeface="+mj-lt"/>
              <a:cs typeface="+mj-lt"/>
            </a:endParaRP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16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     exceptionalities</a:t>
            </a:r>
            <a:endParaRPr lang="en-US" sz="1600" kern="1200">
              <a:solidFill>
                <a:schemeClr val="tx1"/>
              </a:solidFill>
              <a:ea typeface="+mj-lt"/>
              <a:cs typeface="+mj-lt"/>
            </a:endParaRP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16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    Optimist Club of Platteville, WI</a:t>
            </a:r>
            <a:endParaRPr lang="en-US" sz="1600" kern="1200">
              <a:solidFill>
                <a:schemeClr val="tx1"/>
              </a:solidFill>
              <a:ea typeface="+mj-lt"/>
              <a:cs typeface="+mj-lt"/>
            </a:endParaRPr>
          </a:p>
          <a:p>
            <a:pPr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600" kern="1200">
              <a:ea typeface="+mj-lt"/>
              <a:cs typeface="+mj-lt"/>
            </a:endParaRP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6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994127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OI.jpg"/>
          <p:cNvPicPr>
            <a:picLocks noChangeAspect="1"/>
          </p:cNvPicPr>
          <p:nvPr/>
        </p:nvPicPr>
        <p:blipFill>
          <a:blip r:embed="rId2" cstate="print"/>
          <a:srcRect t="670" b="670"/>
          <a:stretch>
            <a:fillRect/>
          </a:stretch>
        </p:blipFill>
        <p:spPr>
          <a:xfrm>
            <a:off x="177801" y="176881"/>
            <a:ext cx="8813801" cy="6043601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Shape 113"/>
          <p:cNvSpPr/>
          <p:nvPr/>
        </p:nvSpPr>
        <p:spPr>
          <a:xfrm>
            <a:off x="964229" y="1288351"/>
            <a:ext cx="7215542" cy="24466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tIns="45720" rIns="45719" bIns="45720" anchor="t">
            <a:spAutoFit/>
          </a:bodyPr>
          <a:lstStyle>
            <a:lvl1pPr>
              <a:lnSpc>
                <a:spcPts val="6100"/>
              </a:lnSpc>
              <a:defRPr sz="6000">
                <a:solidFill>
                  <a:srgbClr val="FFFFFF"/>
                </a:solidFill>
              </a:defRPr>
            </a:lvl1pPr>
          </a:lstStyle>
          <a:p>
            <a:pPr algn="ctr"/>
            <a:r>
              <a:rPr lang="en-US"/>
              <a:t>Childhood Health</a:t>
            </a:r>
          </a:p>
          <a:p>
            <a:pPr algn="ctr"/>
            <a:r>
              <a:rPr lang="en-US"/>
              <a:t>&amp; Wellness</a:t>
            </a:r>
          </a:p>
          <a:p>
            <a:pPr algn="ctr"/>
            <a:r>
              <a:rPr lang="en-US"/>
              <a:t>Projects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84682833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2DBABC58-4D26-2626-669D-5CF12243AC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137" y="990940"/>
            <a:ext cx="6538821" cy="5594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651482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OI.jpg"/>
          <p:cNvPicPr>
            <a:picLocks noChangeAspect="1"/>
          </p:cNvPicPr>
          <p:nvPr/>
        </p:nvPicPr>
        <p:blipFill>
          <a:blip r:embed="rId2" cstate="print"/>
          <a:srcRect t="670" b="670"/>
          <a:stretch>
            <a:fillRect/>
          </a:stretch>
        </p:blipFill>
        <p:spPr>
          <a:xfrm>
            <a:off x="177801" y="176881"/>
            <a:ext cx="8813801" cy="6043601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Shape 113"/>
          <p:cNvSpPr/>
          <p:nvPr/>
        </p:nvSpPr>
        <p:spPr>
          <a:xfrm>
            <a:off x="849210" y="626993"/>
            <a:ext cx="7215542" cy="3228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tIns="45720" rIns="45719" bIns="45720" anchor="t">
            <a:spAutoFit/>
          </a:bodyPr>
          <a:lstStyle>
            <a:lvl1pPr>
              <a:lnSpc>
                <a:spcPts val="6100"/>
              </a:lnSpc>
              <a:defRPr sz="6000">
                <a:solidFill>
                  <a:srgbClr val="FFFFFF"/>
                </a:solidFill>
              </a:defRPr>
            </a:lvl1pPr>
          </a:lstStyle>
          <a:p>
            <a:pPr algn="ctr"/>
            <a:r>
              <a:rPr lang="en-US" b="1">
                <a:ea typeface="+mj-lt"/>
                <a:cs typeface="+mj-lt"/>
              </a:rPr>
              <a:t>Community </a:t>
            </a:r>
            <a:endParaRPr lang="en-US"/>
          </a:p>
          <a:p>
            <a:pPr algn="ctr"/>
            <a:r>
              <a:rPr lang="en-US" b="1">
                <a:ea typeface="+mj-lt"/>
                <a:cs typeface="+mj-lt"/>
              </a:rPr>
              <a:t>Programs &amp; Projects</a:t>
            </a:r>
            <a:endParaRPr lang="en-US"/>
          </a:p>
          <a:p>
            <a:pPr algn="ctr"/>
            <a:r>
              <a:rPr lang="en-US" sz="3200" b="1">
                <a:solidFill>
                  <a:schemeClr val="bg1"/>
                </a:solidFill>
                <a:ea typeface="+mj-lt"/>
                <a:cs typeface="+mj-lt"/>
              </a:rPr>
              <a:t>programs@optimist.org</a:t>
            </a:r>
            <a:endParaRPr lang="en-US" b="1">
              <a:solidFill>
                <a:schemeClr val="bg1"/>
              </a:solidFill>
              <a:ea typeface="+mj-lt"/>
              <a:cs typeface="+mj-lt"/>
            </a:endParaRPr>
          </a:p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2" name="Picture 4" descr="Qr code&#10;&#10;Description automatically generated">
            <a:extLst>
              <a:ext uri="{FF2B5EF4-FFF2-40B4-BE49-F238E27FC236}">
                <a16:creationId xmlns:a16="http://schemas.microsoft.com/office/drawing/2014/main" id="{8D5A97E8-974D-F0F2-A18E-BFAC753037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02" y="4628138"/>
            <a:ext cx="2139351" cy="2139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6495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OI.jpg"/>
          <p:cNvPicPr>
            <a:picLocks noChangeAspect="1"/>
          </p:cNvPicPr>
          <p:nvPr/>
        </p:nvPicPr>
        <p:blipFill>
          <a:blip r:embed="rId2" cstate="print"/>
          <a:srcRect t="670" b="670"/>
          <a:stretch>
            <a:fillRect/>
          </a:stretch>
        </p:blipFill>
        <p:spPr>
          <a:xfrm>
            <a:off x="177801" y="176881"/>
            <a:ext cx="8813801" cy="6043601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Shape 113"/>
          <p:cNvSpPr/>
          <p:nvPr/>
        </p:nvSpPr>
        <p:spPr>
          <a:xfrm>
            <a:off x="964229" y="1288351"/>
            <a:ext cx="7215542" cy="16644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tIns="45720" rIns="45719" bIns="45720" anchor="t">
            <a:spAutoFit/>
          </a:bodyPr>
          <a:lstStyle>
            <a:lvl1pPr>
              <a:lnSpc>
                <a:spcPts val="6100"/>
              </a:lnSpc>
              <a:defRPr sz="6000">
                <a:solidFill>
                  <a:srgbClr val="FFFFFF"/>
                </a:solidFill>
              </a:defRPr>
            </a:lvl1pPr>
          </a:lstStyle>
          <a:p>
            <a:pPr algn="ctr"/>
            <a:r>
              <a:rPr lang="en-US"/>
              <a:t>Healthy </a:t>
            </a:r>
          </a:p>
          <a:p>
            <a:pPr algn="ctr"/>
            <a:r>
              <a:rPr lang="en-US"/>
              <a:t>Lifestyles</a:t>
            </a:r>
          </a:p>
        </p:txBody>
      </p:sp>
    </p:spTree>
    <p:extLst>
      <p:ext uri="{BB962C8B-B14F-4D97-AF65-F5344CB8AC3E}">
        <p14:creationId xmlns:p14="http://schemas.microsoft.com/office/powerpoint/2010/main" val="113130052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F20577-6131-898E-80FE-0B6160A1A3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24073" y="2438400"/>
            <a:ext cx="4939867" cy="37854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7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Sleep in Heavenly Peace </a:t>
            </a: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17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       Beds for Children</a:t>
            </a: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17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    </a:t>
            </a:r>
            <a:r>
              <a:rPr lang="en-US" sz="1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Optimist Club of Flint, MI-West</a:t>
            </a: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1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     Optimist Club of Maquoketa, IA</a:t>
            </a:r>
            <a:endParaRPr lang="en-US" sz="1400">
              <a:solidFill>
                <a:schemeClr val="tx1"/>
              </a:solidFill>
            </a:endParaRPr>
          </a:p>
          <a:p>
            <a:pPr mar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7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7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Higher Works Collaborative</a:t>
            </a:r>
            <a:endParaRPr lang="en-US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marL="114300" indent="0" defTabSz="914400">
              <a:lnSpc>
                <a:spcPct val="90000"/>
              </a:lnSpc>
              <a:buNone/>
            </a:pPr>
            <a:r>
              <a:rPr lang="en-US" sz="17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     Physical Activity-Food Choices- </a:t>
            </a:r>
            <a:endParaRPr lang="en-US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marL="114300" indent="0" defTabSz="914400">
              <a:lnSpc>
                <a:spcPct val="90000"/>
              </a:lnSpc>
              <a:buNone/>
            </a:pPr>
            <a:r>
              <a:rPr lang="en-US" sz="17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     Dental Health </a:t>
            </a:r>
            <a:endParaRPr lang="en-US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marL="114300" indent="0" defTabSz="914400">
              <a:lnSpc>
                <a:spcPct val="90000"/>
              </a:lnSpc>
              <a:buNone/>
            </a:pPr>
            <a:r>
              <a:rPr lang="en-US" sz="17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   </a:t>
            </a:r>
            <a:r>
              <a:rPr lang="en-US" sz="1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St. Cloud Morning Optimists, St. Cloud, MN</a:t>
            </a:r>
            <a:endParaRPr lang="en-US" sz="14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7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B38BDBD1-CAF0-52EA-7829-8DD4182C3D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825" r="18806"/>
          <a:stretch/>
        </p:blipFill>
        <p:spPr>
          <a:xfrm>
            <a:off x="20" y="10"/>
            <a:ext cx="3476673" cy="6857990"/>
          </a:xfrm>
          <a:prstGeom prst="rect">
            <a:avLst/>
          </a:prstGeom>
          <a:effectLst/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810700" y="2115117"/>
            <a:ext cx="4732020" cy="0"/>
          </a:xfrm>
          <a:prstGeom prst="line">
            <a:avLst/>
          </a:prstGeom>
          <a:ln w="19050">
            <a:solidFill>
              <a:srgbClr val="8FDAE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5">
            <a:extLst>
              <a:ext uri="{FF2B5EF4-FFF2-40B4-BE49-F238E27FC236}">
                <a16:creationId xmlns:a16="http://schemas.microsoft.com/office/drawing/2014/main" id="{138A31EF-1340-9239-ABAB-1A5DC8AB79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3812" y="82478"/>
            <a:ext cx="3442446" cy="2228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38877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CEF6118E-44FB-4509-B4D9-129052E4C6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5" descr="A picture containing grass, tree, sky, outdoor&#10;&#10;Description automatically generated">
            <a:extLst>
              <a:ext uri="{FF2B5EF4-FFF2-40B4-BE49-F238E27FC236}">
                <a16:creationId xmlns:a16="http://schemas.microsoft.com/office/drawing/2014/main" id="{6FAA26D0-9721-2177-7DD0-258E0FE654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21" r="6983" b="-3"/>
          <a:stretch/>
        </p:blipFill>
        <p:spPr>
          <a:xfrm>
            <a:off x="3889915" y="163646"/>
            <a:ext cx="5105027" cy="2623097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C3D79A-CB37-89AF-9A35-80706618B2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5687" y="1657243"/>
            <a:ext cx="2989616" cy="3738646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Optimist Children Playground</a:t>
            </a: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1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        Outdoor Activity</a:t>
            </a: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1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      Optimist Club of Knoxville, IA</a:t>
            </a:r>
            <a:endParaRPr lang="en-US">
              <a:solidFill>
                <a:schemeClr val="tx1"/>
              </a:solidFill>
            </a:endParaRPr>
          </a:p>
          <a:p>
            <a:pPr marL="0" indent="0" defTabSz="914400">
              <a:lnSpc>
                <a:spcPct val="90000"/>
              </a:lnSpc>
              <a:buNone/>
            </a:pPr>
            <a:endParaRPr lang="en-US" sz="1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 defTabSz="914400">
              <a:lnSpc>
                <a:spcPct val="90000"/>
              </a:lnSpc>
              <a:buNone/>
            </a:pPr>
            <a:endParaRPr lang="en-US" sz="1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School Elementary Field Day</a:t>
            </a: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1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         Physical Fitness, </a:t>
            </a: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1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         Healthy Eating</a:t>
            </a:r>
            <a:endParaRPr lang="en-US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11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Cardinal Optimist Club of Skidway Lake, MI</a:t>
            </a:r>
            <a:endParaRPr lang="en-US" sz="11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 descr="A picture containing grass, kite, sky, outdoor&#10;&#10;Description automatically generated">
            <a:extLst>
              <a:ext uri="{FF2B5EF4-FFF2-40B4-BE49-F238E27FC236}">
                <a16:creationId xmlns:a16="http://schemas.microsoft.com/office/drawing/2014/main" id="{F841E908-B00E-6C39-37AB-5C8640AE68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372" b="25372"/>
          <a:stretch/>
        </p:blipFill>
        <p:spPr>
          <a:xfrm>
            <a:off x="3889915" y="2956875"/>
            <a:ext cx="5105027" cy="335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36026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57DCF-7D80-9687-FFA9-ADE35118E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5600" y="1396289"/>
            <a:ext cx="3754752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  <a:spcBef>
                <a:spcPct val="0"/>
              </a:spcBef>
            </a:pPr>
            <a:r>
              <a:rPr lang="en-US" kern="1200">
                <a:solidFill>
                  <a:schemeClr val="tx1"/>
                </a:solidFill>
              </a:rPr>
              <a:t>Picture Your World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629586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878DF022-584B-6391-DAFB-12DD612383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804" r="14303" b="-1"/>
          <a:stretch/>
        </p:blipFill>
        <p:spPr>
          <a:xfrm>
            <a:off x="20" y="10"/>
            <a:ext cx="4518095" cy="6857990"/>
          </a:xfrm>
          <a:custGeom>
            <a:avLst/>
            <a:gdLst/>
            <a:ahLst/>
            <a:cxnLst/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7802D4-095E-B016-8E8D-99CFC21E97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17746" y="3218029"/>
            <a:ext cx="5075091" cy="3375106"/>
          </a:xfrm>
        </p:spPr>
        <p:txBody>
          <a:bodyPr vert="horz" lIns="91440" tIns="45720" rIns="91440" bIns="45720" rtlCol="0" anchor="t">
            <a:noAutofit/>
          </a:bodyPr>
          <a:lstStyle/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Being healthy can be fun</a:t>
            </a:r>
            <a:endParaRPr lang="en-US" sz="2800" kern="1200">
              <a:solidFill>
                <a:schemeClr val="tx1"/>
              </a:solidFill>
              <a:latin typeface="Helvetica"/>
              <a:cs typeface="Helvetica"/>
            </a:endParaRP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 can learn new skills while being healthy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Partnership with Green Spaces Alliance-Picture Your World</a:t>
            </a:r>
          </a:p>
        </p:txBody>
      </p:sp>
    </p:spTree>
    <p:extLst>
      <p:ext uri="{BB962C8B-B14F-4D97-AF65-F5344CB8AC3E}">
        <p14:creationId xmlns:p14="http://schemas.microsoft.com/office/powerpoint/2010/main" val="11658396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5B1FC96-0749-41C9-BAED-E089E7714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F0669FE1-A5F2-04AB-EEC5-FD70B0542F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00" r="7096" b="-4"/>
          <a:stretch/>
        </p:blipFill>
        <p:spPr>
          <a:xfrm>
            <a:off x="3" y="10"/>
            <a:ext cx="4571997" cy="4196271"/>
          </a:xfrm>
          <a:custGeom>
            <a:avLst/>
            <a:gdLst/>
            <a:ahLst/>
            <a:cxnLst/>
            <a:rect l="l" t="t" r="r" b="b"/>
            <a:pathLst>
              <a:path w="6005375" h="4196281">
                <a:moveTo>
                  <a:pt x="0" y="0"/>
                </a:moveTo>
                <a:lnTo>
                  <a:pt x="6000672" y="0"/>
                </a:lnTo>
                <a:lnTo>
                  <a:pt x="5998730" y="19709"/>
                </a:lnTo>
                <a:cubicBezTo>
                  <a:pt x="6001245" y="280059"/>
                  <a:pt x="5986415" y="540409"/>
                  <a:pt x="5999656" y="800631"/>
                </a:cubicBezTo>
                <a:cubicBezTo>
                  <a:pt x="6009855" y="1001996"/>
                  <a:pt x="6003364" y="1203233"/>
                  <a:pt x="5999656" y="1404471"/>
                </a:cubicBezTo>
                <a:cubicBezTo>
                  <a:pt x="5992506" y="1790420"/>
                  <a:pt x="6003364" y="2175860"/>
                  <a:pt x="5998730" y="2561300"/>
                </a:cubicBezTo>
                <a:cubicBezTo>
                  <a:pt x="5996744" y="2732154"/>
                  <a:pt x="5998994" y="2902754"/>
                  <a:pt x="6003364" y="3073609"/>
                </a:cubicBezTo>
                <a:cubicBezTo>
                  <a:pt x="6009720" y="3317560"/>
                  <a:pt x="5999923" y="3561638"/>
                  <a:pt x="5989197" y="3805463"/>
                </a:cubicBezTo>
                <a:cubicBezTo>
                  <a:pt x="5985594" y="3872508"/>
                  <a:pt x="5984647" y="3939633"/>
                  <a:pt x="5986348" y="4006695"/>
                </a:cubicBezTo>
                <a:lnTo>
                  <a:pt x="5997254" y="4174633"/>
                </a:lnTo>
                <a:lnTo>
                  <a:pt x="5951601" y="4176620"/>
                </a:lnTo>
                <a:cubicBezTo>
                  <a:pt x="5886702" y="4176651"/>
                  <a:pt x="5821788" y="4174749"/>
                  <a:pt x="5756905" y="4173480"/>
                </a:cubicBezTo>
                <a:cubicBezTo>
                  <a:pt x="5518559" y="4169040"/>
                  <a:pt x="5280086" y="4173480"/>
                  <a:pt x="5042247" y="4150774"/>
                </a:cubicBezTo>
                <a:cubicBezTo>
                  <a:pt x="4977618" y="4144622"/>
                  <a:pt x="4912546" y="4140690"/>
                  <a:pt x="4847600" y="4141467"/>
                </a:cubicBezTo>
                <a:cubicBezTo>
                  <a:pt x="4782655" y="4142244"/>
                  <a:pt x="4717835" y="4147730"/>
                  <a:pt x="4653713" y="4160414"/>
                </a:cubicBezTo>
                <a:cubicBezTo>
                  <a:pt x="4446571" y="4200625"/>
                  <a:pt x="4238796" y="4203162"/>
                  <a:pt x="4029497" y="4186925"/>
                </a:cubicBezTo>
                <a:cubicBezTo>
                  <a:pt x="3943621" y="4180203"/>
                  <a:pt x="3857746" y="4169040"/>
                  <a:pt x="3771489" y="4171196"/>
                </a:cubicBezTo>
                <a:cubicBezTo>
                  <a:pt x="3623585" y="4175129"/>
                  <a:pt x="3475554" y="4167137"/>
                  <a:pt x="3327523" y="4169167"/>
                </a:cubicBezTo>
                <a:cubicBezTo>
                  <a:pt x="3323528" y="4169738"/>
                  <a:pt x="3319443" y="4169205"/>
                  <a:pt x="3315727" y="4167645"/>
                </a:cubicBezTo>
                <a:cubicBezTo>
                  <a:pt x="3278941" y="4142402"/>
                  <a:pt x="3238603" y="4152169"/>
                  <a:pt x="3200549" y="4158765"/>
                </a:cubicBezTo>
                <a:cubicBezTo>
                  <a:pt x="3074082" y="4180710"/>
                  <a:pt x="2947742" y="4191492"/>
                  <a:pt x="2819246" y="4174494"/>
                </a:cubicBezTo>
                <a:cubicBezTo>
                  <a:pt x="2696546" y="4156698"/>
                  <a:pt x="2572096" y="4154478"/>
                  <a:pt x="2448851" y="4167898"/>
                </a:cubicBezTo>
                <a:cubicBezTo>
                  <a:pt x="2279383" y="4187687"/>
                  <a:pt x="2110549" y="4183501"/>
                  <a:pt x="1941462" y="4167898"/>
                </a:cubicBezTo>
                <a:cubicBezTo>
                  <a:pt x="1872837" y="4161556"/>
                  <a:pt x="1803198" y="4150774"/>
                  <a:pt x="1735208" y="4166630"/>
                </a:cubicBezTo>
                <a:cubicBezTo>
                  <a:pt x="1651489" y="4186038"/>
                  <a:pt x="1568023" y="4179695"/>
                  <a:pt x="1484050" y="4175382"/>
                </a:cubicBezTo>
                <a:cubicBezTo>
                  <a:pt x="1377752" y="4169801"/>
                  <a:pt x="1271708" y="4153692"/>
                  <a:pt x="1165029" y="4166376"/>
                </a:cubicBezTo>
                <a:cubicBezTo>
                  <a:pt x="1115685" y="4172211"/>
                  <a:pt x="1066722" y="4181471"/>
                  <a:pt x="1016744" y="4179061"/>
                </a:cubicBezTo>
                <a:cubicBezTo>
                  <a:pt x="878481" y="4172719"/>
                  <a:pt x="740344" y="4165235"/>
                  <a:pt x="601826" y="4166376"/>
                </a:cubicBezTo>
                <a:cubicBezTo>
                  <a:pt x="543857" y="4166757"/>
                  <a:pt x="486268" y="4168659"/>
                  <a:pt x="428553" y="4172845"/>
                </a:cubicBezTo>
                <a:cubicBezTo>
                  <a:pt x="320859" y="4180710"/>
                  <a:pt x="213546" y="4170055"/>
                  <a:pt x="106234" y="4166249"/>
                </a:cubicBezTo>
                <a:lnTo>
                  <a:pt x="0" y="4171008"/>
                </a:lnTo>
                <a:close/>
              </a:path>
            </a:pathLst>
          </a:custGeom>
        </p:spPr>
      </p:pic>
      <p:pic>
        <p:nvPicPr>
          <p:cNvPr id="5" name="Picture 5" descr="A picture containing tree, outdoor, fruit&#10;&#10;Description automatically generated">
            <a:extLst>
              <a:ext uri="{FF2B5EF4-FFF2-40B4-BE49-F238E27FC236}">
                <a16:creationId xmlns:a16="http://schemas.microsoft.com/office/drawing/2014/main" id="{F005FAA7-625F-82AC-67DC-8948B0EBCA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22" r="8827" b="3"/>
          <a:stretch/>
        </p:blipFill>
        <p:spPr>
          <a:xfrm>
            <a:off x="4514850" y="10"/>
            <a:ext cx="4629146" cy="4187662"/>
          </a:xfrm>
          <a:custGeom>
            <a:avLst/>
            <a:gdLst/>
            <a:ahLst/>
            <a:cxnLst/>
            <a:rect l="l" t="t" r="r" b="b"/>
            <a:pathLst>
              <a:path w="6006950" h="4187672">
                <a:moveTo>
                  <a:pt x="9223" y="0"/>
                </a:moveTo>
                <a:lnTo>
                  <a:pt x="6006950" y="0"/>
                </a:lnTo>
                <a:lnTo>
                  <a:pt x="6006950" y="4169490"/>
                </a:lnTo>
                <a:lnTo>
                  <a:pt x="5787907" y="4174448"/>
                </a:lnTo>
                <a:cubicBezTo>
                  <a:pt x="5713866" y="4173475"/>
                  <a:pt x="5639861" y="4169853"/>
                  <a:pt x="5566029" y="4163587"/>
                </a:cubicBezTo>
                <a:cubicBezTo>
                  <a:pt x="5458843" y="4155595"/>
                  <a:pt x="5350768" y="4144559"/>
                  <a:pt x="5244343" y="4164855"/>
                </a:cubicBezTo>
                <a:cubicBezTo>
                  <a:pt x="5127517" y="4187307"/>
                  <a:pt x="5010817" y="4187434"/>
                  <a:pt x="4892977" y="4181726"/>
                </a:cubicBezTo>
                <a:cubicBezTo>
                  <a:pt x="4792260" y="4176906"/>
                  <a:pt x="4691923" y="4151536"/>
                  <a:pt x="4590445" y="4178301"/>
                </a:cubicBezTo>
                <a:cubicBezTo>
                  <a:pt x="4580348" y="4179772"/>
                  <a:pt x="4570061" y="4179341"/>
                  <a:pt x="4560128" y="4177032"/>
                </a:cubicBezTo>
                <a:cubicBezTo>
                  <a:pt x="4449137" y="4161684"/>
                  <a:pt x="4337384" y="4174242"/>
                  <a:pt x="4226013" y="4169929"/>
                </a:cubicBezTo>
                <a:cubicBezTo>
                  <a:pt x="4174640" y="4167899"/>
                  <a:pt x="4122252" y="4169041"/>
                  <a:pt x="4071513" y="4163587"/>
                </a:cubicBezTo>
                <a:cubicBezTo>
                  <a:pt x="3955067" y="4151156"/>
                  <a:pt x="3838874" y="4144559"/>
                  <a:pt x="3723697" y="4173861"/>
                </a:cubicBezTo>
                <a:cubicBezTo>
                  <a:pt x="3690082" y="4181764"/>
                  <a:pt x="3655732" y="4186013"/>
                  <a:pt x="3621204" y="4186546"/>
                </a:cubicBezTo>
                <a:cubicBezTo>
                  <a:pt x="3508437" y="4190605"/>
                  <a:pt x="3396050" y="4182867"/>
                  <a:pt x="3283664" y="4176525"/>
                </a:cubicBezTo>
                <a:cubicBezTo>
                  <a:pt x="3205652" y="4172085"/>
                  <a:pt x="3127768" y="4162445"/>
                  <a:pt x="3049630" y="4170563"/>
                </a:cubicBezTo>
                <a:cubicBezTo>
                  <a:pt x="3004218" y="4175257"/>
                  <a:pt x="2958427" y="4175257"/>
                  <a:pt x="2913015" y="4170563"/>
                </a:cubicBezTo>
                <a:cubicBezTo>
                  <a:pt x="2829321" y="4160758"/>
                  <a:pt x="2744879" y="4158931"/>
                  <a:pt x="2660842" y="4165109"/>
                </a:cubicBezTo>
                <a:cubicBezTo>
                  <a:pt x="2535390" y="4175891"/>
                  <a:pt x="2410065" y="4184897"/>
                  <a:pt x="2284232" y="4167773"/>
                </a:cubicBezTo>
                <a:cubicBezTo>
                  <a:pt x="2212868" y="4156559"/>
                  <a:pt x="2140312" y="4155240"/>
                  <a:pt x="2068592" y="4163840"/>
                </a:cubicBezTo>
                <a:cubicBezTo>
                  <a:pt x="1897729" y="4187814"/>
                  <a:pt x="1726485" y="4180077"/>
                  <a:pt x="1555241" y="4170183"/>
                </a:cubicBezTo>
                <a:cubicBezTo>
                  <a:pt x="1440824" y="4163460"/>
                  <a:pt x="1325901" y="4151156"/>
                  <a:pt x="1211738" y="4167392"/>
                </a:cubicBezTo>
                <a:cubicBezTo>
                  <a:pt x="1066118" y="4187688"/>
                  <a:pt x="920370" y="4180965"/>
                  <a:pt x="774368" y="4175003"/>
                </a:cubicBezTo>
                <a:cubicBezTo>
                  <a:pt x="667182" y="4170563"/>
                  <a:pt x="559869" y="4157117"/>
                  <a:pt x="452430" y="4173734"/>
                </a:cubicBezTo>
                <a:cubicBezTo>
                  <a:pt x="441369" y="4175244"/>
                  <a:pt x="430117" y="4174115"/>
                  <a:pt x="419576" y="4170436"/>
                </a:cubicBezTo>
                <a:cubicBezTo>
                  <a:pt x="378807" y="4157016"/>
                  <a:pt x="335096" y="4155215"/>
                  <a:pt x="293363" y="4165236"/>
                </a:cubicBezTo>
                <a:cubicBezTo>
                  <a:pt x="216367" y="4182106"/>
                  <a:pt x="139497" y="4189463"/>
                  <a:pt x="61105" y="4174115"/>
                </a:cubicBezTo>
                <a:lnTo>
                  <a:pt x="13323" y="4171265"/>
                </a:lnTo>
                <a:lnTo>
                  <a:pt x="28554" y="3843045"/>
                </a:lnTo>
                <a:cubicBezTo>
                  <a:pt x="30457" y="3722610"/>
                  <a:pt x="27412" y="3602256"/>
                  <a:pt x="15626" y="3482187"/>
                </a:cubicBezTo>
                <a:cubicBezTo>
                  <a:pt x="-847" y="3335690"/>
                  <a:pt x="-4304" y="3188124"/>
                  <a:pt x="5296" y="3041068"/>
                </a:cubicBezTo>
                <a:cubicBezTo>
                  <a:pt x="11786" y="2956911"/>
                  <a:pt x="18539" y="2872754"/>
                  <a:pt x="22776" y="2788472"/>
                </a:cubicBezTo>
                <a:cubicBezTo>
                  <a:pt x="28180" y="2668580"/>
                  <a:pt x="25173" y="2548474"/>
                  <a:pt x="13771" y="2428964"/>
                </a:cubicBezTo>
                <a:cubicBezTo>
                  <a:pt x="4237" y="2337829"/>
                  <a:pt x="3177" y="2246070"/>
                  <a:pt x="10593" y="2154757"/>
                </a:cubicBezTo>
                <a:cubicBezTo>
                  <a:pt x="25690" y="1999286"/>
                  <a:pt x="9931" y="1843813"/>
                  <a:pt x="5032" y="1688466"/>
                </a:cubicBezTo>
                <a:cubicBezTo>
                  <a:pt x="-3577" y="1402691"/>
                  <a:pt x="20393" y="1117045"/>
                  <a:pt x="9666" y="831270"/>
                </a:cubicBezTo>
                <a:cubicBezTo>
                  <a:pt x="3841" y="689908"/>
                  <a:pt x="16420" y="548673"/>
                  <a:pt x="9666" y="407311"/>
                </a:cubicBezTo>
                <a:cubicBezTo>
                  <a:pt x="4105" y="306755"/>
                  <a:pt x="397" y="206200"/>
                  <a:pt x="4105" y="105518"/>
                </a:cubicBezTo>
                <a:cubicBezTo>
                  <a:pt x="5164" y="78059"/>
                  <a:pt x="5826" y="50473"/>
                  <a:pt x="9534" y="23396"/>
                </a:cubicBezTo>
                <a:close/>
              </a:path>
            </a:pathLst>
          </a:custGeom>
        </p:spPr>
      </p:pic>
      <p:sp>
        <p:nvSpPr>
          <p:cNvPr id="17" name="sketch line">
            <a:extLst>
              <a:ext uri="{FF2B5EF4-FFF2-40B4-BE49-F238E27FC236}">
                <a16:creationId xmlns:a16="http://schemas.microsoft.com/office/drawing/2014/main" id="{63C1A86C-B1A8-4AEC-B001-595C91716E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497455" y="5406824"/>
            <a:ext cx="1554480" cy="13716"/>
          </a:xfrm>
          <a:custGeom>
            <a:avLst/>
            <a:gdLst>
              <a:gd name="connsiteX0" fmla="*/ 0 w 1554480"/>
              <a:gd name="connsiteY0" fmla="*/ 0 h 13716"/>
              <a:gd name="connsiteX1" fmla="*/ 549250 w 1554480"/>
              <a:gd name="connsiteY1" fmla="*/ 0 h 13716"/>
              <a:gd name="connsiteX2" fmla="*/ 1082954 w 1554480"/>
              <a:gd name="connsiteY2" fmla="*/ 0 h 13716"/>
              <a:gd name="connsiteX3" fmla="*/ 1554480 w 1554480"/>
              <a:gd name="connsiteY3" fmla="*/ 0 h 13716"/>
              <a:gd name="connsiteX4" fmla="*/ 1554480 w 1554480"/>
              <a:gd name="connsiteY4" fmla="*/ 13716 h 13716"/>
              <a:gd name="connsiteX5" fmla="*/ 1067410 w 1554480"/>
              <a:gd name="connsiteY5" fmla="*/ 13716 h 13716"/>
              <a:gd name="connsiteX6" fmla="*/ 549250 w 1554480"/>
              <a:gd name="connsiteY6" fmla="*/ 13716 h 13716"/>
              <a:gd name="connsiteX7" fmla="*/ 0 w 1554480"/>
              <a:gd name="connsiteY7" fmla="*/ 13716 h 13716"/>
              <a:gd name="connsiteX8" fmla="*/ 0 w 1554480"/>
              <a:gd name="connsiteY8" fmla="*/ 0 h 13716"/>
              <a:gd name="connsiteX0" fmla="*/ 0 w 1554480"/>
              <a:gd name="connsiteY0" fmla="*/ 0 h 13716"/>
              <a:gd name="connsiteX1" fmla="*/ 502615 w 1554480"/>
              <a:gd name="connsiteY1" fmla="*/ 0 h 13716"/>
              <a:gd name="connsiteX2" fmla="*/ 974141 w 1554480"/>
              <a:gd name="connsiteY2" fmla="*/ 0 h 13716"/>
              <a:gd name="connsiteX3" fmla="*/ 1554480 w 1554480"/>
              <a:gd name="connsiteY3" fmla="*/ 0 h 13716"/>
              <a:gd name="connsiteX4" fmla="*/ 1554480 w 1554480"/>
              <a:gd name="connsiteY4" fmla="*/ 13716 h 13716"/>
              <a:gd name="connsiteX5" fmla="*/ 1067410 w 1554480"/>
              <a:gd name="connsiteY5" fmla="*/ 13716 h 13716"/>
              <a:gd name="connsiteX6" fmla="*/ 518160 w 1554480"/>
              <a:gd name="connsiteY6" fmla="*/ 13716 h 13716"/>
              <a:gd name="connsiteX7" fmla="*/ 0 w 1554480"/>
              <a:gd name="connsiteY7" fmla="*/ 13716 h 13716"/>
              <a:gd name="connsiteX8" fmla="*/ 0 w 1554480"/>
              <a:gd name="connsiteY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3716" fill="none" extrusionOk="0">
                <a:moveTo>
                  <a:pt x="0" y="0"/>
                </a:moveTo>
                <a:cubicBezTo>
                  <a:pt x="69558" y="-27075"/>
                  <a:pt x="365297" y="14897"/>
                  <a:pt x="549250" y="0"/>
                </a:cubicBezTo>
                <a:cubicBezTo>
                  <a:pt x="762323" y="14872"/>
                  <a:pt x="864871" y="21041"/>
                  <a:pt x="1082954" y="0"/>
                </a:cubicBezTo>
                <a:cubicBezTo>
                  <a:pt x="1306037" y="9403"/>
                  <a:pt x="1371926" y="14821"/>
                  <a:pt x="1554480" y="0"/>
                </a:cubicBezTo>
                <a:cubicBezTo>
                  <a:pt x="1554010" y="4793"/>
                  <a:pt x="1554680" y="10394"/>
                  <a:pt x="1554480" y="13716"/>
                </a:cubicBezTo>
                <a:cubicBezTo>
                  <a:pt x="1328957" y="3179"/>
                  <a:pt x="1207025" y="27731"/>
                  <a:pt x="1067410" y="13716"/>
                </a:cubicBezTo>
                <a:cubicBezTo>
                  <a:pt x="897316" y="-7440"/>
                  <a:pt x="788951" y="-24962"/>
                  <a:pt x="549250" y="13716"/>
                </a:cubicBezTo>
                <a:cubicBezTo>
                  <a:pt x="300394" y="-2982"/>
                  <a:pt x="129576" y="35301"/>
                  <a:pt x="0" y="13716"/>
                </a:cubicBezTo>
                <a:cubicBezTo>
                  <a:pt x="354" y="8869"/>
                  <a:pt x="649" y="6738"/>
                  <a:pt x="0" y="0"/>
                </a:cubicBezTo>
                <a:close/>
              </a:path>
              <a:path w="1554480" h="13716" stroke="0" extrusionOk="0">
                <a:moveTo>
                  <a:pt x="0" y="0"/>
                </a:moveTo>
                <a:cubicBezTo>
                  <a:pt x="249513" y="10124"/>
                  <a:pt x="389298" y="10419"/>
                  <a:pt x="502615" y="0"/>
                </a:cubicBezTo>
                <a:cubicBezTo>
                  <a:pt x="616735" y="10147"/>
                  <a:pt x="791037" y="-19212"/>
                  <a:pt x="974141" y="0"/>
                </a:cubicBezTo>
                <a:cubicBezTo>
                  <a:pt x="1141919" y="34853"/>
                  <a:pt x="1248514" y="16971"/>
                  <a:pt x="1554480" y="0"/>
                </a:cubicBezTo>
                <a:cubicBezTo>
                  <a:pt x="1554288" y="3835"/>
                  <a:pt x="1554171" y="7531"/>
                  <a:pt x="1554480" y="13716"/>
                </a:cubicBezTo>
                <a:cubicBezTo>
                  <a:pt x="1337806" y="9080"/>
                  <a:pt x="1308467" y="19887"/>
                  <a:pt x="1067410" y="13716"/>
                </a:cubicBezTo>
                <a:cubicBezTo>
                  <a:pt x="824349" y="13143"/>
                  <a:pt x="783437" y="24151"/>
                  <a:pt x="518160" y="13716"/>
                </a:cubicBezTo>
                <a:cubicBezTo>
                  <a:pt x="271530" y="4598"/>
                  <a:pt x="132568" y="-7659"/>
                  <a:pt x="0" y="13716"/>
                </a:cubicBezTo>
                <a:cubicBezTo>
                  <a:pt x="768" y="9617"/>
                  <a:pt x="-274" y="4847"/>
                  <a:pt x="0" y="0"/>
                </a:cubicBezTo>
                <a:close/>
              </a:path>
              <a:path w="1554480" h="13716" fill="none" stroke="0" extrusionOk="0">
                <a:moveTo>
                  <a:pt x="0" y="0"/>
                </a:moveTo>
                <a:cubicBezTo>
                  <a:pt x="95687" y="-31247"/>
                  <a:pt x="331569" y="3404"/>
                  <a:pt x="549250" y="0"/>
                </a:cubicBezTo>
                <a:cubicBezTo>
                  <a:pt x="776590" y="6530"/>
                  <a:pt x="844530" y="-5109"/>
                  <a:pt x="1082954" y="0"/>
                </a:cubicBezTo>
                <a:cubicBezTo>
                  <a:pt x="1293569" y="15486"/>
                  <a:pt x="1361850" y="13824"/>
                  <a:pt x="1554480" y="0"/>
                </a:cubicBezTo>
                <a:cubicBezTo>
                  <a:pt x="1553504" y="4786"/>
                  <a:pt x="1554832" y="10912"/>
                  <a:pt x="1554480" y="13716"/>
                </a:cubicBezTo>
                <a:cubicBezTo>
                  <a:pt x="1366718" y="4861"/>
                  <a:pt x="1218290" y="26644"/>
                  <a:pt x="1067410" y="13716"/>
                </a:cubicBezTo>
                <a:cubicBezTo>
                  <a:pt x="900327" y="-8822"/>
                  <a:pt x="792178" y="6310"/>
                  <a:pt x="549250" y="13716"/>
                </a:cubicBezTo>
                <a:cubicBezTo>
                  <a:pt x="295300" y="2843"/>
                  <a:pt x="142619" y="40779"/>
                  <a:pt x="0" y="13716"/>
                </a:cubicBezTo>
                <a:cubicBezTo>
                  <a:pt x="813" y="8812"/>
                  <a:pt x="948" y="672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554480"/>
                      <a:gd name="connsiteY0" fmla="*/ 0 h 13716"/>
                      <a:gd name="connsiteX1" fmla="*/ 549250 w 1554480"/>
                      <a:gd name="connsiteY1" fmla="*/ 0 h 13716"/>
                      <a:gd name="connsiteX2" fmla="*/ 1082954 w 1554480"/>
                      <a:gd name="connsiteY2" fmla="*/ 0 h 13716"/>
                      <a:gd name="connsiteX3" fmla="*/ 1554480 w 1554480"/>
                      <a:gd name="connsiteY3" fmla="*/ 0 h 13716"/>
                      <a:gd name="connsiteX4" fmla="*/ 1554480 w 1554480"/>
                      <a:gd name="connsiteY4" fmla="*/ 13716 h 13716"/>
                      <a:gd name="connsiteX5" fmla="*/ 1067410 w 1554480"/>
                      <a:gd name="connsiteY5" fmla="*/ 13716 h 13716"/>
                      <a:gd name="connsiteX6" fmla="*/ 549250 w 1554480"/>
                      <a:gd name="connsiteY6" fmla="*/ 13716 h 13716"/>
                      <a:gd name="connsiteX7" fmla="*/ 0 w 1554480"/>
                      <a:gd name="connsiteY7" fmla="*/ 13716 h 13716"/>
                      <a:gd name="connsiteX8" fmla="*/ 0 w 1554480"/>
                      <a:gd name="connsiteY8" fmla="*/ 0 h 13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554480" h="13716" fill="none" extrusionOk="0">
                        <a:moveTo>
                          <a:pt x="0" y="0"/>
                        </a:moveTo>
                        <a:cubicBezTo>
                          <a:pt x="114141" y="-19864"/>
                          <a:pt x="345055" y="-1657"/>
                          <a:pt x="549250" y="0"/>
                        </a:cubicBezTo>
                        <a:cubicBezTo>
                          <a:pt x="753445" y="1657"/>
                          <a:pt x="862292" y="-5674"/>
                          <a:pt x="1082954" y="0"/>
                        </a:cubicBezTo>
                        <a:cubicBezTo>
                          <a:pt x="1303616" y="5674"/>
                          <a:pt x="1363530" y="4537"/>
                          <a:pt x="1554480" y="0"/>
                        </a:cubicBezTo>
                        <a:cubicBezTo>
                          <a:pt x="1553820" y="4959"/>
                          <a:pt x="1554594" y="10798"/>
                          <a:pt x="1554480" y="13716"/>
                        </a:cubicBezTo>
                        <a:cubicBezTo>
                          <a:pt x="1338847" y="1555"/>
                          <a:pt x="1215066" y="33279"/>
                          <a:pt x="1067410" y="13716"/>
                        </a:cubicBezTo>
                        <a:cubicBezTo>
                          <a:pt x="919754" y="-5847"/>
                          <a:pt x="800465" y="-1492"/>
                          <a:pt x="549250" y="13716"/>
                        </a:cubicBezTo>
                        <a:cubicBezTo>
                          <a:pt x="298035" y="28924"/>
                          <a:pt x="158868" y="18197"/>
                          <a:pt x="0" y="13716"/>
                        </a:cubicBezTo>
                        <a:cubicBezTo>
                          <a:pt x="488" y="8630"/>
                          <a:pt x="480" y="6612"/>
                          <a:pt x="0" y="0"/>
                        </a:cubicBezTo>
                        <a:close/>
                      </a:path>
                      <a:path w="1554480" h="13716" stroke="0" extrusionOk="0">
                        <a:moveTo>
                          <a:pt x="0" y="0"/>
                        </a:moveTo>
                        <a:cubicBezTo>
                          <a:pt x="249941" y="-58"/>
                          <a:pt x="367334" y="23448"/>
                          <a:pt x="502615" y="0"/>
                        </a:cubicBezTo>
                        <a:cubicBezTo>
                          <a:pt x="637897" y="-23448"/>
                          <a:pt x="813653" y="-20418"/>
                          <a:pt x="974141" y="0"/>
                        </a:cubicBezTo>
                        <a:cubicBezTo>
                          <a:pt x="1134629" y="20418"/>
                          <a:pt x="1268772" y="6288"/>
                          <a:pt x="1554480" y="0"/>
                        </a:cubicBezTo>
                        <a:cubicBezTo>
                          <a:pt x="1554232" y="4157"/>
                          <a:pt x="1554673" y="7559"/>
                          <a:pt x="1554480" y="13716"/>
                        </a:cubicBezTo>
                        <a:cubicBezTo>
                          <a:pt x="1336087" y="7600"/>
                          <a:pt x="1310024" y="15187"/>
                          <a:pt x="1067410" y="13716"/>
                        </a:cubicBezTo>
                        <a:cubicBezTo>
                          <a:pt x="824796" y="12246"/>
                          <a:pt x="787902" y="30075"/>
                          <a:pt x="518160" y="13716"/>
                        </a:cubicBezTo>
                        <a:cubicBezTo>
                          <a:pt x="248418" y="-2643"/>
                          <a:pt x="133160" y="4633"/>
                          <a:pt x="0" y="13716"/>
                        </a:cubicBezTo>
                        <a:cubicBezTo>
                          <a:pt x="43" y="9160"/>
                          <a:pt x="-111" y="4811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C6BB-8958-8615-D8D2-05A1177983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78020" y="4956556"/>
            <a:ext cx="5177791" cy="16002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Introductory Photography lesson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Hike and photography through natural area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9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819608A4-82FE-B050-9408-FC57DB6BD3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950" y="4826000"/>
            <a:ext cx="1181100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62885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57DD0D3-F869-46D0-944C-6EC60E19E3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02612" cy="5254922"/>
          </a:xfrm>
          <a:custGeom>
            <a:avLst/>
            <a:gdLst>
              <a:gd name="connsiteX0" fmla="*/ 0 w 6136816"/>
              <a:gd name="connsiteY0" fmla="*/ 0 h 5254922"/>
              <a:gd name="connsiteX1" fmla="*/ 6136816 w 6136816"/>
              <a:gd name="connsiteY1" fmla="*/ 0 h 5254922"/>
              <a:gd name="connsiteX2" fmla="*/ 6134892 w 6136816"/>
              <a:gd name="connsiteY2" fmla="*/ 111520 h 5254922"/>
              <a:gd name="connsiteX3" fmla="*/ 6066513 w 6136816"/>
              <a:gd name="connsiteY3" fmla="*/ 752995 h 5254922"/>
              <a:gd name="connsiteX4" fmla="*/ 140712 w 6136816"/>
              <a:gd name="connsiteY4" fmla="*/ 5219363 h 5254922"/>
              <a:gd name="connsiteX5" fmla="*/ 0 w 6136816"/>
              <a:gd name="connsiteY5" fmla="*/ 5199534 h 5254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36816" h="5254922">
                <a:moveTo>
                  <a:pt x="0" y="0"/>
                </a:moveTo>
                <a:lnTo>
                  <a:pt x="6136816" y="0"/>
                </a:lnTo>
                <a:lnTo>
                  <a:pt x="6134892" y="111520"/>
                </a:lnTo>
                <a:cubicBezTo>
                  <a:pt x="6124961" y="323936"/>
                  <a:pt x="6102367" y="538040"/>
                  <a:pt x="6066513" y="752995"/>
                </a:cubicBezTo>
                <a:cubicBezTo>
                  <a:pt x="5592281" y="3596146"/>
                  <a:pt x="2972232" y="5545369"/>
                  <a:pt x="140712" y="5219363"/>
                </a:cubicBezTo>
                <a:lnTo>
                  <a:pt x="0" y="5199534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242FA152-42FE-6DB8-C33F-CC68A91A50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418" r="26694" b="-1"/>
          <a:stretch/>
        </p:blipFill>
        <p:spPr>
          <a:xfrm>
            <a:off x="20" y="2"/>
            <a:ext cx="4397771" cy="4984915"/>
          </a:xfrm>
          <a:custGeom>
            <a:avLst/>
            <a:gdLst/>
            <a:ahLst/>
            <a:cxnLst/>
            <a:rect l="l" t="t" r="r" b="b"/>
            <a:pathLst>
              <a:path w="5863721" h="4984915">
                <a:moveTo>
                  <a:pt x="0" y="0"/>
                </a:moveTo>
                <a:lnTo>
                  <a:pt x="5863721" y="0"/>
                </a:lnTo>
                <a:lnTo>
                  <a:pt x="5844576" y="326138"/>
                </a:lnTo>
                <a:cubicBezTo>
                  <a:pt x="5833049" y="448313"/>
                  <a:pt x="5817094" y="570952"/>
                  <a:pt x="5796589" y="693884"/>
                </a:cubicBezTo>
                <a:cubicBezTo>
                  <a:pt x="5344573" y="3403845"/>
                  <a:pt x="2847261" y="5261756"/>
                  <a:pt x="148386" y="4951022"/>
                </a:cubicBezTo>
                <a:lnTo>
                  <a:pt x="0" y="4930112"/>
                </a:lnTo>
                <a:close/>
              </a:path>
            </a:pathLst>
          </a:cu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52E32B-5324-17E4-B9FF-B2D0A97B07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18368" y="2279018"/>
            <a:ext cx="4922686" cy="3375920"/>
          </a:xfrm>
        </p:spPr>
        <p:txBody>
          <a:bodyPr vert="horz" lIns="91440" tIns="45720" rIns="91440" bIns="45720" rtlCol="0" anchor="t">
            <a:noAutofit/>
          </a:bodyPr>
          <a:lstStyle/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Participants learn about photography and nature while getting healthy through hiking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After the hike they enjoy lunch together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Their pictures are reviewed and edited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youth's favorites are published into a book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6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1166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OI.jpg"/>
          <p:cNvPicPr>
            <a:picLocks noChangeAspect="1"/>
          </p:cNvPicPr>
          <p:nvPr/>
        </p:nvPicPr>
        <p:blipFill>
          <a:blip r:embed="rId2" cstate="print"/>
          <a:srcRect t="670" b="670"/>
          <a:stretch>
            <a:fillRect/>
          </a:stretch>
        </p:blipFill>
        <p:spPr>
          <a:xfrm>
            <a:off x="177801" y="176881"/>
            <a:ext cx="8813801" cy="6043601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Shape 113"/>
          <p:cNvSpPr/>
          <p:nvPr/>
        </p:nvSpPr>
        <p:spPr>
          <a:xfrm>
            <a:off x="964229" y="1288351"/>
            <a:ext cx="7215542" cy="16644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tIns="45720" rIns="45719" bIns="45720" anchor="t">
            <a:spAutoFit/>
          </a:bodyPr>
          <a:lstStyle>
            <a:lvl1pPr>
              <a:lnSpc>
                <a:spcPts val="6100"/>
              </a:lnSpc>
              <a:defRPr sz="6000">
                <a:solidFill>
                  <a:srgbClr val="FFFFFF"/>
                </a:solidFill>
              </a:defRPr>
            </a:lvl1pPr>
          </a:lstStyle>
          <a:p>
            <a:pPr algn="ctr"/>
            <a:r>
              <a:rPr lang="en-US"/>
              <a:t>Chronic</a:t>
            </a:r>
          </a:p>
          <a:p>
            <a:pPr algn="ctr"/>
            <a:r>
              <a:rPr lang="en-US"/>
              <a:t>Diseases</a:t>
            </a:r>
          </a:p>
        </p:txBody>
      </p:sp>
    </p:spTree>
    <p:extLst>
      <p:ext uri="{BB962C8B-B14F-4D97-AF65-F5344CB8AC3E}">
        <p14:creationId xmlns:p14="http://schemas.microsoft.com/office/powerpoint/2010/main" val="157819290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456</Words>
  <Application>Microsoft Office PowerPoint</Application>
  <PresentationFormat>On-screen Show (4:3)</PresentationFormat>
  <Paragraphs>107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Helvetica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Picture Your World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Stephanie Monschein</dc:creator>
  <cp:lastModifiedBy>Stephanie Monschein</cp:lastModifiedBy>
  <cp:revision>2</cp:revision>
  <dcterms:modified xsi:type="dcterms:W3CDTF">2022-06-19T19:55:20Z</dcterms:modified>
</cp:coreProperties>
</file>