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101" d="100"/>
          <a:sy n="101" d="100"/>
        </p:scale>
        <p:origin x="81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8478838" cy="6173788"/>
            <a:chOff x="0" y="0"/>
            <a:chExt cx="5341" cy="3889"/>
          </a:xfrm>
        </p:grpSpPr>
        <p:sp>
          <p:nvSpPr>
            <p:cNvPr id="3075" name="Freeform 3"/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6" name="Freeform 4"/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143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2819400"/>
            <a:ext cx="6400800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629A7B0-7DCA-4456-9994-F151E7306F8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9A893-CB5D-4159-A7FE-6865302919A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1129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0AEAF-BE65-4ABE-B1AF-C1E2B3EE61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623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41475"/>
            <a:ext cx="3810000" cy="4454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1475"/>
            <a:ext cx="3810000" cy="4454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D68F5-4683-4856-862D-E3ECBE09A3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0833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248621-27FD-4CCC-9B38-9CFC792515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013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C8F22-018A-4D1A-BD9F-4719F516E9E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027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3C962-4AAD-4B78-B767-B5BD25E804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4156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1015F-C98C-49A7-9085-B34273FD95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9792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40DFA5-E745-41AD-ABB4-247CAF7F80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2127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1530C-4E80-4A09-ADF2-098969F3EFD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1576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3CB0B-D842-4ADB-9C21-53C257B4A0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9938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219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Online Image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641475"/>
            <a:ext cx="3810000" cy="44545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41475"/>
            <a:ext cx="3810000" cy="4454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CE91BB8-21B4-41C4-B4A1-A5F164D8D6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82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8478838" cy="6173788"/>
            <a:chOff x="0" y="0"/>
            <a:chExt cx="5341" cy="3889"/>
          </a:xfrm>
        </p:grpSpPr>
        <p:sp>
          <p:nvSpPr>
            <p:cNvPr id="2051" name="Freeform 3"/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/>
            </a:lvl1pPr>
          </a:lstStyle>
          <a:p>
            <a:endParaRPr lang="en-US" alt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/>
            </a:lvl1pPr>
          </a:lstStyle>
          <a:p>
            <a:endParaRPr lang="en-US" altLang="en-US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/>
            </a:lvl1pPr>
          </a:lstStyle>
          <a:p>
            <a:fld id="{8FDE6D3A-D60B-451B-8FA3-D0B1EB3470D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41475"/>
            <a:ext cx="7772400" cy="445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»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905000"/>
          </a:xfrm>
        </p:spPr>
        <p:txBody>
          <a:bodyPr/>
          <a:lstStyle/>
          <a:p>
            <a:r>
              <a:rPr lang="en-US" altLang="en-US" sz="6000" b="1"/>
              <a:t>Optimist Clubs</a:t>
            </a:r>
            <a:br>
              <a:rPr lang="en-US" altLang="en-US" sz="6000" b="1"/>
            </a:br>
            <a:endParaRPr lang="en-US" altLang="en-US" b="1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209800"/>
            <a:ext cx="3810000" cy="38862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4400" b="1"/>
              <a:t>“Bringing Out the Best in Kids”</a:t>
            </a:r>
          </a:p>
        </p:txBody>
      </p:sp>
      <p:pic>
        <p:nvPicPr>
          <p:cNvPr id="26630" name="Picture 6" descr="C:\Documents and Settings\osterwischd\My Documents\My Pictures\168047E.jpg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000" y="2292350"/>
            <a:ext cx="4114800" cy="2895600"/>
          </a:xfrm>
          <a:noFill/>
          <a:ln cap="flat">
            <a:solidFill>
              <a:srgbClr val="000000"/>
            </a:solidFill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6000" b="1"/>
              <a:t>Optimist Clubs…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41475"/>
            <a:ext cx="3810000" cy="4149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800" b="1">
                <a:latin typeface="Verdana" panose="020B0604030504040204" pitchFamily="34" charset="0"/>
              </a:rPr>
              <a:t>Have been "Bringing Out the Best in Kids" since 1919. </a:t>
            </a:r>
          </a:p>
          <a:p>
            <a:pPr>
              <a:lnSpc>
                <a:spcPct val="90000"/>
              </a:lnSpc>
            </a:pPr>
            <a:r>
              <a:rPr lang="en-US" altLang="en-US" sz="2800" b="1">
                <a:latin typeface="Verdana" panose="020B0604030504040204" pitchFamily="34" charset="0"/>
              </a:rPr>
              <a:t>Conduct positive service projects aimed at providing a helping hand to youth. </a:t>
            </a:r>
          </a:p>
        </p:txBody>
      </p:sp>
      <p:pic>
        <p:nvPicPr>
          <p:cNvPr id="27654" name="Picture 6" descr="C:\Documents and Settings\osterwischd\My Documents\My Pictures\168047B.jpg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2019300"/>
            <a:ext cx="3810000" cy="3697288"/>
          </a:xfrm>
          <a:noFill/>
          <a:ln cap="flat">
            <a:solidFill>
              <a:srgbClr val="000000"/>
            </a:solidFill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1028"/>
          <p:cNvSpPr>
            <a:spLocks noGrp="1" noChangeArrowheads="1"/>
          </p:cNvSpPr>
          <p:nvPr>
            <p:ph type="body" sz="half" idx="2"/>
          </p:nvPr>
        </p:nvSpPr>
        <p:spPr>
          <a:xfrm>
            <a:off x="304800" y="1981200"/>
            <a:ext cx="4572000" cy="4038600"/>
          </a:xfrm>
        </p:spPr>
        <p:txBody>
          <a:bodyPr/>
          <a:lstStyle/>
          <a:p>
            <a:r>
              <a:rPr lang="en-US" altLang="en-US" b="1">
                <a:latin typeface="Verdana" panose="020B0604030504040204" pitchFamily="34" charset="0"/>
              </a:rPr>
              <a:t>Club members are best known in their communities for their upbeat attitudes. </a:t>
            </a:r>
          </a:p>
        </p:txBody>
      </p:sp>
      <p:pic>
        <p:nvPicPr>
          <p:cNvPr id="28680" name="Picture 1032" descr="C:\Documents and Settings\osterwischd\My Documents\StL Convention\Photos\0820001_L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57200"/>
            <a:ext cx="4495800" cy="2982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3429000"/>
            <a:ext cx="7696200" cy="2819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>
                <a:latin typeface="Verdana" panose="020B0604030504040204" pitchFamily="34" charset="0"/>
              </a:rPr>
              <a:t>By believing in young people and empowering them to be the best they can, Optimist volunteers continually make this world a better place to live. </a:t>
            </a:r>
          </a:p>
        </p:txBody>
      </p:sp>
      <p:pic>
        <p:nvPicPr>
          <p:cNvPr id="29702" name="Picture 6" descr="C:\Documents and Settings\osterwischd\My Documents\StL Convention\Photos\0820014_LOW.JPG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533400"/>
            <a:ext cx="4495800" cy="2528888"/>
          </a:xfrm>
          <a:noFill/>
          <a:ln cap="flat">
            <a:solidFill>
              <a:srgbClr val="000000"/>
            </a:solidFill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762000" y="3581400"/>
            <a:ext cx="7696200" cy="2514600"/>
          </a:xfrm>
        </p:spPr>
        <p:txBody>
          <a:bodyPr/>
          <a:lstStyle/>
          <a:p>
            <a:r>
              <a:rPr lang="en-US" altLang="en-US" b="1">
                <a:latin typeface="Verdana" panose="020B0604030504040204" pitchFamily="34" charset="0"/>
              </a:rPr>
              <a:t>Optimists conduct 65,000 service projects each year, serving six million young people. </a:t>
            </a:r>
          </a:p>
        </p:txBody>
      </p:sp>
      <p:pic>
        <p:nvPicPr>
          <p:cNvPr id="30728" name="Picture 8" descr="C:\Documents and Settings\osterwischd\My Documents\StL Convention\Photos\0820030_LOW.JPG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1200" y="533400"/>
            <a:ext cx="4279900" cy="2922588"/>
          </a:xfrm>
          <a:noFill/>
          <a:ln cap="flat">
            <a:solidFill>
              <a:srgbClr val="000000"/>
            </a:solidFill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590800" y="7620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Youth Clubs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057400" y="27432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362200" y="2514600"/>
            <a:ext cx="2667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 smtClean="0"/>
              <a:t>Scholarships</a:t>
            </a:r>
            <a:endParaRPr lang="en-US" altLang="en-US" b="1" dirty="0"/>
          </a:p>
        </p:txBody>
      </p:sp>
      <p:pic>
        <p:nvPicPr>
          <p:cNvPr id="32775" name="Picture 7" descr="C:\Documents and Settings\osterwischd\My Documents\My Pictures\xoijgc2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114800"/>
            <a:ext cx="1905000" cy="18954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3886200" y="5029200"/>
            <a:ext cx="3886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Optimist International Junior Golf Championships</a:t>
            </a:r>
          </a:p>
        </p:txBody>
      </p:sp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1739840"/>
            <a:ext cx="1104900" cy="1308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025" y="1962810"/>
            <a:ext cx="1647292" cy="10947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3266388"/>
            <a:ext cx="2593848" cy="609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609600"/>
            <a:ext cx="1446276" cy="14462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895600" y="2248693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dirty="0"/>
              <a:t>Youth Appreciation Week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1752600" y="3124200"/>
            <a:ext cx="4191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/>
              <a:t>Tri-Star Sports Skills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3048000" y="4419600"/>
            <a:ext cx="54102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/>
              <a:t>…and many more created by local Clubs to meet the needs of their communities!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65" y="656463"/>
            <a:ext cx="1938935" cy="12771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962400" y="3276600"/>
            <a:ext cx="4572000" cy="3200400"/>
          </a:xfrm>
        </p:spPr>
        <p:txBody>
          <a:bodyPr/>
          <a:lstStyle/>
          <a:p>
            <a:r>
              <a:rPr lang="en-US" altLang="en-US" sz="3600" b="1">
                <a:latin typeface="Verdana" panose="020B0604030504040204" pitchFamily="34" charset="0"/>
              </a:rPr>
              <a:t>Optimists value</a:t>
            </a:r>
          </a:p>
          <a:p>
            <a:pPr lvl="1"/>
            <a:r>
              <a:rPr lang="en-US" altLang="en-US" b="1">
                <a:latin typeface="Verdana" panose="020B0604030504040204" pitchFamily="34" charset="0"/>
              </a:rPr>
              <a:t> Learning</a:t>
            </a:r>
          </a:p>
          <a:p>
            <a:pPr lvl="1"/>
            <a:r>
              <a:rPr lang="en-US" altLang="en-US" b="1">
                <a:latin typeface="Verdana" panose="020B0604030504040204" pitchFamily="34" charset="0"/>
              </a:rPr>
              <a:t> Leadership</a:t>
            </a:r>
          </a:p>
          <a:p>
            <a:pPr lvl="1"/>
            <a:r>
              <a:rPr lang="en-US" altLang="en-US" b="1">
                <a:latin typeface="Verdana" panose="020B0604030504040204" pitchFamily="34" charset="0"/>
              </a:rPr>
              <a:t> 	Excellence </a:t>
            </a:r>
          </a:p>
          <a:p>
            <a:pPr lvl="1"/>
            <a:r>
              <a:rPr lang="en-US" altLang="en-US" b="1">
                <a:latin typeface="Verdana" panose="020B0604030504040204" pitchFamily="34" charset="0"/>
              </a:rPr>
              <a:t>  and a sense of     community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b="1"/>
          </a:p>
        </p:txBody>
      </p:sp>
      <p:pic>
        <p:nvPicPr>
          <p:cNvPr id="34824" name="Picture 8" descr="C:\Documents and Settings\osterwischd\My Documents\StL Convention\Photos\0820007_L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46100"/>
            <a:ext cx="3962400" cy="2630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533400"/>
            <a:ext cx="7772400" cy="106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>
                <a:latin typeface="Verdana" panose="020B0604030504040204" pitchFamily="34" charset="0"/>
              </a:rPr>
              <a:t>Being an Optimist is something that anyone can do.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b="1">
              <a:latin typeface="Verdana" panose="020B060403050404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b="1">
                <a:latin typeface="Verdana" panose="020B0604030504040204" pitchFamily="34" charset="0"/>
              </a:rPr>
              <a:t> </a:t>
            </a:r>
            <a:endParaRPr lang="en-US" altLang="en-US" b="1"/>
          </a:p>
        </p:txBody>
      </p:sp>
      <p:pic>
        <p:nvPicPr>
          <p:cNvPr id="35847" name="Picture 7" descr="C:\Documents and Settings\osterwischd\My Documents\StL Convention\Photos\0800038_LOW.JPG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3200" y="1676400"/>
            <a:ext cx="3581400" cy="2387600"/>
          </a:xfrm>
          <a:noFill/>
          <a:ln cap="flat">
            <a:solidFill>
              <a:srgbClr val="000000"/>
            </a:solidFill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990600" y="4267200"/>
            <a:ext cx="7467600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800" b="1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“You can dream, create the most beautiful place in the universe...but it takes people to make that dream a reality.”  ---Walt Disney</a:t>
            </a:r>
            <a:br>
              <a:rPr lang="en-US" altLang="en-US" sz="2800" b="1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</a:br>
            <a:endParaRPr lang="en-US" altLang="en-US" sz="2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:\Documents and Settings\osterwischd\My Documents\StL Convention\Photos\xbob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13" y="457200"/>
            <a:ext cx="4978400" cy="5791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33400" y="685800"/>
            <a:ext cx="7924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/>
              <a:t>For more information on being a part of a local Optimist Club, contact….</a:t>
            </a:r>
          </a:p>
        </p:txBody>
      </p:sp>
      <p:pic>
        <p:nvPicPr>
          <p:cNvPr id="37892" name="Picture 4" descr="C:\Documents and Settings\osterwischd\My Documents\My Pictures\xoi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05000"/>
            <a:ext cx="280035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048000" y="2514600"/>
            <a:ext cx="5791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/>
              <a:t>at 1-800-500-8130 or at membership@optimist.org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524000" y="5105400"/>
            <a:ext cx="6248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/>
              <a:t>Or contact an Optimist Club member in your area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Designs\Blue Diagonal.pot</Template>
  <TotalTime>76</TotalTime>
  <Words>198</Words>
  <Application>Microsoft Office PowerPoint</Application>
  <PresentationFormat>On-screen Show (4:3)</PresentationFormat>
  <Paragraphs>26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Times New Roman</vt:lpstr>
      <vt:lpstr>Verdana</vt:lpstr>
      <vt:lpstr>Wingdings</vt:lpstr>
      <vt:lpstr>Blue Diagonal</vt:lpstr>
      <vt:lpstr>Optimist Clubs </vt:lpstr>
      <vt:lpstr>Optimist Clubs…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Optimist International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Optimist Clubs</dc:title>
  <dc:creator>osterwischd</dc:creator>
  <cp:lastModifiedBy>Dana Thomas</cp:lastModifiedBy>
  <cp:revision>6</cp:revision>
  <cp:lastPrinted>1601-01-01T00:00:00Z</cp:lastPrinted>
  <dcterms:created xsi:type="dcterms:W3CDTF">2005-02-22T16:29:22Z</dcterms:created>
  <dcterms:modified xsi:type="dcterms:W3CDTF">2016-09-28T20:18:03Z</dcterms:modified>
</cp:coreProperties>
</file>