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</p:sldMasterIdLst>
  <p:notesMasterIdLst>
    <p:notesMasterId r:id="rId18"/>
  </p:notesMasterIdLst>
  <p:handoutMasterIdLst>
    <p:handoutMasterId r:id="rId19"/>
  </p:handout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7" r:id="rId11"/>
    <p:sldId id="382" r:id="rId12"/>
    <p:sldId id="386" r:id="rId13"/>
    <p:sldId id="383" r:id="rId14"/>
    <p:sldId id="384" r:id="rId15"/>
    <p:sldId id="385" r:id="rId16"/>
    <p:sldId id="32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B2B"/>
    <a:srgbClr val="800000"/>
    <a:srgbClr val="666633"/>
    <a:srgbClr val="990000"/>
    <a:srgbClr val="AF2E2B"/>
    <a:srgbClr val="B5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67833" autoAdjust="0"/>
  </p:normalViewPr>
  <p:slideViewPr>
    <p:cSldViewPr snapToGrid="0">
      <p:cViewPr>
        <p:scale>
          <a:sx n="125" d="100"/>
          <a:sy n="125" d="100"/>
        </p:scale>
        <p:origin x="-504" y="66"/>
      </p:cViewPr>
      <p:guideLst>
        <p:guide orient="horz" pos="3888"/>
        <p:guide orient="horz" pos="3744"/>
        <p:guide pos="1968"/>
        <p:guide pos="177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4436A0-3554-450A-9E9B-A161A2F88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20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FCBEE4-992B-4543-B8DB-7137CA196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12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CFBE8A6-404D-FB4E-BBE0-D9287869F3DD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895C-C793-F84A-81C7-FE8470BAFC50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AE11A5-0E5D-A143-BFF5-F49C6696AAAF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F9AF913F-2D68-5C48-B6E9-1AFB3676E971}" type="datetime1">
              <a:rPr lang="en-US" smtClean="0"/>
              <a:pPr algn="r" eaLnBrk="1" latinLnBrk="0" hangingPunct="1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A8FD-1FAB-F947-B715-3BC0AEB9E7D7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EDFE6D-10AD-6B42-9EF9-0D6E549A5B61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26ED8B-E01C-8743-8AC8-FE01E19D14B5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278C0803-7374-9743-8A7D-31E6FD5795C5}" type="datetime1">
              <a:rPr lang="en-US" smtClean="0"/>
              <a:pPr algn="r" eaLnBrk="1" latinLnBrk="0" hangingPunct="1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3E9-F73C-8940-84DA-8015D34C6FB3}" type="datetime1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AC1E4296-80DD-0341-9A84-D89DAD8AF57E}" type="datetime1">
              <a:rPr lang="en-US" smtClean="0"/>
              <a:pPr algn="r" eaLnBrk="1" latinLnBrk="0" hangingPunct="1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algn="r" eaLnBrk="1" latinLnBrk="0" hangingPunct="1"/>
            <a:fld id="{0E6CB2EB-48FC-3C45-8DC7-2BF3F20980AE}" type="datetime1">
              <a:rPr lang="en-US" smtClean="0"/>
              <a:pPr algn="r" eaLnBrk="1" latinLnBrk="0" hangingPunct="1"/>
              <a:t>3/10/2015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6B5A5DD-43E5-884E-9D52-6D9CC3914F98}" type="datetime1">
              <a:rPr lang="en-US" smtClean="0"/>
              <a:pPr algn="r" eaLnBrk="1" latinLnBrk="0" hangingPunct="1"/>
              <a:t>3/10/2015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Helvetica"/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1" descr="Optimist International Logo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773738"/>
            <a:ext cx="876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Helvetica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Wingdings" charset="2"/>
        <a:buChar char="§"/>
        <a:defRPr kumimoji="0" sz="2900" kern="1200">
          <a:solidFill>
            <a:schemeClr val="tx1"/>
          </a:solidFill>
          <a:latin typeface="Helvetica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100000"/>
        <a:buFont typeface="Wingdings" charset="2"/>
        <a:buChar char="§"/>
        <a:defRPr kumimoji="0" sz="2600" kern="1200">
          <a:solidFill>
            <a:schemeClr val="tx1"/>
          </a:solidFill>
          <a:latin typeface="Helvetica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14923036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" y="100406"/>
            <a:ext cx="6537961" cy="5863513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9840" y="2722880"/>
            <a:ext cx="4013200" cy="70612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b="1" dirty="0">
                <a:solidFill>
                  <a:schemeClr val="accent2"/>
                </a:solidFill>
              </a:rPr>
              <a:t>OPTIMIST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PROTOCOL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121404"/>
            <a:ext cx="586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Helvetica"/>
              </a:rPr>
              <a:t>Optimist International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60" y="228600"/>
            <a:ext cx="829868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RECEIVING LINES</a:t>
            </a:r>
            <a:endParaRPr lang="en-US" sz="3600" b="1" dirty="0"/>
          </a:p>
        </p:txBody>
      </p:sp>
      <p:pic>
        <p:nvPicPr>
          <p:cNvPr id="6" name="Picture 5" descr="Protocol Receiving 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1770380"/>
            <a:ext cx="5720080" cy="41833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360" y="1701800"/>
            <a:ext cx="4206240" cy="4495800"/>
          </a:xfrm>
        </p:spPr>
        <p:txBody>
          <a:bodyPr/>
          <a:lstStyle/>
          <a:p>
            <a:pPr marL="0" indent="0">
              <a:tabLst>
                <a:tab pos="284163" algn="l"/>
              </a:tabLst>
            </a:pPr>
            <a:r>
              <a:rPr lang="en-US" sz="3200" dirty="0" smtClean="0"/>
              <a:t> </a:t>
            </a:r>
            <a:r>
              <a:rPr lang="en-US" sz="2300" dirty="0" smtClean="0"/>
              <a:t>Receiving </a:t>
            </a:r>
            <a:r>
              <a:rPr lang="en-US" sz="2300" dirty="0"/>
              <a:t>Lines; </a:t>
            </a:r>
            <a:r>
              <a:rPr lang="en-US" sz="2300" dirty="0" smtClean="0"/>
              <a:t>Host/	hostess, guest of honor, 	spouse or partner of host/	hostess, spouse or partner  	of guest of honor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2753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5A61F12-D93A-2749-AB5A-CBDDE5392A3F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20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INTRODUCTIONS</a:t>
            </a:r>
            <a:endParaRPr lang="en-US" sz="36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1767840"/>
            <a:ext cx="8229600" cy="4409440"/>
          </a:xfrm>
        </p:spPr>
        <p:txBody>
          <a:bodyPr>
            <a:normAutofit/>
          </a:bodyPr>
          <a:lstStyle/>
          <a:p>
            <a:pPr marL="0" indent="0">
              <a:tabLst>
                <a:tab pos="346075" algn="l"/>
                <a:tab pos="630238" algn="l"/>
              </a:tabLst>
            </a:pPr>
            <a:r>
              <a:rPr lang="en-US" altLang="ja-JP" dirty="0" smtClean="0">
                <a:latin typeface="Arial"/>
              </a:rPr>
              <a:t> </a:t>
            </a:r>
            <a:r>
              <a:rPr lang="en-US" altLang="ja-JP" sz="2800" dirty="0" smtClean="0">
                <a:latin typeface="Arial"/>
              </a:rPr>
              <a:t>	Introducing guest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Person of higher rank is introduced to the</a:t>
            </a:r>
          </a:p>
          <a:p>
            <a:pPr marL="320040" lvl="1" indent="0">
              <a:buNone/>
              <a:tabLst>
                <a:tab pos="346075" algn="l"/>
                <a:tab pos="630238" algn="l"/>
              </a:tabLst>
            </a:pPr>
            <a:r>
              <a:rPr lang="en-US" altLang="ja-JP" sz="2800" dirty="0">
                <a:latin typeface="Arial"/>
              </a:rPr>
              <a:t>	</a:t>
            </a:r>
            <a:r>
              <a:rPr lang="en-US" altLang="ja-JP" sz="2800" dirty="0" smtClean="0">
                <a:latin typeface="Arial"/>
              </a:rPr>
              <a:t>	person of lesser rank</a:t>
            </a:r>
          </a:p>
          <a:p>
            <a:pPr marL="0" indent="0">
              <a:tabLst>
                <a:tab pos="346075" algn="l"/>
                <a:tab pos="630238" algn="l"/>
              </a:tabLst>
            </a:pPr>
            <a:r>
              <a:rPr lang="en-US" sz="2800" dirty="0" smtClean="0">
                <a:latin typeface="Arial"/>
              </a:rPr>
              <a:t> 	Introducing speakers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800" dirty="0" smtClean="0">
                <a:latin typeface="Arial"/>
              </a:rPr>
              <a:t> 	Highest rank last </a:t>
            </a:r>
            <a:endParaRPr lang="en-US" sz="2800" dirty="0"/>
          </a:p>
          <a:p>
            <a:pPr marL="0" indent="0">
              <a:tabLst>
                <a:tab pos="346075" algn="l"/>
                <a:tab pos="630238" algn="l"/>
              </a:tabLst>
            </a:pPr>
            <a:r>
              <a:rPr lang="en-US" sz="2800" dirty="0" smtClean="0"/>
              <a:t>		Introducing head table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500" dirty="0" smtClean="0"/>
              <a:t> 	Start at extreme left and move toward the center</a:t>
            </a:r>
            <a:endParaRPr lang="en-US" sz="2500" dirty="0"/>
          </a:p>
          <a:p>
            <a:pPr marL="320040" lvl="1" indent="0">
              <a:buNone/>
              <a:tabLst>
                <a:tab pos="346075" algn="l"/>
                <a:tab pos="630238" algn="l"/>
              </a:tabLst>
            </a:pPr>
            <a:r>
              <a:rPr lang="en-US" sz="2500" dirty="0"/>
              <a:t>	</a:t>
            </a:r>
            <a:r>
              <a:rPr lang="en-US" sz="2500" dirty="0" smtClean="0"/>
              <a:t>	then repeat starting at the extreme right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20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INTRODUCTIONS</a:t>
            </a:r>
            <a:endParaRPr lang="en-US" sz="36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7520" y="1767840"/>
            <a:ext cx="8229600" cy="4409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kumimoji="0" sz="29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kumimoji="0" sz="2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346075" algn="l"/>
                <a:tab pos="630238" algn="l"/>
              </a:tabLst>
            </a:pPr>
            <a:r>
              <a:rPr lang="en-US" altLang="ja-JP" dirty="0" smtClean="0">
                <a:latin typeface="Arial"/>
              </a:rPr>
              <a:t> </a:t>
            </a:r>
            <a:r>
              <a:rPr lang="en-US" altLang="ja-JP" sz="2800" dirty="0" smtClean="0">
                <a:latin typeface="Arial"/>
              </a:rPr>
              <a:t>	Other introductions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Young person is introduced to an older person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>
                <a:latin typeface="Arial"/>
              </a:rPr>
              <a:t>	</a:t>
            </a:r>
            <a:r>
              <a:rPr lang="en-US" altLang="ja-JP" sz="2800" dirty="0" smtClean="0">
                <a:latin typeface="Arial"/>
              </a:rPr>
              <a:t>A man is introduced to a woman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Guest is introduced to the host or hostess</a:t>
            </a:r>
            <a:endParaRPr lang="en-US" altLang="ja-JP" sz="2800" dirty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Person without rank is introduced to one    </a:t>
            </a:r>
          </a:p>
          <a:p>
            <a:pPr marL="320040" lvl="1" indent="0">
              <a:buNone/>
              <a:tabLst>
                <a:tab pos="346075" algn="l"/>
                <a:tab pos="630238" algn="l"/>
              </a:tabLst>
            </a:pPr>
            <a:r>
              <a:rPr lang="en-US" altLang="ja-JP" sz="2800" dirty="0">
                <a:latin typeface="Arial"/>
              </a:rPr>
              <a:t>	</a:t>
            </a:r>
            <a:r>
              <a:rPr lang="en-US" altLang="ja-JP" sz="2800" dirty="0" smtClean="0">
                <a:latin typeface="Arial"/>
              </a:rPr>
              <a:t>	with rank</a:t>
            </a:r>
          </a:p>
          <a:p>
            <a:pPr marL="320040" lvl="1" indent="0">
              <a:buNone/>
              <a:tabLst>
                <a:tab pos="346075" algn="l"/>
                <a:tab pos="630238" algn="l"/>
              </a:tabLst>
            </a:pPr>
            <a:endParaRPr lang="en-US" altLang="ja-JP" sz="2800" dirty="0" smtClean="0">
              <a:latin typeface="Arial"/>
            </a:endParaRPr>
          </a:p>
          <a:p>
            <a:pPr marL="0" indent="0">
              <a:buNone/>
              <a:tabLst>
                <a:tab pos="346075" algn="l"/>
                <a:tab pos="630238" algn="l"/>
              </a:tabLs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4089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685846-9329-0449-9277-E9C753AFE26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20" y="228600"/>
            <a:ext cx="828852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INVOCATIONS AND TOASTS</a:t>
            </a:r>
            <a:endParaRPr lang="en-US" sz="3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1727200"/>
            <a:ext cx="8298688" cy="436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Arrangements made well in advance</a:t>
            </a:r>
            <a:endParaRPr lang="en-US" sz="2800" dirty="0"/>
          </a:p>
          <a:p>
            <a:r>
              <a:rPr lang="en-US" sz="2800" dirty="0" smtClean="0"/>
              <a:t>Respect your audience</a:t>
            </a:r>
          </a:p>
          <a:p>
            <a:pPr marL="568325" lvl="1" indent="-273050"/>
            <a:r>
              <a:rPr lang="en-US" sz="2800" dirty="0" smtClean="0"/>
              <a:t>Understand their culture</a:t>
            </a:r>
          </a:p>
          <a:p>
            <a:pPr marL="568325" lvl="1" indent="-273050"/>
            <a:r>
              <a:rPr lang="en-US" sz="2800" dirty="0" smtClean="0"/>
              <a:t>Use non-denominational/generic prayer</a:t>
            </a:r>
            <a:endParaRPr lang="en-US" sz="2800" dirty="0"/>
          </a:p>
          <a:p>
            <a:r>
              <a:rPr lang="en-US" sz="2800" dirty="0" smtClean="0"/>
              <a:t>Toasts are for recognizing special people or honoring nations</a:t>
            </a:r>
          </a:p>
          <a:p>
            <a:pPr marL="346075" lvl="1" indent="-61913">
              <a:tabLst>
                <a:tab pos="517525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Raise a glass, make the toast, and then sip 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579F71-10AB-2E4D-B47E-E389FF2182DE}" type="slidenum">
              <a:rPr lang="en-US"/>
              <a:pPr/>
              <a:t>14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" y="228600"/>
            <a:ext cx="8278368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VIP </a:t>
            </a:r>
            <a:r>
              <a:rPr lang="en-US" sz="3600" b="1" dirty="0" smtClean="0"/>
              <a:t>VISITS: SUMMARY</a:t>
            </a:r>
            <a:endParaRPr lang="en-US" sz="36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6560"/>
            <a:ext cx="8308848" cy="4409440"/>
          </a:xfrm>
        </p:spPr>
        <p:txBody>
          <a:bodyPr>
            <a:normAutofit/>
          </a:bodyPr>
          <a:lstStyle/>
          <a:p>
            <a:r>
              <a:rPr lang="en-US" sz="2800" dirty="0"/>
              <a:t>Plan</a:t>
            </a:r>
          </a:p>
          <a:p>
            <a:r>
              <a:rPr lang="en-US" sz="2800" dirty="0"/>
              <a:t>Communicate</a:t>
            </a:r>
          </a:p>
          <a:p>
            <a:r>
              <a:rPr lang="en-US" sz="2800" dirty="0"/>
              <a:t>Greet</a:t>
            </a:r>
          </a:p>
          <a:p>
            <a:r>
              <a:rPr lang="en-US" sz="2800" dirty="0"/>
              <a:t>Introduce</a:t>
            </a:r>
          </a:p>
          <a:p>
            <a:r>
              <a:rPr lang="en-US" sz="2800" dirty="0"/>
              <a:t>Host &amp; Hostess</a:t>
            </a:r>
          </a:p>
          <a:p>
            <a:r>
              <a:rPr lang="en-US" sz="2800" dirty="0"/>
              <a:t>Follow-up</a:t>
            </a:r>
          </a:p>
          <a:p>
            <a:r>
              <a:rPr lang="en-US" sz="2800" dirty="0"/>
              <a:t>Parliamentary Procedure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880328-A34A-BD42-AEAB-7CF80F97FFA0}" type="slidenum">
              <a:rPr lang="en-US"/>
              <a:pPr/>
              <a:t>15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OPTIMIST PROTOCOL</a:t>
            </a:r>
            <a:endParaRPr lang="en-US" sz="3600" b="1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7520" y="1691640"/>
            <a:ext cx="8288528" cy="4495800"/>
          </a:xfrm>
        </p:spPr>
        <p:txBody>
          <a:bodyPr/>
          <a:lstStyle/>
          <a:p>
            <a:pPr marL="0" indent="0">
              <a:tabLst>
                <a:tab pos="346075" algn="l"/>
              </a:tabLst>
            </a:pPr>
            <a:r>
              <a:rPr lang="en-US" altLang="ja-JP" dirty="0"/>
              <a:t> </a:t>
            </a:r>
            <a:r>
              <a:rPr lang="en-US" altLang="ja-JP" sz="2800" dirty="0" smtClean="0"/>
              <a:t>	</a:t>
            </a: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/>
              <a:t>To make all your friends feel that there in </a:t>
            </a:r>
            <a:r>
              <a:rPr lang="en-US" sz="2800" dirty="0" smtClean="0"/>
              <a:t>	something </a:t>
            </a:r>
            <a:r>
              <a:rPr lang="en-US" sz="2800" dirty="0"/>
              <a:t>in them.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6977" y="-2391430"/>
            <a:ext cx="5053787" cy="93256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0" b="1" dirty="0">
                <a:ln w="28575">
                  <a:solidFill>
                    <a:schemeClr val="accent2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&amp;</a:t>
            </a:r>
            <a:endParaRPr lang="en-US" sz="60000" b="1" cap="none" spc="0" dirty="0">
              <a:ln w="28575">
                <a:solidFill>
                  <a:schemeClr val="accent2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613" y="381000"/>
            <a:ext cx="303250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</a:t>
            </a:r>
            <a:endParaRPr lang="en-US" sz="30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2515" y="929819"/>
            <a:ext cx="283149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</a:t>
            </a:r>
            <a:endParaRPr lang="en-US" sz="30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6121404"/>
            <a:ext cx="586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Helvetica"/>
              </a:rPr>
              <a:t>Optimist International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7F4328-012D-C744-A02C-56418A24F5C7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PROTOCOL?</a:t>
            </a:r>
            <a:endParaRPr lang="en-US" sz="36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533" y="1769532"/>
            <a:ext cx="8266515" cy="4326467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</a:pPr>
            <a:r>
              <a:rPr lang="en-US" sz="2800" dirty="0"/>
              <a:t>A formal way to show </a:t>
            </a:r>
            <a:r>
              <a:rPr lang="ja-JP" altLang="en-US" sz="2800" dirty="0"/>
              <a:t>“</a:t>
            </a:r>
            <a:r>
              <a:rPr lang="en-US" sz="2800" dirty="0"/>
              <a:t>courtesy</a:t>
            </a:r>
            <a:r>
              <a:rPr lang="ja-JP" altLang="en-US" sz="2800" dirty="0"/>
              <a:t>”</a:t>
            </a:r>
            <a:r>
              <a:rPr lang="en-US" sz="2800" dirty="0"/>
              <a:t> toward others</a:t>
            </a:r>
          </a:p>
          <a:p>
            <a:pPr>
              <a:lnSpc>
                <a:spcPts val="3360"/>
              </a:lnSpc>
            </a:pPr>
            <a:r>
              <a:rPr lang="en-US" sz="2800" dirty="0" smtClean="0"/>
              <a:t>Institutional </a:t>
            </a:r>
            <a:r>
              <a:rPr lang="en-US" sz="2800" dirty="0"/>
              <a:t>rules of </a:t>
            </a:r>
            <a:r>
              <a:rPr lang="en-US" sz="2800" dirty="0" smtClean="0"/>
              <a:t>etiquette</a:t>
            </a:r>
            <a:endParaRPr lang="en-US" sz="2800" dirty="0"/>
          </a:p>
          <a:p>
            <a:pPr>
              <a:lnSpc>
                <a:spcPts val="3360"/>
              </a:lnSpc>
            </a:pPr>
            <a:r>
              <a:rPr lang="en-US" sz="2800" dirty="0"/>
              <a:t>From Greek </a:t>
            </a:r>
            <a:r>
              <a:rPr lang="ja-JP" altLang="en-US" sz="2800" dirty="0"/>
              <a:t>“</a:t>
            </a:r>
            <a:r>
              <a:rPr lang="en-US" sz="2800" dirty="0"/>
              <a:t>the first glue</a:t>
            </a:r>
            <a:r>
              <a:rPr lang="ja-JP" altLang="en-US" sz="2800" dirty="0"/>
              <a:t>”</a:t>
            </a:r>
            <a:r>
              <a:rPr lang="en-US" sz="2800" dirty="0"/>
              <a:t> to hold society together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0618C1-30CC-D840-9A0E-70E1DEAC13E9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3" y="228600"/>
            <a:ext cx="8291915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FELLOWSHIP </a:t>
            </a:r>
            <a:r>
              <a:rPr lang="en-US" sz="3600" b="1" dirty="0"/>
              <a:t>&amp; </a:t>
            </a:r>
            <a:r>
              <a:rPr lang="en-US" sz="3600" b="1" dirty="0" smtClean="0"/>
              <a:t>HOSPITALITY</a:t>
            </a:r>
            <a:endParaRPr lang="en-US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99" y="1710267"/>
            <a:ext cx="8283449" cy="2861733"/>
          </a:xfrm>
        </p:spPr>
        <p:txBody>
          <a:bodyPr>
            <a:normAutofit/>
          </a:bodyPr>
          <a:lstStyle/>
          <a:p>
            <a:r>
              <a:rPr lang="en-US" sz="2800" dirty="0"/>
              <a:t>To make all your friends feel that there is something in </a:t>
            </a:r>
            <a:r>
              <a:rPr lang="en-US" sz="2800" dirty="0" smtClean="0"/>
              <a:t>them</a:t>
            </a:r>
            <a:endParaRPr lang="en-US" sz="2800" dirty="0"/>
          </a:p>
          <a:p>
            <a:r>
              <a:rPr lang="en-US" sz="2800" dirty="0"/>
              <a:t>Put yourself in your guests shoes</a:t>
            </a:r>
          </a:p>
          <a:p>
            <a:r>
              <a:rPr lang="en-US" sz="2800" dirty="0" smtClean="0"/>
              <a:t>Communicate</a:t>
            </a:r>
            <a:r>
              <a:rPr lang="en-US" sz="2800" dirty="0"/>
              <a:t>: Expectations, attire, hosts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54C56-478B-964C-B6A3-3D0DF82C5C1E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3" y="228600"/>
            <a:ext cx="8291915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MEETING AGENDAS</a:t>
            </a:r>
            <a:endParaRPr lang="en-US" sz="36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67" y="1693332"/>
            <a:ext cx="8274981" cy="4402667"/>
          </a:xfrm>
        </p:spPr>
        <p:txBody>
          <a:bodyPr/>
          <a:lstStyle/>
          <a:p>
            <a:r>
              <a:rPr lang="en-US" sz="2800" dirty="0" smtClean="0"/>
              <a:t>Attendance</a:t>
            </a:r>
            <a:endParaRPr lang="en-US" sz="2800" dirty="0"/>
          </a:p>
          <a:p>
            <a:r>
              <a:rPr lang="en-US" sz="2800" dirty="0" smtClean="0"/>
              <a:t>Minutes</a:t>
            </a:r>
            <a:endParaRPr lang="en-US" sz="2800" dirty="0"/>
          </a:p>
          <a:p>
            <a:r>
              <a:rPr lang="en-US" sz="2800" dirty="0"/>
              <a:t>Agenda; time, intros, parliamentary rules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777FAE-A6EF-004E-9C90-7ACDAFF95729}" type="slidenum">
              <a:rPr lang="en-US"/>
              <a:pPr/>
              <a:t>5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67" y="1828800"/>
            <a:ext cx="8094133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</a:t>
            </a:r>
            <a:r>
              <a:rPr lang="en-US" sz="2800" dirty="0" smtClean="0"/>
              <a:t>is going to happen?</a:t>
            </a:r>
            <a:endParaRPr lang="en-US" sz="2800" dirty="0"/>
          </a:p>
          <a:p>
            <a:r>
              <a:rPr lang="en-US" sz="2800" b="1" dirty="0" smtClean="0"/>
              <a:t>Where </a:t>
            </a:r>
            <a:r>
              <a:rPr lang="en-US" sz="2800" dirty="0" smtClean="0"/>
              <a:t>is it going to happen?</a:t>
            </a:r>
            <a:endParaRPr lang="en-US" sz="2800" dirty="0"/>
          </a:p>
          <a:p>
            <a:r>
              <a:rPr lang="en-US" sz="2800" b="1" dirty="0" smtClean="0"/>
              <a:t>When </a:t>
            </a:r>
            <a:r>
              <a:rPr lang="en-US" sz="2800" dirty="0" smtClean="0"/>
              <a:t>is it going to happen?</a:t>
            </a:r>
            <a:endParaRPr lang="en-US" sz="2800" dirty="0"/>
          </a:p>
          <a:p>
            <a:r>
              <a:rPr lang="en-US" sz="2800" b="1" dirty="0" smtClean="0"/>
              <a:t>Why </a:t>
            </a:r>
            <a:r>
              <a:rPr lang="en-US" sz="2800" dirty="0" smtClean="0"/>
              <a:t>is it happening?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R.S.V.P.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4134" y="228600"/>
            <a:ext cx="6290734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INVITATIONS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191B4E-C445-9648-950D-F626DA7EA42C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067" y="228600"/>
            <a:ext cx="8274981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GIFTS</a:t>
            </a:r>
            <a:endParaRPr lang="en-US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667" y="1701800"/>
            <a:ext cx="8300382" cy="2341880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 smtClean="0"/>
              <a:t>yous</a:t>
            </a:r>
            <a:endParaRPr lang="en-US" dirty="0"/>
          </a:p>
          <a:p>
            <a:r>
              <a:rPr lang="en-US" dirty="0"/>
              <a:t>Respectful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Easy to unwrap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46016A-B1C5-AA48-AE59-5C4FCB262EAC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40" y="228600"/>
            <a:ext cx="826820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ROOM LAYOUT</a:t>
            </a:r>
            <a:endParaRPr lang="en-US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1706880"/>
            <a:ext cx="8288528" cy="4389120"/>
          </a:xfrm>
        </p:spPr>
        <p:txBody>
          <a:bodyPr/>
          <a:lstStyle/>
          <a:p>
            <a:r>
              <a:rPr lang="en-US" dirty="0"/>
              <a:t>Theater, classroom, conference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Audio-visual and technical</a:t>
            </a:r>
          </a:p>
          <a:p>
            <a:endParaRPr lang="en-US" dirty="0"/>
          </a:p>
        </p:txBody>
      </p:sp>
      <p:pic>
        <p:nvPicPr>
          <p:cNvPr id="2" name="Picture 1" descr="Protocol Theater Sty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0" y="2672080"/>
            <a:ext cx="2378340" cy="2051420"/>
          </a:xfrm>
          <a:prstGeom prst="rect">
            <a:avLst/>
          </a:prstGeom>
        </p:spPr>
      </p:pic>
      <p:pic>
        <p:nvPicPr>
          <p:cNvPr id="3" name="Picture 2" descr="Protocol Classroom Sty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1599"/>
            <a:ext cx="3294518" cy="2248509"/>
          </a:xfrm>
          <a:prstGeom prst="rect">
            <a:avLst/>
          </a:prstGeom>
        </p:spPr>
      </p:pic>
      <p:pic>
        <p:nvPicPr>
          <p:cNvPr id="4" name="Picture 3" descr="Protocol Conference Sty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2656141"/>
            <a:ext cx="2425795" cy="2403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4FD22B-F7B5-6E4E-9744-931D2E9E93BE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28600"/>
            <a:ext cx="82834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FLAG DISPLAY</a:t>
            </a:r>
            <a:endParaRPr lang="en-US" sz="36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67" y="1667932"/>
            <a:ext cx="3816773" cy="4539828"/>
          </a:xfrm>
        </p:spPr>
        <p:txBody>
          <a:bodyPr>
            <a:normAutofit/>
          </a:bodyPr>
          <a:lstStyle/>
          <a:p>
            <a:r>
              <a:rPr lang="en-US" sz="2300" dirty="0"/>
              <a:t>At no time should the flag of an outside nation be given the position of superior prominence</a:t>
            </a:r>
          </a:p>
          <a:p>
            <a:endParaRPr lang="en-US" sz="2300" dirty="0"/>
          </a:p>
          <a:p>
            <a:r>
              <a:rPr lang="en-US" sz="2300" dirty="0"/>
              <a:t>On </a:t>
            </a:r>
            <a:r>
              <a:rPr lang="en-US" sz="2300" dirty="0" smtClean="0"/>
              <a:t>speaker</a:t>
            </a:r>
            <a:r>
              <a:rPr lang="en-US" sz="2300" dirty="0" smtClean="0">
                <a:latin typeface="Arial"/>
              </a:rPr>
              <a:t>’</a:t>
            </a:r>
            <a:r>
              <a:rPr lang="en-US" sz="2300" dirty="0" smtClean="0"/>
              <a:t>s </a:t>
            </a:r>
            <a:r>
              <a:rPr lang="en-US" sz="2300" dirty="0"/>
              <a:t>right (speaker podium)</a:t>
            </a:r>
          </a:p>
          <a:p>
            <a:r>
              <a:rPr lang="en-US" sz="2300" dirty="0"/>
              <a:t>On audience right </a:t>
            </a:r>
            <a:r>
              <a:rPr lang="en-US" sz="2300" dirty="0" smtClean="0"/>
              <a:t>          (</a:t>
            </a:r>
            <a:r>
              <a:rPr lang="en-US" sz="2300" dirty="0"/>
              <a:t>on </a:t>
            </a:r>
            <a:r>
              <a:rPr lang="en-US" sz="2300" dirty="0" smtClean="0"/>
              <a:t>floor </a:t>
            </a:r>
            <a:r>
              <a:rPr lang="en-US" sz="2300" dirty="0"/>
              <a:t>next to podium)</a:t>
            </a:r>
          </a:p>
          <a:p>
            <a:r>
              <a:rPr lang="en-US" sz="2300" dirty="0"/>
              <a:t>Right if marching or standing</a:t>
            </a:r>
          </a:p>
        </p:txBody>
      </p:sp>
      <p:pic>
        <p:nvPicPr>
          <p:cNvPr id="2" name="Picture 1" descr="Protocol Fl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6089"/>
            <a:ext cx="3037840" cy="4294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AF5076-2266-2F43-8024-A0C69C721B0F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960"/>
            <a:ext cx="3881120" cy="4587240"/>
          </a:xfrm>
        </p:spPr>
        <p:txBody>
          <a:bodyPr>
            <a:normAutofit/>
          </a:bodyPr>
          <a:lstStyle/>
          <a:p>
            <a:pPr marL="0" indent="0">
              <a:tabLst>
                <a:tab pos="284163" algn="l"/>
              </a:tabLst>
            </a:pPr>
            <a:r>
              <a:rPr lang="en-US" sz="2400" dirty="0" smtClean="0"/>
              <a:t> 	</a:t>
            </a:r>
            <a:r>
              <a:rPr lang="en-US" sz="2300" dirty="0" smtClean="0"/>
              <a:t>Name </a:t>
            </a:r>
            <a:r>
              <a:rPr lang="en-US" sz="2300" dirty="0"/>
              <a:t>places in </a:t>
            </a:r>
            <a:r>
              <a:rPr lang="en-US" sz="2300" dirty="0" smtClean="0"/>
              <a:t>advance</a:t>
            </a:r>
            <a:endParaRPr lang="en-US" sz="2300" dirty="0"/>
          </a:p>
          <a:p>
            <a:pPr marL="0" indent="0">
              <a:tabLst>
                <a:tab pos="284163" algn="l"/>
              </a:tabLst>
            </a:pPr>
            <a:r>
              <a:rPr lang="en-US" sz="2300" dirty="0" smtClean="0"/>
              <a:t> 	Master of Ceremonies or 	presiding </a:t>
            </a:r>
            <a:r>
              <a:rPr lang="en-US" sz="2300" dirty="0"/>
              <a:t>officer</a:t>
            </a:r>
          </a:p>
          <a:p>
            <a:pPr marL="0" indent="0">
              <a:tabLst>
                <a:tab pos="284163" algn="l"/>
              </a:tabLst>
            </a:pPr>
            <a:r>
              <a:rPr lang="en-US" sz="2300" dirty="0" smtClean="0"/>
              <a:t> 	Others </a:t>
            </a:r>
            <a:r>
              <a:rPr lang="en-US" sz="2300" dirty="0"/>
              <a:t>by rank order (to </a:t>
            </a:r>
            <a:r>
              <a:rPr lang="en-US" sz="2300" dirty="0" smtClean="0"/>
              <a:t>	respect office</a:t>
            </a:r>
            <a:endParaRPr lang="en-US" sz="2300" dirty="0"/>
          </a:p>
          <a:p>
            <a:pPr marL="0" indent="0">
              <a:buNone/>
              <a:tabLst>
                <a:tab pos="284163" algn="l"/>
              </a:tabLst>
            </a:pPr>
            <a:endParaRPr lang="en-US" sz="2300" dirty="0"/>
          </a:p>
        </p:txBody>
      </p:sp>
      <p:pic>
        <p:nvPicPr>
          <p:cNvPr id="2" name="Picture 1" descr="Protocol Head Tab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17" y="1879600"/>
            <a:ext cx="4488782" cy="363728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28600"/>
            <a:ext cx="8283448" cy="990600"/>
          </a:xfrm>
        </p:spPr>
        <p:txBody>
          <a:bodyPr>
            <a:normAutofit/>
          </a:bodyPr>
          <a:lstStyle/>
          <a:p>
            <a:r>
              <a:rPr lang="en-US" sz="3600" b="1" smtClean="0"/>
              <a:t>HEAD TABLE</a:t>
            </a:r>
            <a:endParaRPr lang="en-US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3182</TotalTime>
  <Words>248</Words>
  <Application>Microsoft Office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OPTIMIST  PROTOCOL</vt:lpstr>
      <vt:lpstr>WHAT IS PROTOCOL?</vt:lpstr>
      <vt:lpstr>FELLOWSHIP &amp; HOSPITALITY</vt:lpstr>
      <vt:lpstr>MEETING AGENDAS</vt:lpstr>
      <vt:lpstr>PowerPoint Presentation</vt:lpstr>
      <vt:lpstr>GIFTS</vt:lpstr>
      <vt:lpstr>ROOM LAYOUT</vt:lpstr>
      <vt:lpstr>FLAG DISPLAY</vt:lpstr>
      <vt:lpstr>HEAD TABLE</vt:lpstr>
      <vt:lpstr>RECEIVING LINES</vt:lpstr>
      <vt:lpstr>INTRODUCTIONS</vt:lpstr>
      <vt:lpstr>INTRODUCTIONS</vt:lpstr>
      <vt:lpstr>INVOCATIONS AND TOASTS</vt:lpstr>
      <vt:lpstr>VIP VISITS: SUMMARY</vt:lpstr>
      <vt:lpstr>OPTIMIST PROTOCOL</vt:lpstr>
      <vt:lpstr>PowerPoint Presentation</vt:lpstr>
    </vt:vector>
  </TitlesOfParts>
  <Company>Kimball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Kendall</dc:creator>
  <cp:lastModifiedBy>Stephanie Monschein</cp:lastModifiedBy>
  <cp:revision>365</cp:revision>
  <cp:lastPrinted>2013-06-23T21:52:35Z</cp:lastPrinted>
  <dcterms:created xsi:type="dcterms:W3CDTF">2014-10-08T13:57:13Z</dcterms:created>
  <dcterms:modified xsi:type="dcterms:W3CDTF">2015-03-10T20:38:38Z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513801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D6.0.8</vt:lpwstr>
  </property>
</Properties>
</file>