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94" r:id="rId1"/>
  </p:sldMasterIdLst>
  <p:notesMasterIdLst>
    <p:notesMasterId r:id="rId13"/>
  </p:notesMasterIdLst>
  <p:handoutMasterIdLst>
    <p:handoutMasterId r:id="rId14"/>
  </p:handoutMasterIdLst>
  <p:sldIdLst>
    <p:sldId id="323" r:id="rId2"/>
    <p:sldId id="324" r:id="rId3"/>
    <p:sldId id="326" r:id="rId4"/>
    <p:sldId id="325" r:id="rId5"/>
    <p:sldId id="310" r:id="rId6"/>
    <p:sldId id="333" r:id="rId7"/>
    <p:sldId id="327" r:id="rId8"/>
    <p:sldId id="328" r:id="rId9"/>
    <p:sldId id="329" r:id="rId10"/>
    <p:sldId id="330" r:id="rId11"/>
    <p:sldId id="331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88">
          <p15:clr>
            <a:srgbClr val="A4A3A4"/>
          </p15:clr>
        </p15:guide>
        <p15:guide id="2" orient="horz" pos="3744">
          <p15:clr>
            <a:srgbClr val="A4A3A4"/>
          </p15:clr>
        </p15:guide>
        <p15:guide id="3" pos="1968">
          <p15:clr>
            <a:srgbClr val="A4A3A4"/>
          </p15:clr>
        </p15:guide>
        <p15:guide id="4" pos="1776">
          <p15:clr>
            <a:srgbClr val="A4A3A4"/>
          </p15:clr>
        </p15:guide>
        <p15:guide id="5" pos="55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2B2B"/>
    <a:srgbClr val="800000"/>
    <a:srgbClr val="666633"/>
    <a:srgbClr val="990000"/>
    <a:srgbClr val="AF2E2B"/>
    <a:srgbClr val="B5AF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858" y="120"/>
      </p:cViewPr>
      <p:guideLst>
        <p:guide orient="horz" pos="3888"/>
        <p:guide orient="horz" pos="3744"/>
        <p:guide pos="1968"/>
        <p:guide pos="1776"/>
        <p:guide pos="556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200" d="100"/>
          <a:sy n="200" d="100"/>
        </p:scale>
        <p:origin x="-2232" y="465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04436A0-3554-450A-9E9B-A161A2F887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52203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2FCBEE4-992B-4543-B8DB-7137CA196A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46122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E898DE-6F90-5042-82BF-8D557850AED2}" type="slidenum">
              <a:rPr lang="en-US"/>
              <a:pPr/>
              <a:t>1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FCBEE4-992B-4543-B8DB-7137CA196A8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 achieve</a:t>
            </a:r>
            <a:r>
              <a:rPr lang="en-US" baseline="0" dirty="0"/>
              <a:t> </a:t>
            </a:r>
            <a:r>
              <a:rPr lang="en-US" dirty="0"/>
              <a:t>Honor Club status a club must:</a:t>
            </a:r>
          </a:p>
          <a:p>
            <a:endParaRPr lang="en-US" dirty="0"/>
          </a:p>
          <a:p>
            <a:r>
              <a:rPr lang="en-US" dirty="0"/>
              <a:t>To achieve Honor Club a Club must:</a:t>
            </a:r>
          </a:p>
          <a:p>
            <a:r>
              <a:rPr lang="en-US" dirty="0"/>
              <a:t>• Complete</a:t>
            </a:r>
            <a:r>
              <a:rPr lang="en-US" baseline="0" dirty="0"/>
              <a:t> three service project a year and submit the President’s Pride Report.</a:t>
            </a:r>
          </a:p>
          <a:p>
            <a:r>
              <a:rPr lang="en-US" baseline="0" dirty="0"/>
              <a:t>• Recognize a Club member or local community individual</a:t>
            </a:r>
          </a:p>
          <a:p>
            <a:pPr>
              <a:buFontTx/>
              <a:buChar char="•"/>
            </a:pPr>
            <a:r>
              <a:rPr lang="en-US" baseline="0" dirty="0"/>
              <a:t> Grow the Club by net plus 1</a:t>
            </a:r>
          </a:p>
          <a:p>
            <a:pPr>
              <a:buFontTx/>
              <a:buChar char="•"/>
            </a:pPr>
            <a:r>
              <a:rPr lang="en-US" baseline="0" dirty="0"/>
              <a:t> Be current on District and Optimist International dues 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FCBEE4-992B-4543-B8DB-7137CA196A81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908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FCBEE4-992B-4543-B8DB-7137CA196A8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 achieve</a:t>
            </a:r>
            <a:r>
              <a:rPr lang="en-US" baseline="0" dirty="0"/>
              <a:t> </a:t>
            </a:r>
            <a:r>
              <a:rPr lang="en-US" dirty="0"/>
              <a:t>Honor Club status a club must:</a:t>
            </a:r>
          </a:p>
          <a:p>
            <a:endParaRPr lang="en-US" dirty="0"/>
          </a:p>
          <a:p>
            <a:r>
              <a:rPr lang="en-US" dirty="0"/>
              <a:t>To achieve Honor Club a Club must:</a:t>
            </a:r>
          </a:p>
          <a:p>
            <a:r>
              <a:rPr lang="en-US" dirty="0"/>
              <a:t>• Complete</a:t>
            </a:r>
            <a:r>
              <a:rPr lang="en-US" baseline="0" dirty="0"/>
              <a:t> three service project a year and submit the President’s Pride Report.</a:t>
            </a:r>
          </a:p>
          <a:p>
            <a:r>
              <a:rPr lang="en-US" baseline="0" dirty="0"/>
              <a:t>• Recognize a Club member or local community individual</a:t>
            </a:r>
          </a:p>
          <a:p>
            <a:pPr>
              <a:buFontTx/>
              <a:buChar char="•"/>
            </a:pPr>
            <a:r>
              <a:rPr lang="en-US" baseline="0" dirty="0"/>
              <a:t> Grow the Club by net plus 1</a:t>
            </a:r>
          </a:p>
          <a:p>
            <a:pPr>
              <a:buFontTx/>
              <a:buChar char="•"/>
            </a:pPr>
            <a:r>
              <a:rPr lang="en-US" baseline="0" dirty="0"/>
              <a:t> Be current on District and Optimist International dues 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FCBEE4-992B-4543-B8DB-7137CA196A8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 achieve</a:t>
            </a:r>
            <a:r>
              <a:rPr lang="en-US" baseline="0" dirty="0"/>
              <a:t> </a:t>
            </a:r>
            <a:r>
              <a:rPr lang="en-US" dirty="0"/>
              <a:t>Honor Club status a club must:</a:t>
            </a:r>
          </a:p>
          <a:p>
            <a:endParaRPr lang="en-US" dirty="0"/>
          </a:p>
          <a:p>
            <a:r>
              <a:rPr lang="en-US" dirty="0"/>
              <a:t>To achieve Honor Club a Club must:</a:t>
            </a:r>
          </a:p>
          <a:p>
            <a:r>
              <a:rPr lang="en-US" dirty="0"/>
              <a:t>• Complete</a:t>
            </a:r>
            <a:r>
              <a:rPr lang="en-US" baseline="0" dirty="0"/>
              <a:t> three service project a year and submit the President’s Pride Report.</a:t>
            </a:r>
          </a:p>
          <a:p>
            <a:r>
              <a:rPr lang="en-US" baseline="0" dirty="0"/>
              <a:t>• Recognize a Club member or local community individual</a:t>
            </a:r>
          </a:p>
          <a:p>
            <a:pPr>
              <a:buFontTx/>
              <a:buChar char="•"/>
            </a:pPr>
            <a:r>
              <a:rPr lang="en-US" baseline="0" dirty="0"/>
              <a:t> Grow the Club by net plus 1</a:t>
            </a:r>
          </a:p>
          <a:p>
            <a:pPr>
              <a:buFontTx/>
              <a:buChar char="•"/>
            </a:pPr>
            <a:r>
              <a:rPr lang="en-US" baseline="0" dirty="0"/>
              <a:t> Be current on District and Optimist International dues 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CFBE8A6-404D-FB4E-BBE0-D9287869F3DD}" type="datetime1">
              <a:rPr lang="en-US" smtClean="0"/>
              <a:pPr/>
              <a:t>3/13/2017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9895C-C793-F84A-81C7-FE8470BAFC50}" type="datetime1">
              <a:rPr lang="en-US" smtClean="0"/>
              <a:pPr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2AE11A5-0E5D-A143-BFF5-F49C6696AAAF}" type="datetime1">
              <a:rPr lang="en-US" smtClean="0"/>
              <a:pPr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F9AF913F-2D68-5C48-B6E9-1AFB3676E971}" type="datetime1">
              <a:rPr lang="en-US" smtClean="0"/>
              <a:pPr algn="r" eaLnBrk="1" latinLnBrk="0" hangingPunct="1"/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DA8FD-1FAB-F947-B715-3BC0AEB9E7D7}" type="datetime1">
              <a:rPr lang="en-US" smtClean="0"/>
              <a:pPr/>
              <a:t>3/13/2017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5EDFE6D-10AD-6B42-9EF9-0D6E549A5B61}" type="datetime1">
              <a:rPr lang="en-US" smtClean="0"/>
              <a:pPr/>
              <a:t>3/13/2017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526ED8B-E01C-8743-8AC8-FE01E19D14B5}" type="datetime1">
              <a:rPr lang="en-US" smtClean="0"/>
              <a:pPr/>
              <a:t>3/13/2017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278C0803-7374-9743-8A7D-31E6FD5795C5}" type="datetime1">
              <a:rPr lang="en-US" smtClean="0"/>
              <a:pPr algn="r" eaLnBrk="1" latinLnBrk="0" hangingPunct="1"/>
              <a:t>3/13/2017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B23E9-F73C-8940-84DA-8015D34C6FB3}" type="datetime1">
              <a:rPr lang="en-US" smtClean="0"/>
              <a:pPr/>
              <a:t>3/13/2017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AC1E4296-80DD-0341-9A84-D89DAD8AF57E}" type="datetime1">
              <a:rPr lang="en-US" smtClean="0"/>
              <a:pPr algn="r" eaLnBrk="1" latinLnBrk="0" hangingPunct="1"/>
              <a:t>3/13/2017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algn="r" eaLnBrk="1" latinLnBrk="0" hangingPunct="1"/>
            <a:fld id="{0E6CB2EB-48FC-3C45-8DC7-2BF3F20980AE}" type="datetime1">
              <a:rPr lang="en-US" smtClean="0"/>
              <a:pPr algn="r" eaLnBrk="1" latinLnBrk="0" hangingPunct="1"/>
              <a:t>3/13/2017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86B5A5DD-43E5-884E-9D52-6D9CC3914F98}" type="datetime1">
              <a:rPr lang="en-US" smtClean="0"/>
              <a:pPr algn="r" eaLnBrk="1" latinLnBrk="0" hangingPunct="1"/>
              <a:t>3/13/2017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800">
                <a:solidFill>
                  <a:schemeClr val="tx2"/>
                </a:solidFill>
                <a:latin typeface="+mn-lt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0800" y="6019800"/>
            <a:ext cx="58674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Optimist International</a:t>
            </a: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533400" y="609600"/>
            <a:ext cx="8305800" cy="47244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200" b="1" dirty="0">
                <a:latin typeface="Helvetica"/>
                <a:ea typeface="+mj-ea"/>
                <a:cs typeface="+mj-cs"/>
              </a:rPr>
              <a:t>Club and District Recognition Program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Helvetica"/>
                <a:ea typeface="+mj-ea"/>
                <a:cs typeface="+mj-cs"/>
              </a:rPr>
              <a:t>&amp;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200" b="1" noProof="0" dirty="0" smtClean="0">
                <a:latin typeface="Helvetica"/>
                <a:ea typeface="+mj-ea"/>
                <a:cs typeface="+mj-cs"/>
              </a:rPr>
              <a:t>2017-2018 </a:t>
            </a:r>
            <a:endParaRPr lang="en-US" sz="5200" b="1" noProof="0" dirty="0">
              <a:latin typeface="Helvetica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200" b="1" noProof="0" dirty="0" smtClean="0">
                <a:latin typeface="Helvetica"/>
                <a:ea typeface="+mj-ea"/>
                <a:cs typeface="+mj-cs"/>
              </a:rPr>
              <a:t> </a:t>
            </a:r>
            <a:r>
              <a:rPr lang="en-US" sz="5200" b="1" noProof="0" dirty="0">
                <a:latin typeface="Helvetica"/>
                <a:ea typeface="+mj-ea"/>
                <a:cs typeface="+mj-cs"/>
              </a:rPr>
              <a:t>Incentives</a:t>
            </a:r>
            <a:endParaRPr kumimoji="0" lang="en-US" sz="5200" b="1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Helvetica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2017-2018 </a:t>
            </a:r>
            <a:r>
              <a:rPr lang="fr-CA" dirty="0"/>
              <a:t>INTERNATIONAL INCENTIVES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10</a:t>
            </a:fld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 vert="horz" anchor="t">
            <a:normAutofit/>
          </a:bodyPr>
          <a:lstStyle/>
          <a:p>
            <a:pPr marL="0" indent="0">
              <a:buNone/>
            </a:pPr>
            <a:r>
              <a:rPr lang="en-US" sz="2600" b="1" dirty="0"/>
              <a:t>ROOKIE ROCKSTAR AWARD</a:t>
            </a:r>
          </a:p>
          <a:p>
            <a:pPr marL="0" indent="0">
              <a:buNone/>
            </a:pPr>
            <a:r>
              <a:rPr lang="en-US" sz="1800" b="1" i="1" dirty="0"/>
              <a:t>(Can be earned ONLY in the first twelve months of membership as recorded in the records of Optimist International)</a:t>
            </a:r>
          </a:p>
          <a:p>
            <a:pPr lvl="1"/>
            <a:r>
              <a:rPr lang="en-US" dirty="0"/>
              <a:t>Serve on a Club Committee</a:t>
            </a:r>
            <a:endParaRPr lang="fr-CA" dirty="0"/>
          </a:p>
          <a:p>
            <a:pPr lvl="1"/>
            <a:r>
              <a:rPr lang="en-US" dirty="0"/>
              <a:t>Work on a service project</a:t>
            </a:r>
            <a:endParaRPr lang="fr-CA" dirty="0"/>
          </a:p>
          <a:p>
            <a:pPr lvl="1"/>
            <a:r>
              <a:rPr lang="en-US" dirty="0"/>
              <a:t>Sponsor a New Member</a:t>
            </a:r>
          </a:p>
          <a:p>
            <a:pPr lvl="1"/>
            <a:r>
              <a:rPr lang="en-US" dirty="0"/>
              <a:t>Attend one of the following:</a:t>
            </a:r>
          </a:p>
          <a:p>
            <a:pPr lvl="2"/>
            <a:r>
              <a:rPr lang="en-US" dirty="0"/>
              <a:t>District meeting</a:t>
            </a:r>
          </a:p>
          <a:p>
            <a:pPr lvl="2"/>
            <a:r>
              <a:rPr lang="en-US" dirty="0"/>
              <a:t>Regional Summit</a:t>
            </a:r>
          </a:p>
          <a:p>
            <a:pPr lvl="2"/>
            <a:r>
              <a:rPr lang="en-US" dirty="0"/>
              <a:t>OI Convention</a:t>
            </a:r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23538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2017-2018 </a:t>
            </a:r>
            <a:r>
              <a:rPr lang="fr-CA" dirty="0"/>
              <a:t>INTERNATIONAL INCENTIVES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11</a:t>
            </a:fld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 vert="horz" anchor="t"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TW Cen MT" charset="0"/>
              </a:rPr>
              <a:t>BUILDERS OF EXCELLENCE</a:t>
            </a:r>
            <a:endParaRPr lang="en-US" dirty="0">
              <a:latin typeface="TW Cen MT" charset="0"/>
            </a:endParaRPr>
          </a:p>
          <a:p>
            <a:pPr marL="0" indent="0">
              <a:buNone/>
            </a:pPr>
            <a:r>
              <a:rPr lang="en-US" dirty="0">
                <a:latin typeface="TW Cen MT" charset="0"/>
              </a:rPr>
              <a:t>Up to four Builders of Excellence can be named for each new adult Club, regardless of the number of sponsor Clubs</a:t>
            </a:r>
          </a:p>
          <a:p>
            <a:pPr marL="0" indent="0">
              <a:buNone/>
            </a:pPr>
            <a:endParaRPr lang="en-US" dirty="0">
              <a:latin typeface="TW Cen MT" charset="0"/>
            </a:endParaRPr>
          </a:p>
          <a:p>
            <a:pPr marL="0" indent="0">
              <a:buNone/>
            </a:pPr>
            <a:r>
              <a:rPr lang="en-US" b="1" dirty="0">
                <a:latin typeface="TW Cen MT" charset="0"/>
              </a:rPr>
              <a:t>SPONSOR PIN INCENTIVE</a:t>
            </a:r>
            <a:endParaRPr lang="en-US" dirty="0">
              <a:latin typeface="TW Cen MT" charset="0"/>
            </a:endParaRPr>
          </a:p>
          <a:p>
            <a:pPr marL="0" indent="0">
              <a:buNone/>
            </a:pPr>
            <a:r>
              <a:rPr lang="en-US" dirty="0">
                <a:latin typeface="TW Cen MT" charset="0"/>
              </a:rPr>
              <a:t>Sponsor pins shall be awarded to members when sponsoring 1, 5, 15, 20 and 35 new members</a:t>
            </a:r>
          </a:p>
          <a:p>
            <a:pPr marL="0" indent="0">
              <a:buNone/>
            </a:pPr>
            <a:endParaRPr lang="en-US" sz="2400" dirty="0">
              <a:latin typeface="TW Cen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634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CLUB RECOGNITION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2</a:t>
            </a:fld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 vert="horz" anchor="t"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CA" sz="3200" dirty="0"/>
              <a:t>"</a:t>
            </a:r>
            <a:r>
              <a:rPr lang="fr-CA" sz="3200" dirty="0" err="1"/>
              <a:t>Bringing</a:t>
            </a:r>
            <a:r>
              <a:rPr lang="fr-CA" sz="3200" dirty="0"/>
              <a:t> Out the Best" Club</a:t>
            </a:r>
          </a:p>
          <a:p>
            <a:pPr marL="594360" lvl="2" indent="0">
              <a:buNone/>
            </a:pPr>
            <a:r>
              <a:rPr lang="en-US" sz="2400" b="1" dirty="0"/>
              <a:t>(Banner Patch then year bar thereafter)</a:t>
            </a:r>
            <a:endParaRPr lang="en-US" sz="2400" dirty="0"/>
          </a:p>
          <a:p>
            <a:pPr lvl="1"/>
            <a:r>
              <a:rPr lang="en-US" sz="2800" dirty="0"/>
              <a:t>Complete at least two service projects a year (submit President’s Pride Report) </a:t>
            </a:r>
          </a:p>
          <a:p>
            <a:pPr lvl="1"/>
            <a:r>
              <a:rPr lang="en-US" sz="2800" dirty="0"/>
              <a:t>Add at least two members</a:t>
            </a:r>
          </a:p>
          <a:p>
            <a:pPr lvl="1"/>
            <a:r>
              <a:rPr lang="en-US" sz="2800" dirty="0"/>
              <a:t>Be current on District and OI dues</a:t>
            </a:r>
          </a:p>
          <a:p>
            <a:pPr lvl="1"/>
            <a:r>
              <a:rPr lang="en-US" sz="2800" dirty="0"/>
              <a:t>Recognize a Club member or local community individual</a:t>
            </a:r>
          </a:p>
          <a:p>
            <a:pPr lvl="1"/>
            <a:r>
              <a:rPr lang="en-US" sz="2800" dirty="0"/>
              <a:t>Conduct a Membership Recruitment Drive (</a:t>
            </a:r>
            <a:r>
              <a:rPr lang="en-US" sz="2800" dirty="0" err="1"/>
              <a:t>ie</a:t>
            </a:r>
            <a:r>
              <a:rPr lang="en-US" sz="2800" dirty="0"/>
              <a:t> NOW Program)</a:t>
            </a:r>
            <a:endParaRPr lang="fr-CA" sz="2800" dirty="0"/>
          </a:p>
        </p:txBody>
      </p:sp>
    </p:spTree>
    <p:extLst>
      <p:ext uri="{BB962C8B-B14F-4D97-AF65-F5344CB8AC3E}">
        <p14:creationId xmlns:p14="http://schemas.microsoft.com/office/powerpoint/2010/main" val="500384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CLUB RECOGNITION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3</a:t>
            </a:fld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 vert="horz" anchor="t"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CA" sz="3200" dirty="0"/>
              <a:t>Honor Club</a:t>
            </a:r>
          </a:p>
          <a:p>
            <a:pPr marL="320040" lvl="1" indent="0">
              <a:buNone/>
            </a:pPr>
            <a:r>
              <a:rPr lang="en-US" sz="2500" dirty="0"/>
              <a:t> </a:t>
            </a:r>
            <a:r>
              <a:rPr lang="en-US" sz="2000" b="1" dirty="0"/>
              <a:t>(Banner Patch, year bar with Club President’s name; thereafter a year bar with Club President’s name) </a:t>
            </a:r>
            <a:endParaRPr lang="en-US" sz="2000" dirty="0"/>
          </a:p>
          <a:p>
            <a:pPr marL="365760" lvl="1" indent="0">
              <a:buNone/>
            </a:pPr>
            <a:r>
              <a:rPr lang="en-US" sz="2400" dirty="0"/>
              <a:t>Complete all "Bringing Out the Best" Club requirements PLUS</a:t>
            </a:r>
            <a:endParaRPr lang="fr-CA" sz="2400" dirty="0"/>
          </a:p>
          <a:p>
            <a:pPr lvl="1"/>
            <a:r>
              <a:rPr lang="en-US" sz="2400" dirty="0"/>
              <a:t>Complete at least one more service project a year</a:t>
            </a:r>
            <a:endParaRPr lang="fr-CA" sz="2400" dirty="0"/>
          </a:p>
          <a:p>
            <a:pPr lvl="1"/>
            <a:r>
              <a:rPr lang="en-US" sz="2400" dirty="0"/>
              <a:t>Submit Club Officer Elect Report</a:t>
            </a:r>
          </a:p>
          <a:p>
            <a:pPr lvl="1"/>
            <a:r>
              <a:rPr lang="en-US" sz="2400" dirty="0"/>
              <a:t>Grow Club by net plus 3</a:t>
            </a:r>
          </a:p>
          <a:p>
            <a:pPr lvl="1"/>
            <a:r>
              <a:rPr lang="en-US" sz="2400" dirty="0"/>
              <a:t>Appoint a Club Foundation Rep and make a non restricted contribution to the OIF/CCOF</a:t>
            </a:r>
          </a:p>
          <a:p>
            <a:pPr lvl="1"/>
            <a:r>
              <a:rPr lang="en-US" sz="2400" dirty="0"/>
              <a:t>Club President, Club President Elect (or 2 designees) attend District Convention (or 2 other District meetings/conferences)</a:t>
            </a:r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803109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CLUB RECOGNITION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4</a:t>
            </a:fld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 vert="horz" anchor="t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fr-CA" sz="2800" dirty="0" err="1"/>
              <a:t>Distinguished</a:t>
            </a:r>
            <a:r>
              <a:rPr lang="fr-CA" sz="2800" dirty="0"/>
              <a:t> Club</a:t>
            </a:r>
          </a:p>
          <a:p>
            <a:pPr marL="320040" lvl="1" indent="0">
              <a:buNone/>
            </a:pPr>
            <a:r>
              <a:rPr lang="en-US" sz="1600" b="1" dirty="0"/>
              <a:t>(Watch for Club President and Secretary and/or Treasurer and a banner patch with the Club President’s name; thereafter a year bar with Club President’s name and watch) </a:t>
            </a:r>
            <a:endParaRPr lang="en-US" sz="1600" dirty="0"/>
          </a:p>
          <a:p>
            <a:pPr lvl="1"/>
            <a:r>
              <a:rPr lang="en-US" sz="2100" dirty="0"/>
              <a:t>Meet Honor Club Criteria plus one of the following;</a:t>
            </a:r>
            <a:endParaRPr lang="fr-CA" sz="2100" dirty="0"/>
          </a:p>
          <a:p>
            <a:pPr lvl="2"/>
            <a:r>
              <a:rPr lang="en-US" sz="1800" dirty="0"/>
              <a:t>Add net +15 in membership or</a:t>
            </a:r>
            <a:endParaRPr lang="fr-CA" sz="1800" dirty="0"/>
          </a:p>
          <a:p>
            <a:pPr lvl="2"/>
            <a:r>
              <a:rPr lang="en-US" sz="1800" dirty="0"/>
              <a:t>Build one or more new clubs or</a:t>
            </a:r>
          </a:p>
          <a:p>
            <a:pPr lvl="2"/>
            <a:r>
              <a:rPr lang="en-US" sz="1800" dirty="0"/>
              <a:t>Increase membership by +8 AND build 2 or more </a:t>
            </a:r>
            <a:r>
              <a:rPr lang="en-US" sz="1800" dirty="0" smtClean="0"/>
              <a:t>JOI </a:t>
            </a:r>
            <a:r>
              <a:rPr lang="en-US" sz="1800" dirty="0"/>
              <a:t>Clubs</a:t>
            </a:r>
            <a:endParaRPr lang="fr-CA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224" y="5809460"/>
            <a:ext cx="1752600" cy="820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491" y="4368086"/>
            <a:ext cx="127046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948" y="4558629"/>
            <a:ext cx="1716572" cy="216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422" y="4659271"/>
            <a:ext cx="118714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799" y="2832927"/>
            <a:ext cx="1143000" cy="1937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9452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title"/>
          </p:nvPr>
        </p:nvSpPr>
        <p:spPr>
          <a:xfrm>
            <a:off x="484188" y="-55563"/>
            <a:ext cx="7923212" cy="1427163"/>
          </a:xfrm>
        </p:spPr>
        <p:txBody>
          <a:bodyPr>
            <a:normAutofit/>
          </a:bodyPr>
          <a:lstStyle/>
          <a:p>
            <a:pPr>
              <a:lnSpc>
                <a:spcPts val="3600"/>
              </a:lnSpc>
            </a:pPr>
            <a:r>
              <a:rPr lang="en-US" sz="3600" b="1" dirty="0">
                <a:latin typeface="Helvetica"/>
              </a:rPr>
              <a:t>DISTRICT RECOGNITION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</p:spPr>
        <p:txBody>
          <a:bodyPr>
            <a:normAutofit fontScale="85000" lnSpcReduction="20000"/>
          </a:bodyPr>
          <a:lstStyle/>
          <a:p>
            <a:pPr algn="ctr" eaLnBrk="1" latinLnBrk="0" hangingPunct="1"/>
            <a:fld id="{2BBB5E19-F10A-4C2F-BF6F-11C513378A2E}" type="slidenum">
              <a:rPr kumimoji="0" lang="en-US" smtClean="0">
                <a:latin typeface="Helvetica"/>
              </a:rPr>
              <a:pPr algn="ctr" eaLnBrk="1" latinLnBrk="0" hangingPunct="1"/>
              <a:t>5</a:t>
            </a:fld>
            <a:endParaRPr kumimoji="0" lang="en-US" dirty="0">
              <a:latin typeface="Helvetica"/>
            </a:endParaRPr>
          </a:p>
        </p:txBody>
      </p:sp>
      <p:sp>
        <p:nvSpPr>
          <p:cNvPr id="8" name="Content Placeholder 4"/>
          <p:cNvSpPr>
            <a:spLocks noGrp="1"/>
          </p:cNvSpPr>
          <p:nvPr>
            <p:ph sz="quarter" idx="1"/>
          </p:nvPr>
        </p:nvSpPr>
        <p:spPr>
          <a:xfrm>
            <a:off x="471488" y="1828800"/>
            <a:ext cx="8672512" cy="4648200"/>
          </a:xfrm>
        </p:spPr>
        <p:txBody>
          <a:bodyPr vert="horz" anchor="t">
            <a:normAutofit fontScale="85000" lnSpcReduction="10000"/>
          </a:bodyPr>
          <a:lstStyle/>
          <a:p>
            <a:pPr>
              <a:lnSpc>
                <a:spcPts val="23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000" b="1" dirty="0">
                <a:latin typeface="Helvetica"/>
              </a:rPr>
              <a:t>Distinguished Lieutenant Governor:</a:t>
            </a:r>
          </a:p>
          <a:p>
            <a:pPr marL="514350" indent="-514350">
              <a:lnSpc>
                <a:spcPts val="2300"/>
              </a:lnSpc>
              <a:buClr>
                <a:schemeClr val="tx1"/>
              </a:buClr>
              <a:buSzPct val="100000"/>
              <a:buNone/>
            </a:pPr>
            <a:r>
              <a:rPr lang="en-US" sz="2000" b="1" i="1" dirty="0">
                <a:latin typeface="Helvetica"/>
              </a:rPr>
              <a:t>(desk clock)</a:t>
            </a:r>
          </a:p>
          <a:p>
            <a:pPr marL="834390" lvl="1" indent="-514350">
              <a:lnSpc>
                <a:spcPts val="2300"/>
              </a:lnSpc>
              <a:buClr>
                <a:schemeClr val="tx1"/>
              </a:buClr>
              <a:buSzPct val="100000"/>
              <a:buNone/>
            </a:pPr>
            <a:endParaRPr lang="en-US" sz="1700" b="1" i="1" dirty="0">
              <a:latin typeface="Helvetica"/>
            </a:endParaRPr>
          </a:p>
          <a:p>
            <a:pPr marL="400050" lvl="1" indent="0">
              <a:lnSpc>
                <a:spcPts val="2300"/>
              </a:lnSpc>
              <a:buClr>
                <a:schemeClr val="accent2"/>
              </a:buClr>
              <a:buSzPct val="100000"/>
              <a:buNone/>
            </a:pPr>
            <a:r>
              <a:rPr lang="en-US" sz="2000" dirty="0">
                <a:latin typeface="Helvetica"/>
              </a:rPr>
              <a:t>All Clubs in the Zone are Honor Clubs OR</a:t>
            </a:r>
          </a:p>
          <a:p>
            <a:pPr marL="400050" lvl="1" indent="0">
              <a:lnSpc>
                <a:spcPts val="2300"/>
              </a:lnSpc>
              <a:buClr>
                <a:schemeClr val="accent2"/>
              </a:buClr>
              <a:buSzPct val="100000"/>
              <a:buNone/>
            </a:pPr>
            <a:endParaRPr lang="en-US" sz="2200" dirty="0">
              <a:latin typeface="Helvetica"/>
            </a:endParaRPr>
          </a:p>
          <a:p>
            <a:pPr marL="742950" lvl="1" indent="-342900">
              <a:lnSpc>
                <a:spcPts val="2300"/>
              </a:lnSpc>
              <a:buClr>
                <a:schemeClr val="accent2"/>
              </a:buClr>
              <a:buSzPct val="100000"/>
            </a:pPr>
            <a:r>
              <a:rPr lang="en-US" sz="2000" dirty="0">
                <a:latin typeface="Helvetica"/>
              </a:rPr>
              <a:t>Net +6 in membership and charter one of more Clubs (JOOI excluded) AND</a:t>
            </a:r>
          </a:p>
          <a:p>
            <a:pPr marL="742950" lvl="1" indent="-342900">
              <a:lnSpc>
                <a:spcPts val="2300"/>
              </a:lnSpc>
              <a:buClr>
                <a:schemeClr val="accent2"/>
              </a:buClr>
              <a:buSzPct val="100000"/>
            </a:pPr>
            <a:r>
              <a:rPr lang="en-US" sz="2000" dirty="0">
                <a:latin typeface="Helvetica"/>
              </a:rPr>
              <a:t>All Clubs current on District and OI Dues (all financial obligations paid by September 30) AND</a:t>
            </a:r>
          </a:p>
          <a:p>
            <a:pPr marL="742950" lvl="1" indent="-342900">
              <a:lnSpc>
                <a:spcPts val="2300"/>
              </a:lnSpc>
              <a:buClr>
                <a:schemeClr val="accent2"/>
              </a:buClr>
              <a:buSzPct val="100000"/>
            </a:pPr>
            <a:r>
              <a:rPr lang="en-US" sz="2000" dirty="0">
                <a:latin typeface="Helvetica"/>
              </a:rPr>
              <a:t>All reports filed with Optimist International on a timely basis AND</a:t>
            </a:r>
          </a:p>
          <a:p>
            <a:pPr marL="742950" lvl="1" indent="-342900">
              <a:lnSpc>
                <a:spcPts val="2300"/>
              </a:lnSpc>
              <a:buClr>
                <a:schemeClr val="accent2"/>
              </a:buClr>
              <a:buSzPct val="100000"/>
            </a:pPr>
            <a:r>
              <a:rPr lang="en-US" sz="2000" dirty="0">
                <a:latin typeface="Helvetica"/>
              </a:rPr>
              <a:t>50% of Clubs appoint a CFR and make a donation to OIF/CCOF AND</a:t>
            </a:r>
          </a:p>
          <a:p>
            <a:pPr marL="742950" lvl="1" indent="-342900">
              <a:lnSpc>
                <a:spcPts val="2300"/>
              </a:lnSpc>
              <a:buClr>
                <a:schemeClr val="accent2"/>
              </a:buClr>
              <a:buSzPct val="100000"/>
            </a:pPr>
            <a:r>
              <a:rPr lang="en-US" sz="2000" dirty="0">
                <a:latin typeface="Helvetica"/>
              </a:rPr>
              <a:t>Attend 75% of all District meetings/conferences AND</a:t>
            </a:r>
          </a:p>
          <a:p>
            <a:pPr marL="742950" lvl="1" indent="-342900">
              <a:lnSpc>
                <a:spcPts val="2300"/>
              </a:lnSpc>
              <a:buClr>
                <a:schemeClr val="accent2"/>
              </a:buClr>
              <a:buSzPct val="100000"/>
            </a:pPr>
            <a:r>
              <a:rPr lang="en-US" sz="2000" dirty="0">
                <a:latin typeface="Helvetica"/>
              </a:rPr>
              <a:t>Attend all Club meetings once or ore, including any new Clubs built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Helvetica" charset="0"/>
              </a:rPr>
              <a:t>DISTRICT RECOGNITION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6</a:t>
            </a:fld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 vert="horz" anchor="t">
            <a:normAutofit fontScale="85000" lnSpcReduction="10000"/>
          </a:bodyPr>
          <a:lstStyle/>
          <a:p>
            <a:r>
              <a:rPr lang="en-US" b="1" dirty="0">
                <a:latin typeface="Helvetica" charset="0"/>
              </a:rPr>
              <a:t>Honor Governor:</a:t>
            </a:r>
            <a:r>
              <a:rPr lang="en-US" dirty="0">
                <a:latin typeface="Helvetica" charset="0"/>
              </a:rPr>
              <a:t> </a:t>
            </a:r>
          </a:p>
          <a:p>
            <a:r>
              <a:rPr lang="en-US" b="1" dirty="0">
                <a:latin typeface="TW Cen MT" charset="0"/>
              </a:rPr>
              <a:t>(Lapel pin for Governor and District Secretary/Treasurer and District banner patch) </a:t>
            </a:r>
            <a:r>
              <a:rPr lang="en-US" dirty="0">
                <a:latin typeface="TW Cen MT" charset="0"/>
              </a:rPr>
              <a:t> </a:t>
            </a:r>
          </a:p>
          <a:p>
            <a:r>
              <a:rPr lang="en-US" dirty="0">
                <a:latin typeface="TW Cen MT" charset="0"/>
              </a:rPr>
              <a:t>Grow District by net plus 10 in membership  </a:t>
            </a:r>
          </a:p>
          <a:p>
            <a:r>
              <a:rPr lang="en-US" dirty="0">
                <a:latin typeface="TW Cen MT" charset="0"/>
              </a:rPr>
              <a:t>All reports filed with Optimist International on a timely basis</a:t>
            </a:r>
          </a:p>
          <a:p>
            <a:r>
              <a:rPr lang="en-US" dirty="0">
                <a:latin typeface="TW Cen MT" charset="0"/>
              </a:rPr>
              <a:t>all clubs current on District and OI Dues (all financial obligations paid by September 30)</a:t>
            </a:r>
          </a:p>
          <a:p>
            <a:r>
              <a:rPr lang="en-US" dirty="0">
                <a:latin typeface="TW Cen MT" charset="0"/>
              </a:rPr>
              <a:t>50% of Clubs appoint a CFR</a:t>
            </a:r>
          </a:p>
          <a:p>
            <a:r>
              <a:rPr lang="en-US" dirty="0">
                <a:latin typeface="TW Cen MT" charset="0"/>
              </a:rPr>
              <a:t>$7500 or more raised in Unrestricted Funds on behalf of the District</a:t>
            </a:r>
          </a:p>
          <a:p>
            <a:r>
              <a:rPr lang="en-US" dirty="0">
                <a:latin typeface="TW Cen MT" charset="0"/>
              </a:rPr>
              <a:t>Charter one or more new </a:t>
            </a:r>
            <a:r>
              <a:rPr lang="en-US" u="sng" dirty="0">
                <a:latin typeface="TW Cen MT" charset="0"/>
              </a:rPr>
              <a:t>adult</a:t>
            </a:r>
            <a:r>
              <a:rPr lang="en-US" dirty="0">
                <a:latin typeface="TW Cen MT" charset="0"/>
              </a:rPr>
              <a:t> Clubs 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42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title"/>
          </p:nvPr>
        </p:nvSpPr>
        <p:spPr>
          <a:xfrm>
            <a:off x="484188" y="-55563"/>
            <a:ext cx="7923212" cy="1427163"/>
          </a:xfrm>
        </p:spPr>
        <p:txBody>
          <a:bodyPr>
            <a:normAutofit/>
          </a:bodyPr>
          <a:lstStyle/>
          <a:p>
            <a:pPr>
              <a:lnSpc>
                <a:spcPts val="3600"/>
              </a:lnSpc>
            </a:pPr>
            <a:r>
              <a:rPr lang="en-US" sz="3600" b="1" dirty="0">
                <a:latin typeface="Helvetica"/>
              </a:rPr>
              <a:t>DISTRICT RECOGNITION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</p:spPr>
        <p:txBody>
          <a:bodyPr>
            <a:normAutofit fontScale="85000" lnSpcReduction="20000"/>
          </a:bodyPr>
          <a:lstStyle/>
          <a:p>
            <a:pPr algn="ctr" eaLnBrk="1" latinLnBrk="0" hangingPunct="1"/>
            <a:fld id="{2BBB5E19-F10A-4C2F-BF6F-11C513378A2E}" type="slidenum">
              <a:rPr kumimoji="0" lang="en-US" smtClean="0">
                <a:latin typeface="Helvetica"/>
              </a:rPr>
              <a:pPr algn="ctr" eaLnBrk="1" latinLnBrk="0" hangingPunct="1"/>
              <a:t>7</a:t>
            </a:fld>
            <a:endParaRPr kumimoji="0" lang="en-US" dirty="0">
              <a:latin typeface="Helvetica"/>
            </a:endParaRPr>
          </a:p>
        </p:txBody>
      </p:sp>
      <p:sp>
        <p:nvSpPr>
          <p:cNvPr id="8" name="Content Placeholder 4"/>
          <p:cNvSpPr>
            <a:spLocks noGrp="1"/>
          </p:cNvSpPr>
          <p:nvPr>
            <p:ph sz="quarter" idx="1"/>
          </p:nvPr>
        </p:nvSpPr>
        <p:spPr>
          <a:xfrm>
            <a:off x="471488" y="1828800"/>
            <a:ext cx="8672512" cy="4648200"/>
          </a:xfrm>
        </p:spPr>
        <p:txBody>
          <a:bodyPr vert="horz" anchor="t">
            <a:normAutofit/>
          </a:bodyPr>
          <a:lstStyle/>
          <a:p>
            <a:pPr>
              <a:lnSpc>
                <a:spcPts val="23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200" b="1" dirty="0">
                <a:latin typeface="Helvetica"/>
              </a:rPr>
              <a:t>Distinguished Governor:</a:t>
            </a:r>
          </a:p>
          <a:p>
            <a:pPr marL="320040" lvl="1" indent="0">
              <a:buNone/>
            </a:pPr>
            <a:r>
              <a:rPr lang="en-US" sz="2200" b="1" dirty="0"/>
              <a:t>(Governor’s Ring plus a District banner patch with the Governor’s name and year) </a:t>
            </a:r>
            <a:endParaRPr lang="en-US" sz="2200" dirty="0"/>
          </a:p>
          <a:p>
            <a:pPr lvl="1"/>
            <a:r>
              <a:rPr lang="en-US" sz="2100" dirty="0"/>
              <a:t>Grow District by net plus +25 in membership </a:t>
            </a:r>
          </a:p>
          <a:p>
            <a:pPr lvl="1"/>
            <a:r>
              <a:rPr lang="en-US" sz="2100" dirty="0"/>
              <a:t>All Clubs current on District and OI Dues (paid by September 30)</a:t>
            </a:r>
          </a:p>
          <a:p>
            <a:pPr lvl="1"/>
            <a:r>
              <a:rPr lang="en-US" sz="2100" dirty="0"/>
              <a:t>District builds 3 or more </a:t>
            </a:r>
            <a:r>
              <a:rPr lang="en-US" sz="2100" u="sng" dirty="0"/>
              <a:t>adult</a:t>
            </a:r>
            <a:r>
              <a:rPr lang="en-US" sz="2100" dirty="0"/>
              <a:t> Clubs</a:t>
            </a:r>
          </a:p>
          <a:p>
            <a:pPr lvl="1"/>
            <a:r>
              <a:rPr lang="en-US" sz="2100" dirty="0"/>
              <a:t>All reports filed with Optimist International in a timely manner</a:t>
            </a:r>
          </a:p>
          <a:p>
            <a:pPr lvl="1"/>
            <a:r>
              <a:rPr lang="en-US" sz="2100" dirty="0">
                <a:latin typeface="Tw Cen MT"/>
              </a:rPr>
              <a:t>50% of Club appoint a CFR and make an unrestricted donation to the OIF/CCOF</a:t>
            </a:r>
          </a:p>
          <a:p>
            <a:pPr lvl="1"/>
            <a:r>
              <a:rPr lang="en-US" sz="2100" dirty="0">
                <a:latin typeface="Tw Cen MT"/>
              </a:rPr>
              <a:t>$7500 or more raised in Unrestricted funds on behalf of the District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167" y="5578746"/>
            <a:ext cx="1934008" cy="1088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6757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3"/>
          <p:cNvSpPr>
            <a:spLocks noGrp="1"/>
          </p:cNvSpPr>
          <p:nvPr>
            <p:ph type="title"/>
          </p:nvPr>
        </p:nvSpPr>
        <p:spPr>
          <a:xfrm>
            <a:off x="484188" y="-55563"/>
            <a:ext cx="7923212" cy="1427163"/>
          </a:xfrm>
        </p:spPr>
        <p:txBody>
          <a:bodyPr>
            <a:normAutofit/>
          </a:bodyPr>
          <a:lstStyle/>
          <a:p>
            <a:pPr>
              <a:lnSpc>
                <a:spcPts val="3600"/>
              </a:lnSpc>
            </a:pPr>
            <a:r>
              <a:rPr lang="en-US" sz="3600" b="1" dirty="0">
                <a:latin typeface="Helvetica"/>
              </a:rPr>
              <a:t>DISTRICT RECOGNITION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</p:spPr>
        <p:txBody>
          <a:bodyPr>
            <a:normAutofit fontScale="85000" lnSpcReduction="20000"/>
          </a:bodyPr>
          <a:lstStyle/>
          <a:p>
            <a:pPr algn="ctr" eaLnBrk="1" latinLnBrk="0" hangingPunct="1"/>
            <a:fld id="{2BBB5E19-F10A-4C2F-BF6F-11C513378A2E}" type="slidenum">
              <a:rPr kumimoji="0" lang="en-US" smtClean="0">
                <a:latin typeface="Helvetica"/>
              </a:rPr>
              <a:pPr algn="ctr" eaLnBrk="1" latinLnBrk="0" hangingPunct="1"/>
              <a:t>8</a:t>
            </a:fld>
            <a:endParaRPr kumimoji="0" lang="en-US" dirty="0">
              <a:latin typeface="Helvetica"/>
            </a:endParaRPr>
          </a:p>
        </p:txBody>
      </p:sp>
      <p:sp>
        <p:nvSpPr>
          <p:cNvPr id="8" name="Content Placeholder 4"/>
          <p:cNvSpPr>
            <a:spLocks noGrp="1"/>
          </p:cNvSpPr>
          <p:nvPr>
            <p:ph sz="quarter" idx="1"/>
          </p:nvPr>
        </p:nvSpPr>
        <p:spPr>
          <a:xfrm>
            <a:off x="471488" y="1828800"/>
            <a:ext cx="8672512" cy="4648200"/>
          </a:xfrm>
        </p:spPr>
        <p:txBody>
          <a:bodyPr vert="horz" anchor="t">
            <a:normAutofit fontScale="92500" lnSpcReduction="10000"/>
          </a:bodyPr>
          <a:lstStyle/>
          <a:p>
            <a:pPr>
              <a:lnSpc>
                <a:spcPts val="23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200" b="1" dirty="0">
                <a:latin typeface="Helvetica"/>
              </a:rPr>
              <a:t>Distinguished District Secretary Treasurer:</a:t>
            </a:r>
          </a:p>
          <a:p>
            <a:pPr marL="320040" lvl="1" indent="0">
              <a:buNone/>
            </a:pPr>
            <a:r>
              <a:rPr lang="en-US" sz="2000" b="1" dirty="0"/>
              <a:t>(“Bringing Out The Best In Kids” logo folder with ink pen) </a:t>
            </a:r>
            <a:endParaRPr lang="en-US" sz="2000" dirty="0"/>
          </a:p>
          <a:p>
            <a:pPr lvl="1"/>
            <a:r>
              <a:rPr lang="en-US" sz="2400" dirty="0"/>
              <a:t>Be current on District and OI dues (paid by September 30 ) </a:t>
            </a:r>
          </a:p>
          <a:p>
            <a:pPr lvl="1"/>
            <a:r>
              <a:rPr lang="en-US" sz="2400" dirty="0"/>
              <a:t>All reports filed with Optimist International in a timely manner </a:t>
            </a:r>
          </a:p>
          <a:p>
            <a:pPr lvl="1"/>
            <a:r>
              <a:rPr lang="en-US" sz="2400" dirty="0"/>
              <a:t>Grow District by net plus 25 in membership </a:t>
            </a:r>
          </a:p>
          <a:p>
            <a:pPr lvl="1"/>
            <a:r>
              <a:rPr lang="en-US" sz="2400" dirty="0"/>
              <a:t>District to build at least 3 or more new </a:t>
            </a:r>
            <a:r>
              <a:rPr lang="en-US" sz="2400" u="sng" dirty="0"/>
              <a:t>adult</a:t>
            </a:r>
            <a:r>
              <a:rPr lang="en-US" sz="2400" dirty="0"/>
              <a:t> Clubs</a:t>
            </a:r>
          </a:p>
          <a:p>
            <a:pPr lvl="1"/>
            <a:r>
              <a:rPr lang="en-US" sz="2400" dirty="0">
                <a:latin typeface="TW Cen MT" charset="0"/>
              </a:rPr>
              <a:t>50% of Club appoint a CFR and make an unrestricted donation to the OIF/CCOF </a:t>
            </a:r>
          </a:p>
          <a:p>
            <a:pPr lvl="1"/>
            <a:r>
              <a:rPr lang="en-US" sz="2400" dirty="0">
                <a:latin typeface="TW Cen MT" charset="0"/>
              </a:rPr>
              <a:t>$7500 or more raised in Unrestricted funds on behalf of the District </a:t>
            </a:r>
          </a:p>
          <a:p>
            <a:pPr>
              <a:lnSpc>
                <a:spcPts val="2300"/>
              </a:lnSpc>
              <a:buClr>
                <a:prstClr val="black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sz="2200" b="1" dirty="0">
                <a:solidFill>
                  <a:prstClr val="black"/>
                </a:solidFill>
                <a:latin typeface="Helvetica"/>
              </a:rPr>
              <a:t>Governor Pacesetter Award:</a:t>
            </a:r>
            <a:endParaRPr lang="fr-CA" sz="4000" dirty="0">
              <a:solidFill>
                <a:srgbClr val="000000"/>
              </a:solidFill>
              <a:latin typeface="Calibri"/>
            </a:endParaRPr>
          </a:p>
          <a:p>
            <a:pPr marL="320040" lvl="1" indent="0">
              <a:buNone/>
            </a:pPr>
            <a:r>
              <a:rPr lang="en-US" sz="1700" b="1" dirty="0"/>
              <a:t>(Pen/pencil set given at Convention) </a:t>
            </a:r>
            <a:endParaRPr lang="en-US" sz="1700" dirty="0"/>
          </a:p>
          <a:p>
            <a:pPr lvl="1"/>
            <a:r>
              <a:rPr lang="en-US" sz="2100" dirty="0">
                <a:latin typeface="Calibri"/>
              </a:rPr>
              <a:t>Grow District by Net +15 in membership by June 30</a:t>
            </a:r>
          </a:p>
          <a:p>
            <a:pPr lvl="1"/>
            <a:r>
              <a:rPr lang="en-US" sz="2100" dirty="0">
                <a:latin typeface="Calibri"/>
              </a:rPr>
              <a:t>District to build at least two new clubs by June 30</a:t>
            </a:r>
            <a:endParaRPr lang="en-US" sz="2100" b="1" dirty="0">
              <a:solidFill>
                <a:prstClr val="black"/>
              </a:solidFill>
              <a:latin typeface="Helvetica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672" y="5162600"/>
            <a:ext cx="1729884" cy="120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3909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382000" cy="990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Helvetica"/>
              </a:rPr>
              <a:t>CLUB &amp; DISTRICT RECOGNITION</a:t>
            </a:r>
            <a:endParaRPr lang="fr-CA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9</a:t>
            </a:fld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fr-CA" sz="3200" i="1" dirty="0" err="1">
                <a:latin typeface="Calibri"/>
              </a:rPr>
              <a:t>Please</a:t>
            </a:r>
            <a:r>
              <a:rPr lang="fr-CA" sz="3200" i="1" dirty="0">
                <a:latin typeface="Calibri"/>
              </a:rPr>
              <a:t> Note:</a:t>
            </a:r>
          </a:p>
          <a:p>
            <a:pPr marL="0" indent="0" algn="ctr">
              <a:buNone/>
            </a:pPr>
            <a:r>
              <a:rPr lang="fr-CA" sz="3200" i="1" dirty="0">
                <a:latin typeface="Calibri"/>
              </a:rPr>
              <a:t> </a:t>
            </a:r>
            <a:endParaRPr lang="fr-CA" sz="3200" dirty="0">
              <a:latin typeface="Calibri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i="1" dirty="0">
                <a:latin typeface="Calibri"/>
              </a:rPr>
              <a:t>Recognition of the Administrative Year will not be announced until after January 10 of the following administrative year. </a:t>
            </a:r>
            <a:endParaRPr lang="en-US" sz="3200" dirty="0">
              <a:latin typeface="Calibri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i="1" dirty="0">
                <a:latin typeface="Calibri"/>
              </a:rPr>
              <a:t>Submission of the </a:t>
            </a:r>
            <a:r>
              <a:rPr lang="en-US" sz="3200" i="1" dirty="0" smtClean="0">
                <a:latin typeface="Calibri"/>
              </a:rPr>
              <a:t>Club</a:t>
            </a:r>
            <a:r>
              <a:rPr lang="en-US" sz="3200" i="1" dirty="0" smtClean="0">
                <a:latin typeface="Calibri"/>
              </a:rPr>
              <a:t> </a:t>
            </a:r>
            <a:r>
              <a:rPr lang="en-US" sz="3200" i="1" dirty="0">
                <a:latin typeface="Calibri"/>
              </a:rPr>
              <a:t>Pride Report is required for proof of completed service projects. </a:t>
            </a:r>
            <a:endParaRPr lang="en-US" sz="3200" dirty="0">
              <a:latin typeface="Calibri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3200" i="1" dirty="0">
                <a:latin typeface="Calibri"/>
              </a:rPr>
              <a:t>All reports for Distinguished Governor are to be received for year the Governor served.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109718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3094</TotalTime>
  <Words>972</Words>
  <Application>Microsoft Office PowerPoint</Application>
  <PresentationFormat>On-screen Show (4:3)</PresentationFormat>
  <Paragraphs>130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Helvetica</vt:lpstr>
      <vt:lpstr>TW Cen MT</vt:lpstr>
      <vt:lpstr>TW Cen MT</vt:lpstr>
      <vt:lpstr>Wingdings</vt:lpstr>
      <vt:lpstr>Wingdings 2</vt:lpstr>
      <vt:lpstr>ヒラギノ角ゴ Pro W3</vt:lpstr>
      <vt:lpstr>Median</vt:lpstr>
      <vt:lpstr>PowerPoint Presentation</vt:lpstr>
      <vt:lpstr>CLUB RECOGNITION</vt:lpstr>
      <vt:lpstr>CLUB RECOGNITION</vt:lpstr>
      <vt:lpstr>CLUB RECOGNITION</vt:lpstr>
      <vt:lpstr>DISTRICT RECOGNITION</vt:lpstr>
      <vt:lpstr>DISTRICT RECOGNITION</vt:lpstr>
      <vt:lpstr>DISTRICT RECOGNITION</vt:lpstr>
      <vt:lpstr>DISTRICT RECOGNITION</vt:lpstr>
      <vt:lpstr>CLUB &amp; DISTRICT RECOGNITION</vt:lpstr>
      <vt:lpstr>2017-2018 INTERNATIONAL INCENTIVES</vt:lpstr>
      <vt:lpstr>2017-2018 INTERNATIONAL INCENTIVES</vt:lpstr>
    </vt:vector>
  </TitlesOfParts>
  <Company>Kimball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Kyle Kendall</dc:creator>
  <cp:lastModifiedBy>Stephanie Monschein</cp:lastModifiedBy>
  <cp:revision>269</cp:revision>
  <cp:lastPrinted>2013-06-23T21:52:35Z</cp:lastPrinted>
  <dcterms:created xsi:type="dcterms:W3CDTF">2014-02-02T21:39:45Z</dcterms:created>
  <dcterms:modified xsi:type="dcterms:W3CDTF">2017-03-13T18:51:56Z</dcterms:modified>
</cp:coreProperties>
</file>