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</p:sldMasterIdLst>
  <p:notesMasterIdLst>
    <p:notesMasterId r:id="rId13"/>
  </p:notesMasterIdLst>
  <p:handoutMasterIdLst>
    <p:handoutMasterId r:id="rId14"/>
  </p:handoutMasterIdLst>
  <p:sldIdLst>
    <p:sldId id="323" r:id="rId2"/>
    <p:sldId id="324" r:id="rId3"/>
    <p:sldId id="326" r:id="rId4"/>
    <p:sldId id="325" r:id="rId5"/>
    <p:sldId id="310" r:id="rId6"/>
    <p:sldId id="333" r:id="rId7"/>
    <p:sldId id="327" r:id="rId8"/>
    <p:sldId id="328" r:id="rId9"/>
    <p:sldId id="329" r:id="rId10"/>
    <p:sldId id="330" r:id="rId11"/>
    <p:sldId id="331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orient="horz" pos="3744">
          <p15:clr>
            <a:srgbClr val="A4A3A4"/>
          </p15:clr>
        </p15:guide>
        <p15:guide id="3" pos="1968">
          <p15:clr>
            <a:srgbClr val="A4A3A4"/>
          </p15:clr>
        </p15:guide>
        <p15:guide id="4" pos="1776">
          <p15:clr>
            <a:srgbClr val="A4A3A4"/>
          </p15:clr>
        </p15:guide>
        <p15:guide id="5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2B2B"/>
    <a:srgbClr val="800000"/>
    <a:srgbClr val="666633"/>
    <a:srgbClr val="990000"/>
    <a:srgbClr val="AF2E2B"/>
    <a:srgbClr val="B5AF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0445" autoAdjust="0"/>
  </p:normalViewPr>
  <p:slideViewPr>
    <p:cSldViewPr>
      <p:cViewPr varScale="1">
        <p:scale>
          <a:sx n="62" d="100"/>
          <a:sy n="62" d="100"/>
        </p:scale>
        <p:origin x="2418" y="60"/>
      </p:cViewPr>
      <p:guideLst>
        <p:guide orient="horz" pos="3888"/>
        <p:guide orient="horz" pos="3744"/>
        <p:guide pos="1968"/>
        <p:guide pos="177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200" d="100"/>
          <a:sy n="200" d="100"/>
        </p:scale>
        <p:origin x="-2232" y="465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04436A0-3554-450A-9E9B-A161A2F88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220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2FCBEE4-992B-4543-B8DB-7137CA196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6122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E898DE-6F90-5042-82BF-8D557850AED2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2FCBEE4-992B-4543-B8DB-7137CA196A8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Notes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Pour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atteindre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le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statut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de Club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d’honneur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, un club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doit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: </a:t>
            </a:r>
            <a:endParaRPr lang="fr-CA" sz="1200" kern="1200" dirty="0" smtClean="0"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•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Parrainer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au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moins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trois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projets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de service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communautaire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par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année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et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soumettre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le rapport La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fierté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de la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présidence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.</a:t>
            </a:r>
            <a:endParaRPr lang="fr-CA" sz="1200" kern="1200" dirty="0" smtClean="0"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•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Rendre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hommage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à un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membre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du club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ou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à un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individu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de la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collectivité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.</a:t>
            </a:r>
            <a:endParaRPr lang="fr-CA" sz="1200" kern="1200" dirty="0" smtClean="0"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Réaliser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une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croissance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nette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+1 de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l’effectif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du club</a:t>
            </a:r>
            <a:endParaRPr lang="fr-CA" sz="1200" kern="1200" dirty="0" smtClean="0"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Remplir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les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exigences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relatives aux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cotisations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internationales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 et de district. </a:t>
            </a:r>
            <a:endParaRPr lang="fr-CA" sz="1200" kern="1200" dirty="0" smtClean="0"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  <a:cs typeface="+mn-cs"/>
              </a:rPr>
              <a:t> </a:t>
            </a:r>
            <a:endParaRPr lang="fr-CA" sz="1200" kern="1200" dirty="0"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2FCBEE4-992B-4543-B8DB-7137CA196A81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08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2FCBEE4-992B-4543-B8DB-7137CA196A8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Notes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2FCBEE4-992B-4543-B8DB-7137CA196A8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Notes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CFBE8A6-404D-FB4E-BBE0-D9287869F3DD}" type="datetime1">
              <a:rPr lang="en-US" smtClean="0"/>
              <a:pPr/>
              <a:t>4/12/2017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895C-C793-F84A-81C7-FE8470BAFC50}" type="datetime1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2AE11A5-0E5D-A143-BFF5-F49C6696AAAF}" type="datetime1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F9AF913F-2D68-5C48-B6E9-1AFB3676E971}" type="datetime1">
              <a:rPr lang="en-US" smtClean="0"/>
              <a:pPr algn="r" eaLnBrk="1" latinLnBrk="0" hangingPunct="1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A8FD-1FAB-F947-B715-3BC0AEB9E7D7}" type="datetime1">
              <a:rPr lang="en-US" smtClean="0"/>
              <a:pPr/>
              <a:t>4/12/2017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5EDFE6D-10AD-6B42-9EF9-0D6E549A5B61}" type="datetime1">
              <a:rPr lang="en-US" smtClean="0"/>
              <a:pPr/>
              <a:t>4/12/2017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526ED8B-E01C-8743-8AC8-FE01E19D14B5}" type="datetime1">
              <a:rPr lang="en-US" smtClean="0"/>
              <a:pPr/>
              <a:t>4/12/2017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278C0803-7374-9743-8A7D-31E6FD5795C5}" type="datetime1">
              <a:rPr lang="en-US" smtClean="0"/>
              <a:pPr algn="r" eaLnBrk="1" latinLnBrk="0" hangingPunct="1"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B23E9-F73C-8940-84DA-8015D34C6FB3}" type="datetime1">
              <a:rPr lang="en-US" smtClean="0"/>
              <a:pPr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AC1E4296-80DD-0341-9A84-D89DAD8AF57E}" type="datetime1">
              <a:rPr lang="en-US" smtClean="0"/>
              <a:pPr algn="r" eaLnBrk="1" latinLnBrk="0" hangingPunct="1"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algn="r" eaLnBrk="1" latinLnBrk="0" hangingPunct="1"/>
            <a:fld id="{0E6CB2EB-48FC-3C45-8DC7-2BF3F20980AE}" type="datetime1">
              <a:rPr lang="en-US" smtClean="0"/>
              <a:pPr algn="r" eaLnBrk="1" latinLnBrk="0" hangingPunct="1"/>
              <a:t>4/12/2017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86B5A5DD-43E5-884E-9D52-6D9CC3914F98}" type="datetime1">
              <a:rPr lang="en-US" smtClean="0"/>
              <a:pPr algn="r" eaLnBrk="1" latinLnBrk="0" hangingPunct="1"/>
              <a:t>4/12/2017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800">
                <a:solidFill>
                  <a:schemeClr val="tx2"/>
                </a:solidFill>
                <a:latin typeface="+mn-lt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6019800"/>
            <a:ext cx="5867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Optimist International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533400" y="609600"/>
            <a:ext cx="8305800" cy="47244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algn="ctr"/>
            <a:r>
              <a:rPr lang="en-US" sz="4400" b="1" dirty="0" err="1"/>
              <a:t>Programme</a:t>
            </a:r>
            <a:r>
              <a:rPr lang="en-US" sz="4400" b="1" dirty="0"/>
              <a:t> des marques de reconnaissance de club et de district et </a:t>
            </a:r>
            <a:r>
              <a:rPr lang="en-US" sz="4400" b="1" dirty="0" err="1"/>
              <a:t>mesures</a:t>
            </a:r>
            <a:r>
              <a:rPr lang="en-US" sz="4400" b="1" dirty="0"/>
              <a:t> </a:t>
            </a:r>
            <a:r>
              <a:rPr lang="en-US" sz="4400" b="1" dirty="0" err="1"/>
              <a:t>incitatives</a:t>
            </a:r>
            <a:r>
              <a:rPr lang="en-US" sz="4400" b="1" dirty="0"/>
              <a:t> </a:t>
            </a:r>
            <a:endParaRPr lang="fr-CA" sz="4400" dirty="0"/>
          </a:p>
          <a:p>
            <a:pPr algn="ctr"/>
            <a:r>
              <a:rPr lang="en-US" sz="4400" b="1" dirty="0"/>
              <a:t>2017-2018 </a:t>
            </a:r>
            <a:endParaRPr lang="fr-CA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MESURES INCITATIVES INTERNATIONALES 2017-2018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10</a:t>
            </a:fld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b="1" cap="all" dirty="0"/>
              <a:t>Marque de reconnaissance </a:t>
            </a:r>
            <a:r>
              <a:rPr lang="en-US" sz="3200" b="1" cap="all" dirty="0" err="1"/>
              <a:t>Recrue</a:t>
            </a:r>
            <a:r>
              <a:rPr lang="en-US" sz="3200" b="1" cap="all" dirty="0"/>
              <a:t> </a:t>
            </a:r>
            <a:r>
              <a:rPr lang="en-US" sz="3200" b="1" cap="all" dirty="0" err="1" smtClean="0"/>
              <a:t>étoile</a:t>
            </a:r>
            <a:endParaRPr lang="fr-CA" sz="2800" dirty="0"/>
          </a:p>
          <a:p>
            <a:pPr marL="0" indent="0">
              <a:buNone/>
            </a:pPr>
            <a:endParaRPr lang="fr-CA" sz="2800" b="1" i="1" dirty="0"/>
          </a:p>
          <a:p>
            <a:pPr marL="0" indent="0">
              <a:buNone/>
            </a:pPr>
            <a:r>
              <a:rPr lang="en-US" sz="3200" b="1" i="1" dirty="0" smtClean="0"/>
              <a:t>(</a:t>
            </a:r>
            <a:r>
              <a:rPr lang="en-US" sz="3200" b="1" i="1" dirty="0" err="1" smtClean="0"/>
              <a:t>Peut</a:t>
            </a:r>
            <a:r>
              <a:rPr lang="en-US" sz="3200" b="1" i="1" dirty="0" smtClean="0"/>
              <a:t> </a:t>
            </a:r>
            <a:r>
              <a:rPr lang="en-US" sz="3200" b="1" i="1" dirty="0" err="1"/>
              <a:t>être</a:t>
            </a:r>
            <a:r>
              <a:rPr lang="en-US" sz="3200" b="1" i="1" dirty="0"/>
              <a:t> remise SEULEMENT </a:t>
            </a:r>
            <a:r>
              <a:rPr lang="en-US" sz="3200" b="1" i="1" dirty="0" err="1"/>
              <a:t>dans</a:t>
            </a:r>
            <a:r>
              <a:rPr lang="en-US" sz="3200" b="1" i="1" dirty="0"/>
              <a:t> les </a:t>
            </a:r>
            <a:r>
              <a:rPr lang="en-US" sz="3200" b="1" i="1" dirty="0" err="1"/>
              <a:t>douze</a:t>
            </a:r>
            <a:r>
              <a:rPr lang="en-US" sz="3200" b="1" i="1" dirty="0"/>
              <a:t> premiers </a:t>
            </a:r>
            <a:r>
              <a:rPr lang="en-US" sz="3200" b="1" i="1" dirty="0" err="1"/>
              <a:t>mois</a:t>
            </a:r>
            <a:r>
              <a:rPr lang="en-US" sz="3200" b="1" i="1" dirty="0"/>
              <a:t> de </a:t>
            </a:r>
            <a:r>
              <a:rPr lang="en-US" sz="3200" b="1" i="1" dirty="0" err="1"/>
              <a:t>l’adhésion</a:t>
            </a:r>
            <a:r>
              <a:rPr lang="en-US" sz="3200" b="1" i="1" dirty="0"/>
              <a:t> qui figure </a:t>
            </a:r>
            <a:r>
              <a:rPr lang="en-US" sz="3200" b="1" i="1" dirty="0" err="1"/>
              <a:t>dans</a:t>
            </a:r>
            <a:r>
              <a:rPr lang="en-US" sz="3200" b="1" i="1" dirty="0"/>
              <a:t> les dossiers </a:t>
            </a:r>
            <a:r>
              <a:rPr lang="en-US" sz="3200" b="1" i="1" dirty="0" err="1"/>
              <a:t>d’Optimist</a:t>
            </a:r>
            <a:r>
              <a:rPr lang="en-US" sz="3200" b="1" i="1" dirty="0"/>
              <a:t> International)</a:t>
            </a:r>
            <a:endParaRPr lang="fr-CA" sz="2800" dirty="0"/>
          </a:p>
          <a:p>
            <a:pPr lvl="1"/>
            <a:r>
              <a:rPr lang="en-US" sz="2800" dirty="0" err="1"/>
              <a:t>Siéger</a:t>
            </a:r>
            <a:r>
              <a:rPr lang="en-US" sz="2800" dirty="0"/>
              <a:t> à un </a:t>
            </a:r>
            <a:r>
              <a:rPr lang="en-US" sz="2800" dirty="0" err="1"/>
              <a:t>comité</a:t>
            </a:r>
            <a:r>
              <a:rPr lang="en-US" sz="2800" dirty="0"/>
              <a:t> de club</a:t>
            </a:r>
            <a:endParaRPr lang="fr-CA" sz="2400" dirty="0"/>
          </a:p>
          <a:p>
            <a:pPr lvl="1"/>
            <a:r>
              <a:rPr lang="en-US" sz="2800" dirty="0" err="1"/>
              <a:t>Travailler</a:t>
            </a:r>
            <a:r>
              <a:rPr lang="en-US" sz="2800" dirty="0"/>
              <a:t> sur un </a:t>
            </a:r>
            <a:r>
              <a:rPr lang="en-US" sz="2800" dirty="0" err="1"/>
              <a:t>projet</a:t>
            </a:r>
            <a:r>
              <a:rPr lang="en-US" sz="2800" dirty="0"/>
              <a:t> </a:t>
            </a:r>
            <a:r>
              <a:rPr lang="en-US" sz="2800" dirty="0" err="1"/>
              <a:t>communautaire</a:t>
            </a:r>
            <a:endParaRPr lang="fr-CA" sz="2400" dirty="0"/>
          </a:p>
          <a:p>
            <a:pPr lvl="1"/>
            <a:r>
              <a:rPr lang="en-US" sz="2800" dirty="0" err="1"/>
              <a:t>Parrainer</a:t>
            </a:r>
            <a:r>
              <a:rPr lang="en-US" sz="2800" dirty="0"/>
              <a:t> un nouveau </a:t>
            </a:r>
            <a:r>
              <a:rPr lang="en-US" sz="2800" dirty="0" err="1"/>
              <a:t>membre</a:t>
            </a:r>
            <a:endParaRPr lang="fr-CA" sz="2400" dirty="0"/>
          </a:p>
          <a:p>
            <a:pPr lvl="1"/>
            <a:r>
              <a:rPr lang="en-US" sz="2800" dirty="0"/>
              <a:t>Assister à </a:t>
            </a:r>
            <a:r>
              <a:rPr lang="en-US" sz="2800" dirty="0" err="1"/>
              <a:t>l’un</a:t>
            </a:r>
            <a:r>
              <a:rPr lang="en-US" sz="2800" dirty="0"/>
              <a:t> de </a:t>
            </a:r>
            <a:r>
              <a:rPr lang="en-US" sz="2800" dirty="0" err="1"/>
              <a:t>ces</a:t>
            </a:r>
            <a:r>
              <a:rPr lang="en-US" sz="2800" dirty="0"/>
              <a:t> </a:t>
            </a:r>
            <a:r>
              <a:rPr lang="en-US" sz="2800" dirty="0" err="1"/>
              <a:t>événements</a:t>
            </a:r>
            <a:r>
              <a:rPr lang="en-US" sz="2800" dirty="0"/>
              <a:t> </a:t>
            </a:r>
            <a:r>
              <a:rPr lang="en-US" sz="2800" dirty="0" smtClean="0"/>
              <a:t>:</a:t>
            </a:r>
            <a:r>
              <a:rPr lang="en-US" sz="2400" dirty="0"/>
              <a:t> </a:t>
            </a:r>
            <a:endParaRPr lang="fr-CA" sz="2000" dirty="0"/>
          </a:p>
          <a:p>
            <a:pPr lvl="2"/>
            <a:r>
              <a:rPr lang="en-US" sz="2400" dirty="0" err="1"/>
              <a:t>Réunion</a:t>
            </a:r>
            <a:r>
              <a:rPr lang="en-US" sz="2400" dirty="0"/>
              <a:t> de district</a:t>
            </a:r>
            <a:endParaRPr lang="fr-CA" sz="2000" dirty="0"/>
          </a:p>
          <a:p>
            <a:pPr lvl="2"/>
            <a:r>
              <a:rPr lang="en-US" sz="2400" dirty="0" err="1"/>
              <a:t>Sommet</a:t>
            </a:r>
            <a:r>
              <a:rPr lang="en-US" sz="2400" dirty="0"/>
              <a:t> </a:t>
            </a:r>
            <a:r>
              <a:rPr lang="en-US" sz="2400" dirty="0" err="1"/>
              <a:t>régional</a:t>
            </a:r>
            <a:endParaRPr lang="fr-CA" sz="2000" dirty="0"/>
          </a:p>
          <a:p>
            <a:pPr lvl="2"/>
            <a:r>
              <a:rPr lang="en-US" sz="2400" dirty="0" err="1"/>
              <a:t>Congrès</a:t>
            </a:r>
            <a:r>
              <a:rPr lang="en-US" sz="2400" dirty="0"/>
              <a:t> OI</a:t>
            </a:r>
            <a:endParaRPr lang="fr-CA" sz="2000" dirty="0"/>
          </a:p>
          <a:p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232353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MESURES INCITATIVES INTERNATIONALES 2017-2018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11</a:t>
            </a:fld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cap="all" dirty="0"/>
              <a:t>PROMOTEURS de </a:t>
            </a:r>
            <a:r>
              <a:rPr lang="en-US" b="1" cap="all" dirty="0" err="1"/>
              <a:t>l’excellence</a:t>
            </a:r>
            <a:endParaRPr lang="fr-CA" dirty="0"/>
          </a:p>
          <a:p>
            <a:pPr marL="0" indent="0">
              <a:buNone/>
            </a:pPr>
            <a:r>
              <a:rPr lang="en-US" dirty="0" err="1"/>
              <a:t>Quatre</a:t>
            </a:r>
            <a:r>
              <a:rPr lang="en-US" dirty="0"/>
              <a:t> </a:t>
            </a:r>
            <a:r>
              <a:rPr lang="en-US" dirty="0" err="1"/>
              <a:t>promoteurs</a:t>
            </a:r>
            <a:r>
              <a:rPr lang="en-US" dirty="0"/>
              <a:t> de </a:t>
            </a:r>
            <a:r>
              <a:rPr lang="en-US" dirty="0" err="1"/>
              <a:t>l’excellence</a:t>
            </a:r>
            <a:r>
              <a:rPr lang="en-US" dirty="0"/>
              <a:t> maximum </a:t>
            </a:r>
            <a:r>
              <a:rPr lang="en-US" dirty="0" err="1"/>
              <a:t>peuvent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nommés</a:t>
            </a:r>
            <a:r>
              <a:rPr lang="en-US" dirty="0"/>
              <a:t> pour </a:t>
            </a:r>
            <a:r>
              <a:rPr lang="en-US" dirty="0" err="1"/>
              <a:t>chaque</a:t>
            </a:r>
            <a:r>
              <a:rPr lang="en-US" dirty="0"/>
              <a:t> nouveau club </a:t>
            </a:r>
            <a:r>
              <a:rPr lang="en-US" dirty="0" err="1"/>
              <a:t>adulte</a:t>
            </a:r>
            <a:r>
              <a:rPr lang="en-US" dirty="0"/>
              <a:t>, </a:t>
            </a:r>
            <a:r>
              <a:rPr lang="en-US" dirty="0" err="1"/>
              <a:t>indépendamment</a:t>
            </a:r>
            <a:r>
              <a:rPr lang="en-US" dirty="0"/>
              <a:t> du </a:t>
            </a:r>
            <a:r>
              <a:rPr lang="en-US" dirty="0" err="1"/>
              <a:t>nombre</a:t>
            </a:r>
            <a:r>
              <a:rPr lang="en-US" dirty="0"/>
              <a:t> de clubs </a:t>
            </a:r>
            <a:r>
              <a:rPr lang="en-US" dirty="0" err="1"/>
              <a:t>parrains</a:t>
            </a:r>
            <a:r>
              <a:rPr lang="en-US" dirty="0"/>
              <a:t>.</a:t>
            </a:r>
            <a:endParaRPr lang="fr-CA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MESURE </a:t>
            </a:r>
            <a:r>
              <a:rPr lang="en-US" b="1" dirty="0"/>
              <a:t>INCITATIVE POUR ÉPINGLETTE DE PARRAINAGE</a:t>
            </a:r>
            <a:endParaRPr lang="fr-CA" dirty="0"/>
          </a:p>
          <a:p>
            <a:pPr marL="0" indent="0">
              <a:buNone/>
            </a:pPr>
            <a:r>
              <a:rPr lang="en-US" dirty="0"/>
              <a:t>Les </a:t>
            </a:r>
            <a:r>
              <a:rPr lang="en-US" dirty="0" err="1"/>
              <a:t>épinglettes</a:t>
            </a:r>
            <a:r>
              <a:rPr lang="en-US" dirty="0"/>
              <a:t> de </a:t>
            </a:r>
            <a:r>
              <a:rPr lang="en-US" dirty="0" err="1"/>
              <a:t>parrainage</a:t>
            </a:r>
            <a:r>
              <a:rPr lang="en-US" dirty="0"/>
              <a:t> </a:t>
            </a:r>
            <a:r>
              <a:rPr lang="en-US" dirty="0" err="1"/>
              <a:t>seront</a:t>
            </a:r>
            <a:r>
              <a:rPr lang="en-US" dirty="0"/>
              <a:t> </a:t>
            </a:r>
            <a:r>
              <a:rPr lang="en-US" dirty="0" err="1"/>
              <a:t>offertes</a:t>
            </a:r>
            <a:r>
              <a:rPr lang="en-US" dirty="0"/>
              <a:t> aux </a:t>
            </a:r>
            <a:r>
              <a:rPr lang="en-US" dirty="0" err="1"/>
              <a:t>membres</a:t>
            </a:r>
            <a:r>
              <a:rPr lang="en-US" dirty="0"/>
              <a:t> qui </a:t>
            </a:r>
            <a:r>
              <a:rPr lang="en-US" dirty="0" err="1"/>
              <a:t>auront</a:t>
            </a:r>
            <a:r>
              <a:rPr lang="en-US" dirty="0"/>
              <a:t> </a:t>
            </a:r>
            <a:r>
              <a:rPr lang="en-US" dirty="0" err="1"/>
              <a:t>parrainé</a:t>
            </a:r>
            <a:r>
              <a:rPr lang="en-US" dirty="0"/>
              <a:t> 1, 5, 15, 20 et 35 </a:t>
            </a:r>
            <a:r>
              <a:rPr lang="en-US" dirty="0" err="1"/>
              <a:t>membres</a:t>
            </a:r>
            <a:r>
              <a:rPr lang="en-US" dirty="0"/>
              <a:t>.</a:t>
            </a:r>
            <a:endParaRPr lang="fr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3263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Reconnaissance à l'échelon du club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2</a:t>
            </a:fld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fontScale="77500" lnSpcReduction="20000"/>
          </a:bodyPr>
          <a:lstStyle/>
          <a:p>
            <a:pPr marL="0" lvl="0" indent="0">
              <a:buNone/>
            </a:pPr>
            <a:r>
              <a:rPr lang="fr-CA" sz="3200" dirty="0" smtClean="0">
                <a:sym typeface="Wingdings" panose="05000000000000000000" pitchFamily="2" charset="2"/>
              </a:rPr>
              <a:t></a:t>
            </a:r>
            <a:r>
              <a:rPr lang="fr-CA" sz="3200" dirty="0" smtClean="0"/>
              <a:t>marque </a:t>
            </a:r>
            <a:r>
              <a:rPr lang="fr-CA" sz="3200" dirty="0"/>
              <a:t>de reconnaissance de club « Inspirer le meilleur »</a:t>
            </a:r>
          </a:p>
          <a:p>
            <a:r>
              <a:rPr lang="en-US" sz="3200" b="1" dirty="0"/>
              <a:t>(</a:t>
            </a:r>
            <a:r>
              <a:rPr lang="en-US" sz="3200" b="1" dirty="0" err="1"/>
              <a:t>écusson</a:t>
            </a:r>
            <a:r>
              <a:rPr lang="en-US" sz="3200" b="1" dirty="0"/>
              <a:t> de </a:t>
            </a:r>
            <a:r>
              <a:rPr lang="en-US" sz="3200" b="1" dirty="0" err="1"/>
              <a:t>bannière</a:t>
            </a:r>
            <a:r>
              <a:rPr lang="en-US" sz="3200" b="1" dirty="0"/>
              <a:t>, et </a:t>
            </a:r>
            <a:r>
              <a:rPr lang="en-US" sz="3200" b="1" dirty="0" err="1"/>
              <a:t>écusson</a:t>
            </a:r>
            <a:r>
              <a:rPr lang="en-US" sz="3200" b="1" dirty="0"/>
              <a:t> </a:t>
            </a:r>
            <a:r>
              <a:rPr lang="en-US" sz="3200" b="1" dirty="0" err="1"/>
              <a:t>marquant</a:t>
            </a:r>
            <a:r>
              <a:rPr lang="en-US" sz="3200" b="1" dirty="0"/>
              <a:t> </a:t>
            </a:r>
            <a:r>
              <a:rPr lang="en-US" sz="3200" b="1" dirty="0" err="1"/>
              <a:t>l’année</a:t>
            </a:r>
            <a:r>
              <a:rPr lang="en-US" sz="3200" b="1" dirty="0"/>
              <a:t> par la suite)</a:t>
            </a:r>
            <a:endParaRPr lang="fr-CA" sz="3200" dirty="0"/>
          </a:p>
          <a:p>
            <a:pPr lvl="1"/>
            <a:r>
              <a:rPr lang="en-US" sz="2800" dirty="0" err="1"/>
              <a:t>Parrainer</a:t>
            </a:r>
            <a:r>
              <a:rPr lang="en-US" sz="2800" dirty="0"/>
              <a:t> au </a:t>
            </a:r>
            <a:r>
              <a:rPr lang="en-US" sz="2800" dirty="0" err="1"/>
              <a:t>moins</a:t>
            </a:r>
            <a:r>
              <a:rPr lang="en-US" sz="2800" dirty="0"/>
              <a:t> </a:t>
            </a:r>
            <a:r>
              <a:rPr lang="en-US" sz="2800" dirty="0" err="1"/>
              <a:t>deux</a:t>
            </a:r>
            <a:r>
              <a:rPr lang="en-US" sz="2800" dirty="0"/>
              <a:t> </a:t>
            </a:r>
            <a:r>
              <a:rPr lang="en-US" sz="2800" dirty="0" err="1"/>
              <a:t>projets</a:t>
            </a:r>
            <a:r>
              <a:rPr lang="en-US" sz="2800" dirty="0"/>
              <a:t> de service </a:t>
            </a:r>
            <a:r>
              <a:rPr lang="en-US" sz="2800" dirty="0" err="1"/>
              <a:t>communautaire</a:t>
            </a:r>
            <a:r>
              <a:rPr lang="en-US" sz="2800" dirty="0"/>
              <a:t> par </a:t>
            </a:r>
            <a:r>
              <a:rPr lang="en-US" sz="2800" dirty="0" err="1"/>
              <a:t>année</a:t>
            </a:r>
            <a:r>
              <a:rPr lang="en-US" sz="2800" dirty="0"/>
              <a:t> (</a:t>
            </a:r>
            <a:r>
              <a:rPr lang="en-US" sz="2800" dirty="0" err="1"/>
              <a:t>soumettre</a:t>
            </a:r>
            <a:r>
              <a:rPr lang="en-US" sz="2800" dirty="0"/>
              <a:t> le rapport La </a:t>
            </a:r>
            <a:r>
              <a:rPr lang="en-US" sz="2800" dirty="0" err="1"/>
              <a:t>fierté</a:t>
            </a:r>
            <a:r>
              <a:rPr lang="en-US" sz="2800" dirty="0"/>
              <a:t> de la </a:t>
            </a:r>
            <a:r>
              <a:rPr lang="en-US" sz="2800" dirty="0" err="1"/>
              <a:t>présidence</a:t>
            </a:r>
            <a:r>
              <a:rPr lang="en-US" sz="2800" dirty="0"/>
              <a:t>) </a:t>
            </a:r>
            <a:endParaRPr lang="fr-CA" sz="2800" dirty="0"/>
          </a:p>
          <a:p>
            <a:pPr lvl="1"/>
            <a:r>
              <a:rPr lang="en-US" sz="2800" dirty="0" err="1"/>
              <a:t>Recruter</a:t>
            </a:r>
            <a:r>
              <a:rPr lang="en-US" sz="2800" dirty="0"/>
              <a:t> au </a:t>
            </a:r>
            <a:r>
              <a:rPr lang="en-US" sz="2800" dirty="0" err="1"/>
              <a:t>moins</a:t>
            </a:r>
            <a:r>
              <a:rPr lang="en-US" sz="2800" dirty="0"/>
              <a:t> </a:t>
            </a:r>
            <a:r>
              <a:rPr lang="en-US" sz="2800" dirty="0" err="1"/>
              <a:t>deux</a:t>
            </a:r>
            <a:r>
              <a:rPr lang="en-US" sz="2800" dirty="0"/>
              <a:t> </a:t>
            </a:r>
            <a:r>
              <a:rPr lang="en-US" sz="2800" dirty="0" err="1"/>
              <a:t>membres</a:t>
            </a:r>
            <a:r>
              <a:rPr lang="en-US" sz="2800" dirty="0"/>
              <a:t> </a:t>
            </a:r>
            <a:endParaRPr lang="fr-CA" sz="2800" dirty="0"/>
          </a:p>
          <a:p>
            <a:pPr lvl="1"/>
            <a:r>
              <a:rPr lang="en-US" sz="2800" dirty="0" err="1"/>
              <a:t>Remplir</a:t>
            </a:r>
            <a:r>
              <a:rPr lang="en-US" sz="2800" dirty="0"/>
              <a:t> les </a:t>
            </a:r>
            <a:r>
              <a:rPr lang="en-US" sz="2800" dirty="0" err="1"/>
              <a:t>exigences</a:t>
            </a:r>
            <a:r>
              <a:rPr lang="en-US" sz="2800" dirty="0"/>
              <a:t> relatives aux </a:t>
            </a:r>
            <a:r>
              <a:rPr lang="en-US" sz="2800" dirty="0" err="1"/>
              <a:t>cotisations</a:t>
            </a:r>
            <a:r>
              <a:rPr lang="en-US" sz="2800" dirty="0"/>
              <a:t> </a:t>
            </a:r>
            <a:r>
              <a:rPr lang="en-US" sz="2800" dirty="0" err="1"/>
              <a:t>internationales</a:t>
            </a:r>
            <a:r>
              <a:rPr lang="en-US" sz="2800" dirty="0"/>
              <a:t> et de district</a:t>
            </a:r>
            <a:endParaRPr lang="fr-CA" sz="2800" dirty="0"/>
          </a:p>
          <a:p>
            <a:pPr lvl="1"/>
            <a:r>
              <a:rPr lang="en-US" sz="2800" dirty="0" err="1"/>
              <a:t>Rendre</a:t>
            </a:r>
            <a:r>
              <a:rPr lang="en-US" sz="2800" dirty="0"/>
              <a:t> </a:t>
            </a:r>
            <a:r>
              <a:rPr lang="en-US" sz="2800" dirty="0" err="1"/>
              <a:t>hommage</a:t>
            </a:r>
            <a:r>
              <a:rPr lang="en-US" sz="2800" dirty="0"/>
              <a:t> à un </a:t>
            </a:r>
            <a:r>
              <a:rPr lang="en-US" sz="2800" dirty="0" err="1"/>
              <a:t>membre</a:t>
            </a:r>
            <a:r>
              <a:rPr lang="en-US" sz="2800" dirty="0"/>
              <a:t> du club </a:t>
            </a:r>
            <a:r>
              <a:rPr lang="en-US" sz="2800" dirty="0" err="1"/>
              <a:t>ou</a:t>
            </a:r>
            <a:r>
              <a:rPr lang="en-US" sz="2800" dirty="0"/>
              <a:t> à un </a:t>
            </a:r>
            <a:r>
              <a:rPr lang="en-US" sz="2800" dirty="0" err="1"/>
              <a:t>individu</a:t>
            </a:r>
            <a:r>
              <a:rPr lang="en-US" sz="2800" dirty="0"/>
              <a:t> de la </a:t>
            </a:r>
            <a:r>
              <a:rPr lang="en-US" sz="2800" dirty="0" err="1"/>
              <a:t>collectivité</a:t>
            </a:r>
            <a:endParaRPr lang="fr-CA" sz="2800" dirty="0"/>
          </a:p>
          <a:p>
            <a:pPr lvl="1"/>
            <a:r>
              <a:rPr lang="en-US" sz="2800" dirty="0" err="1"/>
              <a:t>Organiser</a:t>
            </a:r>
            <a:r>
              <a:rPr lang="en-US" sz="2800" dirty="0"/>
              <a:t> un </a:t>
            </a:r>
            <a:r>
              <a:rPr lang="en-US" sz="2800" dirty="0" err="1"/>
              <a:t>événement</a:t>
            </a:r>
            <a:r>
              <a:rPr lang="en-US" sz="2800" dirty="0"/>
              <a:t> de </a:t>
            </a:r>
            <a:r>
              <a:rPr lang="en-US" sz="2800" dirty="0" err="1"/>
              <a:t>recrutement</a:t>
            </a:r>
            <a:r>
              <a:rPr lang="en-US" sz="2800" dirty="0"/>
              <a:t> (c.-à-d. un </a:t>
            </a:r>
            <a:r>
              <a:rPr lang="en-US" sz="2800" dirty="0" err="1"/>
              <a:t>événement</a:t>
            </a:r>
            <a:r>
              <a:rPr lang="en-US" sz="2800" dirty="0"/>
              <a:t> MAINTENANT)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500384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Reconnaissance à l'échelon du club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3</a:t>
            </a:fld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Autofit/>
          </a:bodyPr>
          <a:lstStyle/>
          <a:p>
            <a:pPr marL="0" lvl="0" indent="0">
              <a:buNone/>
            </a:pPr>
            <a:r>
              <a:rPr lang="fr-CA" sz="2000" dirty="0" smtClean="0">
                <a:sym typeface="Wingdings" panose="05000000000000000000" pitchFamily="2" charset="2"/>
              </a:rPr>
              <a:t></a:t>
            </a:r>
            <a:r>
              <a:rPr lang="fr-CA" sz="2000" dirty="0" smtClean="0"/>
              <a:t>Club </a:t>
            </a:r>
            <a:r>
              <a:rPr lang="fr-CA" sz="2000" dirty="0"/>
              <a:t>d’honneur</a:t>
            </a:r>
          </a:p>
          <a:p>
            <a:pPr marL="0" indent="0">
              <a:buNone/>
            </a:pPr>
            <a:r>
              <a:rPr lang="en-US" sz="2000" dirty="0"/>
              <a:t> </a:t>
            </a:r>
            <a:endParaRPr lang="fr-CA" sz="2000" dirty="0"/>
          </a:p>
          <a:p>
            <a:r>
              <a:rPr lang="en-US" sz="2000" b="1" dirty="0"/>
              <a:t>(</a:t>
            </a:r>
            <a:r>
              <a:rPr lang="en-US" sz="2000" b="1" dirty="0" err="1"/>
              <a:t>écusson</a:t>
            </a:r>
            <a:r>
              <a:rPr lang="en-US" sz="2000" b="1" dirty="0"/>
              <a:t> de </a:t>
            </a:r>
            <a:r>
              <a:rPr lang="en-US" sz="2000" b="1" dirty="0" err="1"/>
              <a:t>bannière</a:t>
            </a:r>
            <a:r>
              <a:rPr lang="en-US" sz="2000" b="1" dirty="0"/>
              <a:t>, </a:t>
            </a:r>
            <a:r>
              <a:rPr lang="en-US" sz="2000" b="1" dirty="0" err="1"/>
              <a:t>écusson</a:t>
            </a:r>
            <a:r>
              <a:rPr lang="en-US" sz="2000" b="1" dirty="0"/>
              <a:t> </a:t>
            </a:r>
            <a:r>
              <a:rPr lang="en-US" sz="2000" b="1" dirty="0" err="1"/>
              <a:t>marquant</a:t>
            </a:r>
            <a:r>
              <a:rPr lang="en-US" sz="2000" b="1" dirty="0"/>
              <a:t> </a:t>
            </a:r>
            <a:r>
              <a:rPr lang="en-US" sz="2000" b="1" dirty="0" err="1"/>
              <a:t>l’année</a:t>
            </a:r>
            <a:r>
              <a:rPr lang="en-US" sz="2000" b="1" dirty="0"/>
              <a:t> avec le nom du </a:t>
            </a:r>
            <a:r>
              <a:rPr lang="en-US" sz="2000" b="1" dirty="0" err="1"/>
              <a:t>président</a:t>
            </a:r>
            <a:r>
              <a:rPr lang="en-US" sz="2000" b="1" dirty="0"/>
              <a:t> du club et </a:t>
            </a:r>
            <a:r>
              <a:rPr lang="en-US" sz="2000" b="1" dirty="0" err="1"/>
              <a:t>l’année</a:t>
            </a:r>
            <a:r>
              <a:rPr lang="en-US" sz="2000" b="1" dirty="0"/>
              <a:t>; par la suite, </a:t>
            </a:r>
            <a:r>
              <a:rPr lang="en-US" sz="2000" b="1" dirty="0" err="1"/>
              <a:t>écusson</a:t>
            </a:r>
            <a:r>
              <a:rPr lang="en-US" sz="2000" b="1" dirty="0"/>
              <a:t> </a:t>
            </a:r>
            <a:r>
              <a:rPr lang="en-US" sz="2000" b="1" dirty="0" err="1"/>
              <a:t>marquant</a:t>
            </a:r>
            <a:r>
              <a:rPr lang="en-US" sz="2000" b="1" dirty="0"/>
              <a:t> </a:t>
            </a:r>
            <a:r>
              <a:rPr lang="en-US" sz="2000" b="1" dirty="0" err="1"/>
              <a:t>l’année</a:t>
            </a:r>
            <a:r>
              <a:rPr lang="en-US" sz="2000" b="1" dirty="0"/>
              <a:t> avec le nom du </a:t>
            </a:r>
            <a:r>
              <a:rPr lang="en-US" sz="2000" b="1" dirty="0" err="1"/>
              <a:t>président</a:t>
            </a:r>
            <a:r>
              <a:rPr lang="en-US" sz="2000" b="1" dirty="0"/>
              <a:t> du club)</a:t>
            </a:r>
            <a:endParaRPr lang="fr-CA" sz="2000" dirty="0"/>
          </a:p>
          <a:p>
            <a:r>
              <a:rPr lang="en-US" sz="2000" dirty="0" err="1"/>
              <a:t>Satisfaire</a:t>
            </a:r>
            <a:r>
              <a:rPr lang="en-US" sz="2000" dirty="0"/>
              <a:t> </a:t>
            </a:r>
            <a:r>
              <a:rPr lang="en-US" sz="2000" dirty="0" err="1"/>
              <a:t>tous</a:t>
            </a:r>
            <a:r>
              <a:rPr lang="en-US" sz="2000" dirty="0"/>
              <a:t> les </a:t>
            </a:r>
            <a:r>
              <a:rPr lang="en-US" sz="2000" dirty="0" err="1"/>
              <a:t>critères</a:t>
            </a:r>
            <a:r>
              <a:rPr lang="en-US" sz="2000" dirty="0"/>
              <a:t> de la </a:t>
            </a:r>
            <a:r>
              <a:rPr lang="fr-CA" sz="2000" dirty="0"/>
              <a:t>marque de reconnaissance de club « Inspirer le meilleur » ET</a:t>
            </a:r>
          </a:p>
          <a:p>
            <a:r>
              <a:rPr lang="en-US" sz="2000" dirty="0"/>
              <a:t> </a:t>
            </a:r>
            <a:r>
              <a:rPr lang="en-US" sz="1600" dirty="0" err="1" smtClean="0"/>
              <a:t>Mener</a:t>
            </a:r>
            <a:r>
              <a:rPr lang="en-US" sz="1600" dirty="0" smtClean="0"/>
              <a:t> </a:t>
            </a:r>
            <a:r>
              <a:rPr lang="en-US" sz="1600" dirty="0"/>
              <a:t>à </a:t>
            </a:r>
            <a:r>
              <a:rPr lang="en-US" sz="1600" dirty="0" err="1"/>
              <a:t>terme</a:t>
            </a:r>
            <a:r>
              <a:rPr lang="en-US" sz="1600" dirty="0"/>
              <a:t> au </a:t>
            </a:r>
            <a:r>
              <a:rPr lang="en-US" sz="1600" dirty="0" err="1"/>
              <a:t>moins</a:t>
            </a:r>
            <a:r>
              <a:rPr lang="en-US" sz="1600" dirty="0"/>
              <a:t> un </a:t>
            </a:r>
            <a:r>
              <a:rPr lang="en-US" sz="1600" dirty="0" err="1"/>
              <a:t>autre</a:t>
            </a:r>
            <a:r>
              <a:rPr lang="en-US" sz="1600" dirty="0"/>
              <a:t> </a:t>
            </a:r>
            <a:r>
              <a:rPr lang="en-US" sz="1600" dirty="0" err="1"/>
              <a:t>projet</a:t>
            </a:r>
            <a:r>
              <a:rPr lang="en-US" sz="1600" dirty="0"/>
              <a:t> de service </a:t>
            </a:r>
            <a:r>
              <a:rPr lang="en-US" sz="1600" dirty="0" err="1"/>
              <a:t>communautaire</a:t>
            </a:r>
            <a:r>
              <a:rPr lang="en-US" sz="1600" dirty="0"/>
              <a:t> </a:t>
            </a:r>
            <a:r>
              <a:rPr lang="en-US" sz="1600" dirty="0" err="1"/>
              <a:t>chaque</a:t>
            </a:r>
            <a:r>
              <a:rPr lang="en-US" sz="1600" dirty="0"/>
              <a:t> </a:t>
            </a:r>
            <a:r>
              <a:rPr lang="en-US" sz="1600" dirty="0" err="1"/>
              <a:t>année</a:t>
            </a:r>
            <a:r>
              <a:rPr lang="en-US" sz="1600" dirty="0"/>
              <a:t> </a:t>
            </a:r>
            <a:endParaRPr lang="fr-CA" sz="1600" dirty="0"/>
          </a:p>
          <a:p>
            <a:pPr lvl="1"/>
            <a:r>
              <a:rPr lang="en-US" sz="1600" dirty="0" err="1"/>
              <a:t>Soumettre</a:t>
            </a:r>
            <a:r>
              <a:rPr lang="en-US" sz="1600" dirty="0"/>
              <a:t> de Rapport </a:t>
            </a:r>
            <a:r>
              <a:rPr lang="en-US" sz="1600" dirty="0" err="1"/>
              <a:t>d’élection</a:t>
            </a:r>
            <a:r>
              <a:rPr lang="en-US" sz="1600" dirty="0"/>
              <a:t> des </a:t>
            </a:r>
            <a:r>
              <a:rPr lang="en-US" sz="1600" dirty="0" err="1"/>
              <a:t>dirigeants</a:t>
            </a:r>
            <a:r>
              <a:rPr lang="en-US" sz="1600" dirty="0"/>
              <a:t> </a:t>
            </a:r>
            <a:r>
              <a:rPr lang="en-US" sz="1600" dirty="0" err="1"/>
              <a:t>élus</a:t>
            </a:r>
            <a:endParaRPr lang="fr-CA" sz="1600" dirty="0"/>
          </a:p>
          <a:p>
            <a:pPr lvl="1"/>
            <a:r>
              <a:rPr lang="en-US" sz="1600" dirty="0" err="1"/>
              <a:t>Réaliser</a:t>
            </a:r>
            <a:r>
              <a:rPr lang="en-US" sz="1600" dirty="0"/>
              <a:t> </a:t>
            </a:r>
            <a:r>
              <a:rPr lang="en-US" sz="1600" dirty="0" err="1"/>
              <a:t>une</a:t>
            </a:r>
            <a:r>
              <a:rPr lang="en-US" sz="1600" dirty="0"/>
              <a:t> </a:t>
            </a:r>
            <a:r>
              <a:rPr lang="en-US" sz="1600" dirty="0" err="1"/>
              <a:t>croissance</a:t>
            </a:r>
            <a:r>
              <a:rPr lang="en-US" sz="1600" dirty="0"/>
              <a:t> </a:t>
            </a:r>
            <a:r>
              <a:rPr lang="en-US" sz="1600" dirty="0" err="1"/>
              <a:t>nette</a:t>
            </a:r>
            <a:r>
              <a:rPr lang="en-US" sz="1600" dirty="0"/>
              <a:t> +3 de </a:t>
            </a:r>
            <a:r>
              <a:rPr lang="en-US" sz="1600" dirty="0" err="1"/>
              <a:t>l’effectif</a:t>
            </a:r>
            <a:r>
              <a:rPr lang="en-US" sz="1600" dirty="0"/>
              <a:t> du club</a:t>
            </a:r>
            <a:endParaRPr lang="fr-CA" sz="1600" dirty="0"/>
          </a:p>
          <a:p>
            <a:pPr lvl="1"/>
            <a:r>
              <a:rPr lang="en-US" sz="1600" dirty="0" err="1"/>
              <a:t>Nommer</a:t>
            </a:r>
            <a:r>
              <a:rPr lang="en-US" sz="1600" dirty="0"/>
              <a:t> un </a:t>
            </a:r>
            <a:r>
              <a:rPr lang="en-US" sz="1600" dirty="0" err="1"/>
              <a:t>représentant</a:t>
            </a:r>
            <a:r>
              <a:rPr lang="en-US" sz="1600" dirty="0"/>
              <a:t> de la </a:t>
            </a:r>
            <a:r>
              <a:rPr lang="en-US" sz="1600" dirty="0" err="1"/>
              <a:t>Fondation</a:t>
            </a:r>
            <a:r>
              <a:rPr lang="en-US" sz="1600" dirty="0"/>
              <a:t> au club et faire un don sans restriction à la FOI </a:t>
            </a:r>
            <a:r>
              <a:rPr lang="en-US" sz="1600" dirty="0" err="1"/>
              <a:t>ou</a:t>
            </a:r>
            <a:r>
              <a:rPr lang="en-US" sz="1600" dirty="0"/>
              <a:t> la FOEC</a:t>
            </a:r>
            <a:endParaRPr lang="fr-CA" sz="1600" dirty="0"/>
          </a:p>
          <a:p>
            <a:pPr lvl="1"/>
            <a:r>
              <a:rPr lang="en-US" sz="1600" dirty="0"/>
              <a:t>Le </a:t>
            </a:r>
            <a:r>
              <a:rPr lang="en-US" sz="1600" dirty="0" err="1"/>
              <a:t>président</a:t>
            </a:r>
            <a:r>
              <a:rPr lang="en-US" sz="1600" dirty="0"/>
              <a:t> de club, le </a:t>
            </a:r>
            <a:r>
              <a:rPr lang="en-US" sz="1600" dirty="0" err="1"/>
              <a:t>président</a:t>
            </a:r>
            <a:r>
              <a:rPr lang="en-US" sz="1600" dirty="0"/>
              <a:t> </a:t>
            </a:r>
            <a:r>
              <a:rPr lang="en-US" sz="1600" dirty="0" err="1"/>
              <a:t>élu</a:t>
            </a:r>
            <a:r>
              <a:rPr lang="en-US" sz="1600" dirty="0"/>
              <a:t> (</a:t>
            </a:r>
            <a:r>
              <a:rPr lang="en-US" sz="1600" dirty="0" err="1"/>
              <a:t>ou</a:t>
            </a:r>
            <a:r>
              <a:rPr lang="en-US" sz="1600" dirty="0"/>
              <a:t> </a:t>
            </a:r>
            <a:r>
              <a:rPr lang="en-US" sz="1600" dirty="0" err="1"/>
              <a:t>deux</a:t>
            </a:r>
            <a:r>
              <a:rPr lang="en-US" sz="1600" dirty="0"/>
              <a:t> </a:t>
            </a:r>
            <a:r>
              <a:rPr lang="en-US" sz="1600" dirty="0" err="1"/>
              <a:t>autres</a:t>
            </a:r>
            <a:r>
              <a:rPr lang="en-US" sz="1600" dirty="0"/>
              <a:t> </a:t>
            </a:r>
            <a:r>
              <a:rPr lang="en-US" sz="1600" dirty="0" err="1"/>
              <a:t>personnes</a:t>
            </a:r>
            <a:r>
              <a:rPr lang="en-US" sz="1600" dirty="0"/>
              <a:t> </a:t>
            </a:r>
            <a:r>
              <a:rPr lang="en-US" sz="1600" dirty="0" err="1"/>
              <a:t>désignées</a:t>
            </a:r>
            <a:r>
              <a:rPr lang="en-US" sz="1600" dirty="0"/>
              <a:t>) </a:t>
            </a:r>
            <a:r>
              <a:rPr lang="en-US" sz="1600" dirty="0" err="1"/>
              <a:t>assistent</a:t>
            </a:r>
            <a:r>
              <a:rPr lang="en-US" sz="1600" dirty="0"/>
              <a:t> au </a:t>
            </a:r>
            <a:r>
              <a:rPr lang="en-US" sz="1600" dirty="0" err="1"/>
              <a:t>congrès</a:t>
            </a:r>
            <a:r>
              <a:rPr lang="en-US" sz="1600" dirty="0"/>
              <a:t> de district (</a:t>
            </a:r>
            <a:r>
              <a:rPr lang="en-US" sz="1600" dirty="0" err="1"/>
              <a:t>ou</a:t>
            </a:r>
            <a:r>
              <a:rPr lang="en-US" sz="1600" dirty="0"/>
              <a:t> à </a:t>
            </a:r>
            <a:r>
              <a:rPr lang="en-US" sz="1600" dirty="0" err="1"/>
              <a:t>deux</a:t>
            </a:r>
            <a:r>
              <a:rPr lang="en-US" sz="1600" dirty="0"/>
              <a:t> </a:t>
            </a:r>
            <a:r>
              <a:rPr lang="en-US" sz="1600" dirty="0" err="1"/>
              <a:t>autres</a:t>
            </a:r>
            <a:r>
              <a:rPr lang="en-US" sz="1600" dirty="0"/>
              <a:t> </a:t>
            </a:r>
            <a:r>
              <a:rPr lang="en-US" sz="1600" dirty="0" err="1"/>
              <a:t>assemblées</a:t>
            </a:r>
            <a:r>
              <a:rPr lang="en-US" sz="1600" dirty="0"/>
              <a:t> de district)</a:t>
            </a:r>
            <a:endParaRPr lang="fr-CA" sz="1600" dirty="0"/>
          </a:p>
        </p:txBody>
      </p:sp>
    </p:spTree>
    <p:extLst>
      <p:ext uri="{BB962C8B-B14F-4D97-AF65-F5344CB8AC3E}">
        <p14:creationId xmlns:p14="http://schemas.microsoft.com/office/powerpoint/2010/main" val="803109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Reconnaissance à l'échelon du club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4</a:t>
            </a:fld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fontScale="92500" lnSpcReduction="20000"/>
          </a:bodyPr>
          <a:lstStyle/>
          <a:p>
            <a:pPr marL="0" indent="0">
              <a:buNone/>
            </a:pPr>
            <a:r>
              <a:rPr lang="fr-CA" dirty="0" smtClean="0">
                <a:sym typeface="Wingdings" panose="05000000000000000000" pitchFamily="2" charset="2"/>
              </a:rPr>
              <a:t></a:t>
            </a:r>
            <a:r>
              <a:rPr lang="fr-CA" dirty="0" smtClean="0"/>
              <a:t>Club </a:t>
            </a:r>
            <a:r>
              <a:rPr lang="fr-CA" dirty="0"/>
              <a:t>distingué</a:t>
            </a:r>
          </a:p>
          <a:p>
            <a:r>
              <a:rPr lang="fr-CA" dirty="0"/>
              <a:t>(une montre pour le président, le secrétaire et/ou le trésorier du club, un écusson de bannière avec nom du président de club; par la suite, un écusson marquant l’année avec nom du président de club et une montre)</a:t>
            </a:r>
          </a:p>
          <a:p>
            <a:r>
              <a:rPr lang="fr-CA" dirty="0"/>
              <a:t>Satisfaire aux critères de Club d’honneur plus un autre des critères suivants :</a:t>
            </a:r>
          </a:p>
          <a:p>
            <a:r>
              <a:rPr lang="fr-CA" dirty="0"/>
              <a:t>Réaliser une croissance nette de + 15 de l’effectif OU </a:t>
            </a:r>
          </a:p>
          <a:p>
            <a:r>
              <a:rPr lang="fr-CA" dirty="0"/>
              <a:t>Fonder au moins un nouveau club OU</a:t>
            </a:r>
          </a:p>
          <a:p>
            <a:r>
              <a:rPr lang="fr-CA" dirty="0"/>
              <a:t>Afficher une croissance nette de plus 8 ET fonder au moins deux clubs JOI</a:t>
            </a:r>
          </a:p>
        </p:txBody>
      </p:sp>
    </p:spTree>
    <p:extLst>
      <p:ext uri="{BB962C8B-B14F-4D97-AF65-F5344CB8AC3E}">
        <p14:creationId xmlns:p14="http://schemas.microsoft.com/office/powerpoint/2010/main" val="4219452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484188" y="-55563"/>
            <a:ext cx="7923212" cy="14271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Reconnaissance à </a:t>
            </a:r>
            <a:r>
              <a:rPr lang="en-US" b="1" dirty="0" err="1"/>
              <a:t>l'échelon</a:t>
            </a:r>
            <a:r>
              <a:rPr lang="en-US" b="1" dirty="0"/>
              <a:t> du district</a:t>
            </a:r>
            <a:endParaRPr lang="fr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>
                <a:latin typeface="Helvetica"/>
              </a:rPr>
              <a:pPr algn="ctr" eaLnBrk="1" latinLnBrk="0" hangingPunct="1"/>
              <a:t>5</a:t>
            </a:fld>
            <a:endParaRPr kumimoji="0" lang="en-US" dirty="0">
              <a:latin typeface="Helvetica"/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1"/>
          </p:nvPr>
        </p:nvSpPr>
        <p:spPr>
          <a:xfrm>
            <a:off x="471488" y="1828800"/>
            <a:ext cx="8672512" cy="4648200"/>
          </a:xfrm>
        </p:spPr>
        <p:txBody>
          <a:bodyPr vert="horz" anchor="t"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sz="3200" b="1" dirty="0" smtClean="0">
                <a:sym typeface="Wingdings" panose="05000000000000000000" pitchFamily="2" charset="2"/>
              </a:rPr>
              <a:t> </a:t>
            </a:r>
            <a:r>
              <a:rPr lang="en-US" sz="3200" b="1" dirty="0" smtClean="0"/>
              <a:t>Lieutenant-</a:t>
            </a:r>
            <a:r>
              <a:rPr lang="en-US" sz="3200" b="1" dirty="0" err="1" smtClean="0"/>
              <a:t>gouverneur</a:t>
            </a:r>
            <a:r>
              <a:rPr lang="en-US" sz="3200" b="1" dirty="0" smtClean="0"/>
              <a:t> </a:t>
            </a:r>
            <a:r>
              <a:rPr lang="en-US" sz="3200" b="1" dirty="0" err="1"/>
              <a:t>distingué</a:t>
            </a:r>
            <a:r>
              <a:rPr lang="en-US" sz="3200" b="1" dirty="0"/>
              <a:t> :</a:t>
            </a:r>
            <a:endParaRPr lang="fr-CA" sz="2800" dirty="0"/>
          </a:p>
          <a:p>
            <a:r>
              <a:rPr lang="en-US" sz="3200" b="1" i="1" dirty="0"/>
              <a:t>(</a:t>
            </a:r>
            <a:r>
              <a:rPr lang="en-US" sz="3200" b="1" i="1" dirty="0" err="1"/>
              <a:t>horloge</a:t>
            </a:r>
            <a:r>
              <a:rPr lang="en-US" sz="3200" b="1" i="1" dirty="0"/>
              <a:t> de bureau)</a:t>
            </a:r>
            <a:endParaRPr lang="fr-CA" sz="2800" dirty="0"/>
          </a:p>
          <a:p>
            <a:r>
              <a:rPr lang="en-US" sz="3200" dirty="0" err="1"/>
              <a:t>Tous</a:t>
            </a:r>
            <a:r>
              <a:rPr lang="en-US" sz="3200" dirty="0"/>
              <a:t> les clubs </a:t>
            </a:r>
            <a:r>
              <a:rPr lang="en-US" sz="3200" dirty="0" err="1"/>
              <a:t>dans</a:t>
            </a:r>
            <a:r>
              <a:rPr lang="en-US" sz="3200" dirty="0"/>
              <a:t> la zone </a:t>
            </a:r>
            <a:r>
              <a:rPr lang="en-US" sz="3200" dirty="0" err="1"/>
              <a:t>sont</a:t>
            </a:r>
            <a:r>
              <a:rPr lang="en-US" sz="3200" dirty="0"/>
              <a:t> Clubs </a:t>
            </a:r>
            <a:r>
              <a:rPr lang="en-US" sz="3200" dirty="0" err="1"/>
              <a:t>d’honneur</a:t>
            </a:r>
            <a:r>
              <a:rPr lang="en-US" sz="3200" dirty="0"/>
              <a:t> OU</a:t>
            </a:r>
            <a:endParaRPr lang="fr-CA" sz="2800" dirty="0"/>
          </a:p>
          <a:p>
            <a:pPr lvl="1"/>
            <a:r>
              <a:rPr lang="en-US" sz="2800" dirty="0" err="1"/>
              <a:t>Réaliser</a:t>
            </a:r>
            <a:r>
              <a:rPr lang="en-US" sz="2800" dirty="0"/>
              <a:t> </a:t>
            </a:r>
            <a:r>
              <a:rPr lang="en-US" sz="2800" dirty="0" err="1"/>
              <a:t>une</a:t>
            </a:r>
            <a:r>
              <a:rPr lang="en-US" sz="2800" dirty="0"/>
              <a:t> </a:t>
            </a:r>
            <a:r>
              <a:rPr lang="en-US" sz="2800" dirty="0" err="1"/>
              <a:t>croissance</a:t>
            </a:r>
            <a:r>
              <a:rPr lang="en-US" sz="2800" dirty="0"/>
              <a:t> </a:t>
            </a:r>
            <a:r>
              <a:rPr lang="en-US" sz="2800" dirty="0" err="1"/>
              <a:t>nette</a:t>
            </a:r>
            <a:r>
              <a:rPr lang="en-US" sz="2800" dirty="0"/>
              <a:t> + 6 de </a:t>
            </a:r>
            <a:r>
              <a:rPr lang="en-US" sz="2800" dirty="0" err="1"/>
              <a:t>l’effectif</a:t>
            </a:r>
            <a:r>
              <a:rPr lang="en-US" sz="2800" dirty="0"/>
              <a:t> et fonder au </a:t>
            </a:r>
            <a:r>
              <a:rPr lang="en-US" sz="2800" dirty="0" err="1"/>
              <a:t>moins</a:t>
            </a:r>
            <a:r>
              <a:rPr lang="en-US" sz="2800" dirty="0"/>
              <a:t> un nouveau club (les clubs OJOI ne </a:t>
            </a:r>
            <a:r>
              <a:rPr lang="en-US" sz="2800" dirty="0" err="1"/>
              <a:t>remplissent</a:t>
            </a:r>
            <a:r>
              <a:rPr lang="en-US" sz="2800" dirty="0"/>
              <a:t> pas </a:t>
            </a:r>
            <a:r>
              <a:rPr lang="en-US" sz="2800" dirty="0" err="1"/>
              <a:t>cette</a:t>
            </a:r>
            <a:r>
              <a:rPr lang="en-US" sz="2800" dirty="0"/>
              <a:t> exigence); ET</a:t>
            </a:r>
            <a:endParaRPr lang="fr-CA" sz="2400" dirty="0"/>
          </a:p>
          <a:p>
            <a:pPr lvl="1"/>
            <a:r>
              <a:rPr lang="en-US" sz="2800" dirty="0" err="1"/>
              <a:t>Tous</a:t>
            </a:r>
            <a:r>
              <a:rPr lang="en-US" sz="2800" dirty="0"/>
              <a:t> les clubs </a:t>
            </a:r>
            <a:r>
              <a:rPr lang="en-US" sz="2800" dirty="0" err="1"/>
              <a:t>doivent</a:t>
            </a:r>
            <a:r>
              <a:rPr lang="en-US" sz="2800" dirty="0"/>
              <a:t> </a:t>
            </a:r>
            <a:r>
              <a:rPr lang="en-US" sz="2800" dirty="0" err="1"/>
              <a:t>remplir</a:t>
            </a:r>
            <a:r>
              <a:rPr lang="en-US" sz="2800" dirty="0"/>
              <a:t> les </a:t>
            </a:r>
            <a:r>
              <a:rPr lang="en-US" sz="2800" dirty="0" err="1"/>
              <a:t>exigences</a:t>
            </a:r>
            <a:r>
              <a:rPr lang="en-US" sz="2800" dirty="0"/>
              <a:t> relatives aux </a:t>
            </a:r>
            <a:r>
              <a:rPr lang="en-US" sz="2800" dirty="0" err="1"/>
              <a:t>cotisations</a:t>
            </a:r>
            <a:r>
              <a:rPr lang="en-US" sz="2800" dirty="0"/>
              <a:t> </a:t>
            </a:r>
            <a:r>
              <a:rPr lang="en-US" sz="2800" dirty="0" err="1"/>
              <a:t>internationales</a:t>
            </a:r>
            <a:r>
              <a:rPr lang="en-US" sz="2800" dirty="0"/>
              <a:t> et de district (</a:t>
            </a:r>
            <a:r>
              <a:rPr lang="en-US" sz="2800" dirty="0" err="1"/>
              <a:t>toutes</a:t>
            </a:r>
            <a:r>
              <a:rPr lang="en-US" sz="2800" dirty="0"/>
              <a:t> les obligations </a:t>
            </a:r>
            <a:r>
              <a:rPr lang="en-US" sz="2800" dirty="0" err="1"/>
              <a:t>financières</a:t>
            </a:r>
            <a:r>
              <a:rPr lang="en-US" sz="2800" dirty="0"/>
              <a:t> </a:t>
            </a:r>
            <a:r>
              <a:rPr lang="en-US" sz="2800" dirty="0" err="1"/>
              <a:t>payées</a:t>
            </a:r>
            <a:r>
              <a:rPr lang="en-US" sz="2800" dirty="0"/>
              <a:t> au 30 </a:t>
            </a:r>
            <a:r>
              <a:rPr lang="en-US" sz="2800" dirty="0" err="1"/>
              <a:t>septembre</a:t>
            </a:r>
            <a:r>
              <a:rPr lang="en-US" sz="2800" dirty="0"/>
              <a:t>); ET</a:t>
            </a:r>
            <a:endParaRPr lang="fr-CA" sz="2400" dirty="0"/>
          </a:p>
          <a:p>
            <a:pPr lvl="1"/>
            <a:r>
              <a:rPr lang="en-US" sz="2800" dirty="0" err="1"/>
              <a:t>Tous</a:t>
            </a:r>
            <a:r>
              <a:rPr lang="en-US" sz="2800" dirty="0"/>
              <a:t> les rapports </a:t>
            </a:r>
            <a:r>
              <a:rPr lang="en-US" sz="2800" dirty="0" err="1"/>
              <a:t>soumis</a:t>
            </a:r>
            <a:r>
              <a:rPr lang="en-US" sz="2800" dirty="0"/>
              <a:t> à Optimist International </a:t>
            </a:r>
            <a:r>
              <a:rPr lang="en-US" sz="2800" dirty="0" err="1"/>
              <a:t>en</a:t>
            </a:r>
            <a:r>
              <a:rPr lang="en-US" sz="2800" dirty="0"/>
              <a:t> temps </a:t>
            </a:r>
            <a:r>
              <a:rPr lang="en-US" sz="2800" dirty="0" err="1"/>
              <a:t>opportun</a:t>
            </a:r>
            <a:r>
              <a:rPr lang="en-US" sz="2800" dirty="0"/>
              <a:t>; ET</a:t>
            </a:r>
            <a:endParaRPr lang="fr-CA" sz="2400" dirty="0"/>
          </a:p>
          <a:p>
            <a:pPr lvl="1"/>
            <a:r>
              <a:rPr lang="en-US" sz="2800" dirty="0"/>
              <a:t>donation to the OIF or CCOF 50 % des clubs </a:t>
            </a:r>
            <a:r>
              <a:rPr lang="en-US" sz="2800" dirty="0" err="1"/>
              <a:t>nomment</a:t>
            </a:r>
            <a:r>
              <a:rPr lang="en-US" sz="2800" dirty="0"/>
              <a:t> un </a:t>
            </a:r>
            <a:r>
              <a:rPr lang="en-US" sz="2800" dirty="0" err="1"/>
              <a:t>représentant</a:t>
            </a:r>
            <a:r>
              <a:rPr lang="en-US" sz="2800" dirty="0"/>
              <a:t> de la </a:t>
            </a:r>
            <a:r>
              <a:rPr lang="en-US" sz="2800" dirty="0" err="1"/>
              <a:t>Fondation</a:t>
            </a:r>
            <a:r>
              <a:rPr lang="en-US" sz="2800" dirty="0"/>
              <a:t> au club et faire un don à la FOI </a:t>
            </a:r>
            <a:r>
              <a:rPr lang="en-US" sz="2800" dirty="0" err="1"/>
              <a:t>ou</a:t>
            </a:r>
            <a:r>
              <a:rPr lang="en-US" sz="2800" dirty="0"/>
              <a:t> la FOEC; ET</a:t>
            </a:r>
            <a:endParaRPr lang="fr-CA" sz="2400" dirty="0"/>
          </a:p>
          <a:p>
            <a:pPr lvl="1"/>
            <a:r>
              <a:rPr lang="en-US" sz="2800" dirty="0"/>
              <a:t>Assister à 75 % de </a:t>
            </a:r>
            <a:r>
              <a:rPr lang="en-US" sz="2800" dirty="0" err="1"/>
              <a:t>toutes</a:t>
            </a:r>
            <a:r>
              <a:rPr lang="en-US" sz="2800" dirty="0"/>
              <a:t> les </a:t>
            </a:r>
            <a:r>
              <a:rPr lang="en-US" sz="2800" dirty="0" err="1"/>
              <a:t>assemblées</a:t>
            </a:r>
            <a:r>
              <a:rPr lang="en-US" sz="2800" dirty="0"/>
              <a:t> de district; ET</a:t>
            </a:r>
            <a:endParaRPr lang="fr-CA" sz="2400" dirty="0"/>
          </a:p>
          <a:p>
            <a:pPr lvl="1"/>
            <a:r>
              <a:rPr lang="en-US" sz="2800" dirty="0"/>
              <a:t>Assister à </a:t>
            </a:r>
            <a:r>
              <a:rPr lang="en-US" sz="2800" dirty="0" err="1"/>
              <a:t>toutes</a:t>
            </a:r>
            <a:r>
              <a:rPr lang="en-US" sz="2800" dirty="0"/>
              <a:t> les </a:t>
            </a:r>
            <a:r>
              <a:rPr lang="en-US" sz="2800" dirty="0" err="1"/>
              <a:t>réunions</a:t>
            </a:r>
            <a:r>
              <a:rPr lang="en-US" sz="2800" dirty="0"/>
              <a:t> de club, </a:t>
            </a:r>
            <a:r>
              <a:rPr lang="en-US" sz="2800" dirty="0" err="1"/>
              <a:t>une</a:t>
            </a:r>
            <a:r>
              <a:rPr lang="en-US" sz="2800" dirty="0"/>
              <a:t> </a:t>
            </a:r>
            <a:r>
              <a:rPr lang="en-US" sz="2800" dirty="0" err="1"/>
              <a:t>ou</a:t>
            </a:r>
            <a:r>
              <a:rPr lang="en-US" sz="2800" dirty="0"/>
              <a:t> </a:t>
            </a:r>
            <a:r>
              <a:rPr lang="en-US" sz="2800" dirty="0" err="1"/>
              <a:t>plusieurs</a:t>
            </a:r>
            <a:r>
              <a:rPr lang="en-US" sz="2800" dirty="0"/>
              <a:t> </a:t>
            </a:r>
            <a:r>
              <a:rPr lang="en-US" sz="2800" dirty="0" err="1"/>
              <a:t>fois</a:t>
            </a:r>
            <a:r>
              <a:rPr lang="en-US" sz="2800" dirty="0"/>
              <a:t>, </a:t>
            </a:r>
            <a:r>
              <a:rPr lang="en-US" sz="2800" dirty="0" err="1"/>
              <a:t>incluant</a:t>
            </a:r>
            <a:r>
              <a:rPr lang="en-US" sz="2800" dirty="0"/>
              <a:t> tout nouveau club qui </a:t>
            </a:r>
            <a:r>
              <a:rPr lang="en-US" sz="2800" dirty="0" err="1"/>
              <a:t>est</a:t>
            </a:r>
            <a:r>
              <a:rPr lang="en-US" sz="2800" dirty="0"/>
              <a:t> </a:t>
            </a:r>
            <a:r>
              <a:rPr lang="en-US" sz="2800" dirty="0" err="1"/>
              <a:t>fondé</a:t>
            </a:r>
            <a:r>
              <a:rPr lang="en-US" sz="2800" dirty="0"/>
              <a:t>.</a:t>
            </a:r>
            <a:endParaRPr lang="fr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Reconnaissance à </a:t>
            </a:r>
            <a:r>
              <a:rPr lang="en-US" b="1" dirty="0" err="1"/>
              <a:t>l'échelon</a:t>
            </a:r>
            <a:r>
              <a:rPr lang="en-US" b="1" dirty="0"/>
              <a:t> du district</a:t>
            </a:r>
            <a:endParaRPr lang="fr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6</a:t>
            </a:fld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fontScale="77500" lnSpcReduction="20000"/>
          </a:bodyPr>
          <a:lstStyle/>
          <a:p>
            <a:pPr lvl="0"/>
            <a:r>
              <a:rPr lang="en-US" b="1" dirty="0" err="1"/>
              <a:t>Gouverneur</a:t>
            </a:r>
            <a:r>
              <a:rPr lang="en-US" b="1" dirty="0"/>
              <a:t> </a:t>
            </a:r>
            <a:r>
              <a:rPr lang="en-US" b="1" dirty="0" err="1"/>
              <a:t>honneur</a:t>
            </a:r>
            <a:r>
              <a:rPr lang="en-US" b="1" dirty="0"/>
              <a:t> :</a:t>
            </a:r>
            <a:endParaRPr lang="fr-CA" dirty="0"/>
          </a:p>
          <a:p>
            <a:pPr lvl="0"/>
            <a:r>
              <a:rPr lang="en-US" b="1" dirty="0"/>
              <a:t>(</a:t>
            </a:r>
            <a:r>
              <a:rPr lang="en-US" b="1" dirty="0" err="1"/>
              <a:t>épinglette</a:t>
            </a:r>
            <a:r>
              <a:rPr lang="en-US" b="1" dirty="0"/>
              <a:t> de revers pour le </a:t>
            </a:r>
            <a:r>
              <a:rPr lang="en-US" b="1" dirty="0" err="1"/>
              <a:t>gouverneur</a:t>
            </a:r>
            <a:r>
              <a:rPr lang="en-US" b="1" dirty="0"/>
              <a:t> et le </a:t>
            </a:r>
            <a:r>
              <a:rPr lang="en-US" b="1" dirty="0" err="1"/>
              <a:t>secrétaire</a:t>
            </a:r>
            <a:r>
              <a:rPr lang="en-US" b="1" dirty="0"/>
              <a:t>/</a:t>
            </a:r>
            <a:r>
              <a:rPr lang="en-US" b="1" dirty="0" err="1"/>
              <a:t>trésorier</a:t>
            </a:r>
            <a:r>
              <a:rPr lang="en-US" b="1" dirty="0"/>
              <a:t> et un </a:t>
            </a:r>
            <a:r>
              <a:rPr lang="en-US" b="1" dirty="0" err="1"/>
              <a:t>écusson</a:t>
            </a:r>
            <a:r>
              <a:rPr lang="en-US" b="1" dirty="0"/>
              <a:t> de </a:t>
            </a:r>
            <a:r>
              <a:rPr lang="en-US" b="1" dirty="0" err="1"/>
              <a:t>bannière</a:t>
            </a:r>
            <a:r>
              <a:rPr lang="en-US" b="1" dirty="0"/>
              <a:t> de district) </a:t>
            </a:r>
            <a:r>
              <a:rPr lang="en-US" dirty="0"/>
              <a:t> </a:t>
            </a:r>
            <a:endParaRPr lang="fr-CA" dirty="0"/>
          </a:p>
          <a:p>
            <a:pPr lvl="0"/>
            <a:r>
              <a:rPr lang="en-US" dirty="0" err="1"/>
              <a:t>Réaliser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croissance</a:t>
            </a:r>
            <a:r>
              <a:rPr lang="en-US" dirty="0"/>
              <a:t> </a:t>
            </a:r>
            <a:r>
              <a:rPr lang="en-US" dirty="0" err="1"/>
              <a:t>nette</a:t>
            </a:r>
            <a:r>
              <a:rPr lang="en-US" dirty="0"/>
              <a:t> +10 de </a:t>
            </a:r>
            <a:r>
              <a:rPr lang="en-US" dirty="0" err="1"/>
              <a:t>l’effectif</a:t>
            </a:r>
            <a:r>
              <a:rPr lang="en-US" dirty="0"/>
              <a:t> du district</a:t>
            </a:r>
            <a:endParaRPr lang="fr-CA" dirty="0"/>
          </a:p>
          <a:p>
            <a:pPr lvl="0"/>
            <a:r>
              <a:rPr lang="en-US" dirty="0" err="1"/>
              <a:t>Tous</a:t>
            </a:r>
            <a:r>
              <a:rPr lang="en-US" dirty="0"/>
              <a:t> les rapports </a:t>
            </a:r>
            <a:r>
              <a:rPr lang="en-US" dirty="0" err="1"/>
              <a:t>soumis</a:t>
            </a:r>
            <a:r>
              <a:rPr lang="en-US" dirty="0"/>
              <a:t> à Optimist International </a:t>
            </a:r>
            <a:r>
              <a:rPr lang="en-US" dirty="0" err="1"/>
              <a:t>en</a:t>
            </a:r>
            <a:r>
              <a:rPr lang="en-US" dirty="0"/>
              <a:t> temps </a:t>
            </a:r>
            <a:r>
              <a:rPr lang="en-US" dirty="0" err="1"/>
              <a:t>opportun</a:t>
            </a:r>
            <a:r>
              <a:rPr lang="en-US" dirty="0"/>
              <a:t>;</a:t>
            </a:r>
            <a:endParaRPr lang="fr-CA" dirty="0"/>
          </a:p>
          <a:p>
            <a:pPr lvl="0"/>
            <a:r>
              <a:rPr lang="en-US" dirty="0" err="1"/>
              <a:t>Tous</a:t>
            </a:r>
            <a:r>
              <a:rPr lang="en-US" dirty="0"/>
              <a:t> les clubs </a:t>
            </a:r>
            <a:r>
              <a:rPr lang="en-US" dirty="0" err="1"/>
              <a:t>doivent</a:t>
            </a:r>
            <a:r>
              <a:rPr lang="en-US" dirty="0"/>
              <a:t> </a:t>
            </a:r>
            <a:r>
              <a:rPr lang="en-US" dirty="0" err="1"/>
              <a:t>remplir</a:t>
            </a:r>
            <a:r>
              <a:rPr lang="en-US" dirty="0"/>
              <a:t> les </a:t>
            </a:r>
            <a:r>
              <a:rPr lang="en-US" dirty="0" err="1"/>
              <a:t>exigences</a:t>
            </a:r>
            <a:r>
              <a:rPr lang="en-US" dirty="0"/>
              <a:t> relatives aux </a:t>
            </a:r>
            <a:r>
              <a:rPr lang="en-US" dirty="0" err="1"/>
              <a:t>cotisations</a:t>
            </a:r>
            <a:r>
              <a:rPr lang="en-US" dirty="0"/>
              <a:t> </a:t>
            </a:r>
            <a:r>
              <a:rPr lang="en-US" dirty="0" err="1"/>
              <a:t>internationales</a:t>
            </a:r>
            <a:r>
              <a:rPr lang="en-US" dirty="0"/>
              <a:t> et de district (</a:t>
            </a:r>
            <a:r>
              <a:rPr lang="en-US" dirty="0" err="1"/>
              <a:t>toutes</a:t>
            </a:r>
            <a:r>
              <a:rPr lang="en-US" dirty="0"/>
              <a:t> les obligations </a:t>
            </a:r>
            <a:r>
              <a:rPr lang="en-US" dirty="0" err="1"/>
              <a:t>financières</a:t>
            </a:r>
            <a:r>
              <a:rPr lang="en-US" dirty="0"/>
              <a:t> </a:t>
            </a:r>
            <a:r>
              <a:rPr lang="en-US" dirty="0" err="1"/>
              <a:t>payées</a:t>
            </a:r>
            <a:r>
              <a:rPr lang="en-US" dirty="0"/>
              <a:t> au 30 </a:t>
            </a:r>
            <a:r>
              <a:rPr lang="en-US" dirty="0" err="1"/>
              <a:t>septembre</a:t>
            </a:r>
            <a:r>
              <a:rPr lang="en-US" dirty="0"/>
              <a:t>);</a:t>
            </a:r>
            <a:endParaRPr lang="fr-CA" dirty="0"/>
          </a:p>
          <a:p>
            <a:pPr lvl="0"/>
            <a:r>
              <a:rPr lang="en-US" dirty="0"/>
              <a:t>50 % des clubs </a:t>
            </a:r>
            <a:r>
              <a:rPr lang="en-US" dirty="0" err="1"/>
              <a:t>nomment</a:t>
            </a:r>
            <a:r>
              <a:rPr lang="en-US" dirty="0"/>
              <a:t> un </a:t>
            </a:r>
            <a:r>
              <a:rPr lang="en-US" dirty="0" err="1"/>
              <a:t>représentant</a:t>
            </a:r>
            <a:r>
              <a:rPr lang="en-US" dirty="0"/>
              <a:t> de la </a:t>
            </a:r>
            <a:r>
              <a:rPr lang="en-US" dirty="0" err="1"/>
              <a:t>Fondation</a:t>
            </a:r>
            <a:r>
              <a:rPr lang="en-US" dirty="0"/>
              <a:t> au club </a:t>
            </a:r>
            <a:endParaRPr lang="fr-CA" dirty="0"/>
          </a:p>
          <a:p>
            <a:pPr lvl="0"/>
            <a:r>
              <a:rPr lang="en-US" dirty="0"/>
              <a:t>Au </a:t>
            </a:r>
            <a:r>
              <a:rPr lang="en-US" dirty="0" err="1"/>
              <a:t>moins</a:t>
            </a:r>
            <a:r>
              <a:rPr lang="en-US" dirty="0"/>
              <a:t> 7 500 $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amassé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dons non </a:t>
            </a:r>
            <a:r>
              <a:rPr lang="en-US" dirty="0" err="1"/>
              <a:t>affectés</a:t>
            </a:r>
            <a:r>
              <a:rPr lang="en-US" dirty="0"/>
              <a:t> au nom du district;</a:t>
            </a:r>
            <a:endParaRPr lang="fr-CA" dirty="0"/>
          </a:p>
          <a:p>
            <a:pPr lvl="0"/>
            <a:r>
              <a:rPr lang="en-US" dirty="0"/>
              <a:t>Fonder au </a:t>
            </a:r>
            <a:r>
              <a:rPr lang="en-US" dirty="0" err="1"/>
              <a:t>moins</a:t>
            </a:r>
            <a:r>
              <a:rPr lang="en-US" dirty="0"/>
              <a:t> un nouveau club</a:t>
            </a:r>
            <a:r>
              <a:rPr lang="en-US" u="sng" dirty="0"/>
              <a:t> </a:t>
            </a:r>
            <a:r>
              <a:rPr lang="en-US" u="sng" dirty="0" err="1"/>
              <a:t>adulte</a:t>
            </a:r>
            <a:endParaRPr lang="fr-CA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484188" y="-55563"/>
            <a:ext cx="7923212" cy="1427163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n-US" b="1" dirty="0"/>
              <a:t>Reconnaissance à </a:t>
            </a:r>
            <a:r>
              <a:rPr lang="en-US" b="1" dirty="0" err="1"/>
              <a:t>l'échelon</a:t>
            </a:r>
            <a:r>
              <a:rPr lang="en-US" b="1" dirty="0"/>
              <a:t> du district</a:t>
            </a:r>
            <a:endParaRPr lang="en-US" sz="3600" b="1" dirty="0">
              <a:latin typeface="Helvetic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>
                <a:latin typeface="Helvetica"/>
              </a:rPr>
              <a:pPr algn="ctr" eaLnBrk="1" latinLnBrk="0" hangingPunct="1"/>
              <a:t>7</a:t>
            </a:fld>
            <a:endParaRPr kumimoji="0" lang="en-US" dirty="0">
              <a:latin typeface="Helvetica"/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1"/>
          </p:nvPr>
        </p:nvSpPr>
        <p:spPr>
          <a:xfrm>
            <a:off x="471488" y="1828800"/>
            <a:ext cx="8672512" cy="4648200"/>
          </a:xfrm>
        </p:spPr>
        <p:txBody>
          <a:bodyPr vert="horz" anchor="t"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sz="3200" b="1" dirty="0" smtClean="0">
                <a:sym typeface="Wingdings" panose="05000000000000000000" pitchFamily="2" charset="2"/>
              </a:rPr>
              <a:t> </a:t>
            </a:r>
            <a:r>
              <a:rPr lang="en-US" sz="3200" b="1" dirty="0" err="1" smtClean="0"/>
              <a:t>Gouverneur</a:t>
            </a:r>
            <a:r>
              <a:rPr lang="en-US" sz="3200" b="1" dirty="0" smtClean="0"/>
              <a:t> </a:t>
            </a:r>
            <a:r>
              <a:rPr lang="en-US" sz="3200" b="1" dirty="0" err="1"/>
              <a:t>distingué</a:t>
            </a:r>
            <a:endParaRPr lang="fr-CA" sz="2800" dirty="0"/>
          </a:p>
          <a:p>
            <a:r>
              <a:rPr lang="en-US" sz="3200" b="1" dirty="0"/>
              <a:t>(</a:t>
            </a:r>
            <a:r>
              <a:rPr lang="en-US" sz="3200" b="1" dirty="0" err="1"/>
              <a:t>bague</a:t>
            </a:r>
            <a:r>
              <a:rPr lang="en-US" sz="3200" b="1" dirty="0"/>
              <a:t> pour le </a:t>
            </a:r>
            <a:r>
              <a:rPr lang="en-US" sz="3200" b="1" dirty="0" err="1"/>
              <a:t>gouverneur</a:t>
            </a:r>
            <a:r>
              <a:rPr lang="en-US" sz="3200" b="1" dirty="0"/>
              <a:t> et un </a:t>
            </a:r>
            <a:r>
              <a:rPr lang="en-US" sz="3200" b="1" dirty="0" err="1"/>
              <a:t>écusson</a:t>
            </a:r>
            <a:r>
              <a:rPr lang="en-US" sz="3200" b="1" dirty="0"/>
              <a:t> de </a:t>
            </a:r>
            <a:r>
              <a:rPr lang="en-US" sz="3200" b="1" dirty="0" err="1"/>
              <a:t>bannière</a:t>
            </a:r>
            <a:r>
              <a:rPr lang="en-US" sz="3200" b="1" dirty="0"/>
              <a:t> avec le nom du </a:t>
            </a:r>
            <a:r>
              <a:rPr lang="en-US" sz="3200" b="1" dirty="0" err="1"/>
              <a:t>gouverneur</a:t>
            </a:r>
            <a:r>
              <a:rPr lang="en-US" sz="3200" b="1" dirty="0"/>
              <a:t> et </a:t>
            </a:r>
            <a:r>
              <a:rPr lang="en-US" sz="3200" b="1" dirty="0" err="1"/>
              <a:t>l'année</a:t>
            </a:r>
            <a:r>
              <a:rPr lang="en-US" sz="3200" b="1" dirty="0"/>
              <a:t>) </a:t>
            </a:r>
            <a:endParaRPr lang="fr-CA" sz="2800" dirty="0"/>
          </a:p>
          <a:p>
            <a:pPr lvl="1"/>
            <a:r>
              <a:rPr lang="en-US" sz="2800" dirty="0" err="1"/>
              <a:t>Réaliser</a:t>
            </a:r>
            <a:r>
              <a:rPr lang="en-US" sz="2800" dirty="0"/>
              <a:t> </a:t>
            </a:r>
            <a:r>
              <a:rPr lang="en-US" sz="2800" dirty="0" err="1"/>
              <a:t>une</a:t>
            </a:r>
            <a:r>
              <a:rPr lang="en-US" sz="2800" dirty="0"/>
              <a:t> </a:t>
            </a:r>
            <a:r>
              <a:rPr lang="en-US" sz="2800" dirty="0" err="1"/>
              <a:t>croissance</a:t>
            </a:r>
            <a:r>
              <a:rPr lang="en-US" sz="2800" dirty="0"/>
              <a:t> </a:t>
            </a:r>
            <a:r>
              <a:rPr lang="en-US" sz="2800" dirty="0" err="1"/>
              <a:t>nette</a:t>
            </a:r>
            <a:r>
              <a:rPr lang="en-US" sz="2800" dirty="0"/>
              <a:t> de + 25 de </a:t>
            </a:r>
            <a:r>
              <a:rPr lang="en-US" sz="2800" dirty="0" err="1"/>
              <a:t>l’effectif</a:t>
            </a:r>
            <a:r>
              <a:rPr lang="en-US" sz="2800" dirty="0"/>
              <a:t> du district</a:t>
            </a:r>
            <a:endParaRPr lang="fr-CA" sz="2400" dirty="0"/>
          </a:p>
          <a:p>
            <a:pPr lvl="1"/>
            <a:r>
              <a:rPr lang="en-US" sz="2800" dirty="0" err="1"/>
              <a:t>Tous</a:t>
            </a:r>
            <a:r>
              <a:rPr lang="en-US" sz="2800" dirty="0"/>
              <a:t> les clubs </a:t>
            </a:r>
            <a:r>
              <a:rPr lang="en-US" sz="2800" dirty="0" err="1"/>
              <a:t>doivent</a:t>
            </a:r>
            <a:r>
              <a:rPr lang="en-US" sz="2800" dirty="0"/>
              <a:t> </a:t>
            </a:r>
            <a:r>
              <a:rPr lang="en-US" sz="2800" dirty="0" err="1"/>
              <a:t>remplir</a:t>
            </a:r>
            <a:r>
              <a:rPr lang="en-US" sz="2800" dirty="0"/>
              <a:t> les </a:t>
            </a:r>
            <a:r>
              <a:rPr lang="en-US" sz="2800" dirty="0" err="1"/>
              <a:t>exigences</a:t>
            </a:r>
            <a:r>
              <a:rPr lang="en-US" sz="2800" dirty="0"/>
              <a:t> relatives aux </a:t>
            </a:r>
            <a:r>
              <a:rPr lang="en-US" sz="2800" dirty="0" err="1"/>
              <a:t>cotisations</a:t>
            </a:r>
            <a:r>
              <a:rPr lang="en-US" sz="2800" dirty="0"/>
              <a:t> </a:t>
            </a:r>
            <a:r>
              <a:rPr lang="en-US" sz="2800" dirty="0" err="1"/>
              <a:t>internationales</a:t>
            </a:r>
            <a:r>
              <a:rPr lang="en-US" sz="2800" dirty="0"/>
              <a:t> et de district (</a:t>
            </a:r>
            <a:r>
              <a:rPr lang="en-US" sz="2800" dirty="0" err="1"/>
              <a:t>payées</a:t>
            </a:r>
            <a:r>
              <a:rPr lang="en-US" sz="2800" dirty="0"/>
              <a:t> au 30 </a:t>
            </a:r>
            <a:r>
              <a:rPr lang="en-US" sz="2800" dirty="0" err="1"/>
              <a:t>septembre</a:t>
            </a:r>
            <a:r>
              <a:rPr lang="en-US" sz="2800" dirty="0"/>
              <a:t>)</a:t>
            </a:r>
            <a:endParaRPr lang="fr-CA" sz="2400" dirty="0"/>
          </a:p>
          <a:p>
            <a:pPr lvl="1"/>
            <a:r>
              <a:rPr lang="en-US" sz="2800" dirty="0"/>
              <a:t>Le district </a:t>
            </a:r>
            <a:r>
              <a:rPr lang="en-US" sz="2800" dirty="0" err="1"/>
              <a:t>fonde</a:t>
            </a:r>
            <a:r>
              <a:rPr lang="en-US" sz="2800" dirty="0"/>
              <a:t> au </a:t>
            </a:r>
            <a:r>
              <a:rPr lang="en-US" sz="2800" dirty="0" err="1"/>
              <a:t>moins</a:t>
            </a:r>
            <a:r>
              <a:rPr lang="en-US" sz="2800" dirty="0"/>
              <a:t> </a:t>
            </a:r>
            <a:r>
              <a:rPr lang="en-US" sz="2800" dirty="0" err="1"/>
              <a:t>trois</a:t>
            </a:r>
            <a:r>
              <a:rPr lang="en-US" sz="2800" dirty="0"/>
              <a:t> nouveaux clubs </a:t>
            </a:r>
            <a:r>
              <a:rPr lang="en-US" sz="2800" u="sng" dirty="0" err="1"/>
              <a:t>adultes</a:t>
            </a:r>
            <a:r>
              <a:rPr lang="en-US" sz="2800" dirty="0"/>
              <a:t> </a:t>
            </a:r>
            <a:endParaRPr lang="fr-CA" sz="2400" dirty="0"/>
          </a:p>
          <a:p>
            <a:pPr lvl="1"/>
            <a:r>
              <a:rPr lang="en-US" sz="2800" dirty="0" err="1"/>
              <a:t>Tous</a:t>
            </a:r>
            <a:r>
              <a:rPr lang="en-US" sz="2800" dirty="0"/>
              <a:t> les rapports </a:t>
            </a:r>
            <a:r>
              <a:rPr lang="en-US" sz="2800" dirty="0" err="1"/>
              <a:t>soumis</a:t>
            </a:r>
            <a:r>
              <a:rPr lang="en-US" sz="2800" dirty="0"/>
              <a:t> à Optimist International </a:t>
            </a:r>
            <a:r>
              <a:rPr lang="en-US" sz="2800" dirty="0" err="1"/>
              <a:t>en</a:t>
            </a:r>
            <a:r>
              <a:rPr lang="en-US" sz="2800" dirty="0"/>
              <a:t> temps </a:t>
            </a:r>
            <a:r>
              <a:rPr lang="en-US" sz="2800" dirty="0" err="1"/>
              <a:t>opportun</a:t>
            </a:r>
            <a:endParaRPr lang="fr-CA" sz="2400" dirty="0"/>
          </a:p>
          <a:p>
            <a:pPr lvl="1"/>
            <a:r>
              <a:rPr lang="en-US" sz="2800" dirty="0"/>
              <a:t>50 % des clubs </a:t>
            </a:r>
            <a:r>
              <a:rPr lang="en-US" sz="2800" dirty="0" err="1"/>
              <a:t>nomment</a:t>
            </a:r>
            <a:r>
              <a:rPr lang="en-US" sz="2800" dirty="0"/>
              <a:t> un </a:t>
            </a:r>
            <a:r>
              <a:rPr lang="en-US" sz="2800" dirty="0" err="1"/>
              <a:t>représentant</a:t>
            </a:r>
            <a:r>
              <a:rPr lang="en-US" sz="2800" dirty="0"/>
              <a:t> de la </a:t>
            </a:r>
            <a:r>
              <a:rPr lang="en-US" sz="2800" dirty="0" err="1"/>
              <a:t>Fondation</a:t>
            </a:r>
            <a:r>
              <a:rPr lang="en-US" sz="2800" dirty="0"/>
              <a:t> au club et faire un don sans restriction à la FOI </a:t>
            </a:r>
            <a:r>
              <a:rPr lang="en-US" sz="2800" dirty="0" err="1"/>
              <a:t>ou</a:t>
            </a:r>
            <a:r>
              <a:rPr lang="en-US" sz="2800" dirty="0"/>
              <a:t> la FOEC</a:t>
            </a:r>
            <a:endParaRPr lang="fr-CA" sz="2400" dirty="0"/>
          </a:p>
          <a:p>
            <a:pPr lvl="1"/>
            <a:r>
              <a:rPr lang="en-US" sz="2800" dirty="0"/>
              <a:t>Au </a:t>
            </a:r>
            <a:r>
              <a:rPr lang="en-US" sz="2800" dirty="0" err="1"/>
              <a:t>moins</a:t>
            </a:r>
            <a:r>
              <a:rPr lang="en-US" sz="2800" dirty="0"/>
              <a:t> 7 500 $ </a:t>
            </a:r>
            <a:r>
              <a:rPr lang="en-US" sz="2800" dirty="0" err="1"/>
              <a:t>est</a:t>
            </a:r>
            <a:r>
              <a:rPr lang="en-US" sz="2800" dirty="0"/>
              <a:t> </a:t>
            </a:r>
            <a:r>
              <a:rPr lang="en-US" sz="2800" dirty="0" err="1"/>
              <a:t>amassé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dons non </a:t>
            </a:r>
            <a:r>
              <a:rPr lang="en-US" sz="2800" dirty="0" err="1"/>
              <a:t>affectés</a:t>
            </a:r>
            <a:r>
              <a:rPr lang="en-US" sz="2800" dirty="0"/>
              <a:t> au nom du district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246675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484188" y="-55563"/>
            <a:ext cx="7923212" cy="1427163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n-US" b="1" dirty="0"/>
              <a:t>Reconnaissance à </a:t>
            </a:r>
            <a:r>
              <a:rPr lang="en-US" b="1" dirty="0" err="1"/>
              <a:t>l'échelon</a:t>
            </a:r>
            <a:r>
              <a:rPr lang="en-US" b="1" dirty="0"/>
              <a:t> du district</a:t>
            </a:r>
            <a:endParaRPr lang="en-US" sz="3600" b="1" dirty="0">
              <a:latin typeface="Helvetic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>
                <a:latin typeface="Helvetica"/>
              </a:rPr>
              <a:pPr algn="ctr" eaLnBrk="1" latinLnBrk="0" hangingPunct="1"/>
              <a:t>8</a:t>
            </a:fld>
            <a:endParaRPr kumimoji="0" lang="en-US" dirty="0">
              <a:latin typeface="Helvetica"/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1"/>
          </p:nvPr>
        </p:nvSpPr>
        <p:spPr>
          <a:xfrm>
            <a:off x="471488" y="1828800"/>
            <a:ext cx="8672512" cy="4648200"/>
          </a:xfrm>
        </p:spPr>
        <p:txBody>
          <a:bodyPr vert="horz" anchor="t">
            <a:normAutofit fontScale="62500" lnSpcReduction="20000"/>
          </a:bodyPr>
          <a:lstStyle/>
          <a:p>
            <a:pPr marL="0" lvl="0" indent="0">
              <a:buNone/>
            </a:pPr>
            <a:r>
              <a:rPr lang="en-US" sz="3200" b="1" dirty="0" smtClean="0">
                <a:sym typeface="Wingdings" panose="05000000000000000000" pitchFamily="2" charset="2"/>
              </a:rPr>
              <a:t> </a:t>
            </a:r>
            <a:r>
              <a:rPr lang="en-US" sz="3200" b="1" dirty="0" err="1" smtClean="0"/>
              <a:t>Secrétaire-trésorier</a:t>
            </a:r>
            <a:r>
              <a:rPr lang="en-US" sz="3200" b="1" dirty="0" smtClean="0"/>
              <a:t> </a:t>
            </a:r>
            <a:r>
              <a:rPr lang="en-US" sz="3200" b="1" dirty="0"/>
              <a:t>de district </a:t>
            </a:r>
            <a:r>
              <a:rPr lang="en-US" sz="3200" b="1" dirty="0" err="1"/>
              <a:t>distingué</a:t>
            </a:r>
            <a:endParaRPr lang="fr-CA" sz="2800" dirty="0"/>
          </a:p>
          <a:p>
            <a:r>
              <a:rPr lang="en-US" sz="3200" b="1" dirty="0"/>
              <a:t>(chemise « Inspirer le </a:t>
            </a:r>
            <a:r>
              <a:rPr lang="en-US" sz="3200" b="1" dirty="0" err="1"/>
              <a:t>meilleur</a:t>
            </a:r>
            <a:r>
              <a:rPr lang="en-US" sz="3200" b="1" dirty="0"/>
              <a:t> chez les </a:t>
            </a:r>
            <a:r>
              <a:rPr lang="en-US" sz="3200" b="1" dirty="0" err="1"/>
              <a:t>jeunes</a:t>
            </a:r>
            <a:r>
              <a:rPr lang="en-US" sz="3200" b="1" dirty="0"/>
              <a:t> » avec logo et un </a:t>
            </a:r>
            <a:r>
              <a:rPr lang="en-US" sz="3200" b="1" dirty="0" err="1"/>
              <a:t>stylo</a:t>
            </a:r>
            <a:r>
              <a:rPr lang="en-US" sz="3200" b="1" dirty="0"/>
              <a:t> à </a:t>
            </a:r>
            <a:r>
              <a:rPr lang="en-US" sz="3200" b="1" dirty="0" err="1"/>
              <a:t>encre</a:t>
            </a:r>
            <a:r>
              <a:rPr lang="en-US" sz="3200" b="1" dirty="0"/>
              <a:t>) </a:t>
            </a:r>
            <a:endParaRPr lang="fr-CA" sz="2800" dirty="0"/>
          </a:p>
          <a:p>
            <a:pPr lvl="1"/>
            <a:r>
              <a:rPr lang="en-US" sz="2800" dirty="0" err="1"/>
              <a:t>Remplir</a:t>
            </a:r>
            <a:r>
              <a:rPr lang="en-US" sz="2800" dirty="0"/>
              <a:t> les </a:t>
            </a:r>
            <a:r>
              <a:rPr lang="en-US" sz="2800" dirty="0" err="1"/>
              <a:t>exigences</a:t>
            </a:r>
            <a:r>
              <a:rPr lang="en-US" sz="2800" dirty="0"/>
              <a:t> relatives aux </a:t>
            </a:r>
            <a:r>
              <a:rPr lang="en-US" sz="2800" dirty="0" err="1"/>
              <a:t>cotisations</a:t>
            </a:r>
            <a:r>
              <a:rPr lang="en-US" sz="2800" dirty="0"/>
              <a:t> </a:t>
            </a:r>
            <a:r>
              <a:rPr lang="en-US" sz="2800" dirty="0" err="1"/>
              <a:t>internationales</a:t>
            </a:r>
            <a:r>
              <a:rPr lang="en-US" sz="2800" dirty="0"/>
              <a:t> et de district (</a:t>
            </a:r>
            <a:r>
              <a:rPr lang="en-US" sz="2800" dirty="0" err="1"/>
              <a:t>payées</a:t>
            </a:r>
            <a:r>
              <a:rPr lang="en-US" sz="2800" dirty="0"/>
              <a:t> au 30 </a:t>
            </a:r>
            <a:r>
              <a:rPr lang="en-US" sz="2800" dirty="0" err="1"/>
              <a:t>septembre</a:t>
            </a:r>
            <a:r>
              <a:rPr lang="en-US" sz="2800" dirty="0"/>
              <a:t>)</a:t>
            </a:r>
            <a:endParaRPr lang="fr-CA" sz="2400" dirty="0"/>
          </a:p>
          <a:p>
            <a:pPr lvl="1"/>
            <a:r>
              <a:rPr lang="en-US" sz="2800" dirty="0" err="1"/>
              <a:t>Tous</a:t>
            </a:r>
            <a:r>
              <a:rPr lang="en-US" sz="2800" dirty="0"/>
              <a:t> les rapports </a:t>
            </a:r>
            <a:r>
              <a:rPr lang="en-US" sz="2800" dirty="0" err="1"/>
              <a:t>soumis</a:t>
            </a:r>
            <a:r>
              <a:rPr lang="en-US" sz="2800" dirty="0"/>
              <a:t> à Optimist International </a:t>
            </a:r>
            <a:r>
              <a:rPr lang="en-US" sz="2800" dirty="0" err="1"/>
              <a:t>en</a:t>
            </a:r>
            <a:r>
              <a:rPr lang="en-US" sz="2800" dirty="0"/>
              <a:t> temps </a:t>
            </a:r>
            <a:r>
              <a:rPr lang="en-US" sz="2800" dirty="0" err="1"/>
              <a:t>opportun</a:t>
            </a:r>
            <a:endParaRPr lang="fr-CA" sz="2400" dirty="0"/>
          </a:p>
          <a:p>
            <a:pPr lvl="1"/>
            <a:r>
              <a:rPr lang="en-US" sz="2800" dirty="0" err="1"/>
              <a:t>Réaliser</a:t>
            </a:r>
            <a:r>
              <a:rPr lang="en-US" sz="2800" dirty="0"/>
              <a:t> </a:t>
            </a:r>
            <a:r>
              <a:rPr lang="en-US" sz="2800" dirty="0" err="1"/>
              <a:t>une</a:t>
            </a:r>
            <a:r>
              <a:rPr lang="en-US" sz="2800" dirty="0"/>
              <a:t> </a:t>
            </a:r>
            <a:r>
              <a:rPr lang="en-US" sz="2800" dirty="0" err="1"/>
              <a:t>croissance</a:t>
            </a:r>
            <a:r>
              <a:rPr lang="en-US" sz="2800" dirty="0"/>
              <a:t> </a:t>
            </a:r>
            <a:r>
              <a:rPr lang="en-US" sz="2800" dirty="0" err="1"/>
              <a:t>nette</a:t>
            </a:r>
            <a:r>
              <a:rPr lang="en-US" sz="2800" dirty="0"/>
              <a:t> de + 25 de </a:t>
            </a:r>
            <a:r>
              <a:rPr lang="en-US" sz="2800" dirty="0" err="1"/>
              <a:t>l’effectif</a:t>
            </a:r>
            <a:r>
              <a:rPr lang="en-US" sz="2800" dirty="0"/>
              <a:t> du district</a:t>
            </a:r>
            <a:endParaRPr lang="fr-CA" sz="2400" dirty="0"/>
          </a:p>
          <a:p>
            <a:pPr lvl="1"/>
            <a:r>
              <a:rPr lang="en-US" sz="2800" dirty="0"/>
              <a:t>Le district </a:t>
            </a:r>
            <a:r>
              <a:rPr lang="en-US" sz="2800" dirty="0" err="1"/>
              <a:t>fonde</a:t>
            </a:r>
            <a:r>
              <a:rPr lang="en-US" sz="2800" dirty="0"/>
              <a:t> au </a:t>
            </a:r>
            <a:r>
              <a:rPr lang="en-US" sz="2800" dirty="0" err="1"/>
              <a:t>moins</a:t>
            </a:r>
            <a:r>
              <a:rPr lang="en-US" sz="2800" dirty="0"/>
              <a:t> </a:t>
            </a:r>
            <a:r>
              <a:rPr lang="en-US" sz="2800" dirty="0" err="1"/>
              <a:t>trois</a:t>
            </a:r>
            <a:r>
              <a:rPr lang="en-US" sz="2800" dirty="0"/>
              <a:t> nouveaux clubs </a:t>
            </a:r>
            <a:r>
              <a:rPr lang="en-US" sz="2800" u="sng" dirty="0" err="1"/>
              <a:t>adultes</a:t>
            </a:r>
            <a:r>
              <a:rPr lang="en-US" sz="2800" dirty="0"/>
              <a:t> </a:t>
            </a:r>
            <a:endParaRPr lang="fr-CA" sz="2400" dirty="0"/>
          </a:p>
          <a:p>
            <a:pPr lvl="1"/>
            <a:r>
              <a:rPr lang="en-US" sz="2800" dirty="0"/>
              <a:t>50 % des clubs </a:t>
            </a:r>
            <a:r>
              <a:rPr lang="en-US" sz="2800" dirty="0" err="1"/>
              <a:t>nomment</a:t>
            </a:r>
            <a:r>
              <a:rPr lang="en-US" sz="2800" dirty="0"/>
              <a:t> un </a:t>
            </a:r>
            <a:r>
              <a:rPr lang="en-US" sz="2800" dirty="0" err="1"/>
              <a:t>représentant</a:t>
            </a:r>
            <a:r>
              <a:rPr lang="en-US" sz="2800" dirty="0"/>
              <a:t> de la </a:t>
            </a:r>
            <a:r>
              <a:rPr lang="en-US" sz="2800" dirty="0" err="1"/>
              <a:t>Fondation</a:t>
            </a:r>
            <a:r>
              <a:rPr lang="en-US" sz="2800" dirty="0"/>
              <a:t> au club et faire un don sans restriction à la FOI </a:t>
            </a:r>
            <a:r>
              <a:rPr lang="en-US" sz="2800" dirty="0" err="1"/>
              <a:t>ou</a:t>
            </a:r>
            <a:r>
              <a:rPr lang="en-US" sz="2800" dirty="0"/>
              <a:t> la FOEC</a:t>
            </a:r>
            <a:endParaRPr lang="fr-CA" sz="2400" dirty="0"/>
          </a:p>
          <a:p>
            <a:pPr lvl="1"/>
            <a:r>
              <a:rPr lang="en-US" sz="2800" dirty="0"/>
              <a:t>Au </a:t>
            </a:r>
            <a:r>
              <a:rPr lang="en-US" sz="2800" dirty="0" err="1"/>
              <a:t>moins</a:t>
            </a:r>
            <a:r>
              <a:rPr lang="en-US" sz="2800" dirty="0"/>
              <a:t> 7 500 $ </a:t>
            </a:r>
            <a:r>
              <a:rPr lang="en-US" sz="2800" dirty="0" err="1"/>
              <a:t>est</a:t>
            </a:r>
            <a:r>
              <a:rPr lang="en-US" sz="2800" dirty="0"/>
              <a:t> </a:t>
            </a:r>
            <a:r>
              <a:rPr lang="en-US" sz="2800" dirty="0" err="1"/>
              <a:t>amassé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dons non </a:t>
            </a:r>
            <a:r>
              <a:rPr lang="en-US" sz="2800" dirty="0" err="1"/>
              <a:t>affectés</a:t>
            </a:r>
            <a:r>
              <a:rPr lang="en-US" sz="2800" dirty="0"/>
              <a:t> au nom du district</a:t>
            </a:r>
            <a:endParaRPr lang="fr-CA" sz="2400" dirty="0"/>
          </a:p>
          <a:p>
            <a:pPr lvl="0"/>
            <a:r>
              <a:rPr lang="en-US" sz="3200" b="1" dirty="0"/>
              <a:t>Marque de reconnaissance </a:t>
            </a:r>
            <a:r>
              <a:rPr lang="en-US" sz="3200" b="1" dirty="0" err="1"/>
              <a:t>Gouverneur</a:t>
            </a:r>
            <a:r>
              <a:rPr lang="en-US" sz="3200" b="1" dirty="0"/>
              <a:t> chef de file</a:t>
            </a:r>
            <a:endParaRPr lang="fr-CA" sz="2800" dirty="0"/>
          </a:p>
          <a:p>
            <a:r>
              <a:rPr lang="en-US" sz="3200" b="1" dirty="0"/>
              <a:t>(ensemble de plume et de crayon </a:t>
            </a:r>
            <a:r>
              <a:rPr lang="en-US" sz="3200" b="1" dirty="0" err="1"/>
              <a:t>remis</a:t>
            </a:r>
            <a:r>
              <a:rPr lang="en-US" sz="3200" b="1" dirty="0"/>
              <a:t> au </a:t>
            </a:r>
            <a:r>
              <a:rPr lang="en-US" sz="3200" b="1" dirty="0" err="1"/>
              <a:t>congrès</a:t>
            </a:r>
            <a:r>
              <a:rPr lang="en-US" sz="3200" b="1" dirty="0"/>
              <a:t>) </a:t>
            </a:r>
            <a:endParaRPr lang="fr-CA" sz="2800" dirty="0"/>
          </a:p>
          <a:p>
            <a:pPr lvl="1"/>
            <a:r>
              <a:rPr lang="en-US" sz="2800" dirty="0" err="1"/>
              <a:t>Réaliser</a:t>
            </a:r>
            <a:r>
              <a:rPr lang="en-US" sz="2800" dirty="0"/>
              <a:t> </a:t>
            </a:r>
            <a:r>
              <a:rPr lang="en-US" sz="2800" dirty="0" err="1"/>
              <a:t>une</a:t>
            </a:r>
            <a:r>
              <a:rPr lang="en-US" sz="2800" dirty="0"/>
              <a:t> </a:t>
            </a:r>
            <a:r>
              <a:rPr lang="en-US" sz="2800" dirty="0" err="1"/>
              <a:t>croissance</a:t>
            </a:r>
            <a:r>
              <a:rPr lang="en-US" sz="2800" dirty="0"/>
              <a:t> </a:t>
            </a:r>
            <a:r>
              <a:rPr lang="en-US" sz="2800" dirty="0" err="1"/>
              <a:t>nette</a:t>
            </a:r>
            <a:r>
              <a:rPr lang="en-US" sz="2800" dirty="0"/>
              <a:t> de + 15 de </a:t>
            </a:r>
            <a:r>
              <a:rPr lang="en-US" sz="2800" dirty="0" err="1"/>
              <a:t>l’effectif</a:t>
            </a:r>
            <a:r>
              <a:rPr lang="en-US" sz="2800" dirty="0"/>
              <a:t> du district au plus </a:t>
            </a:r>
            <a:r>
              <a:rPr lang="en-US" sz="2800" dirty="0" err="1"/>
              <a:t>tard</a:t>
            </a:r>
            <a:r>
              <a:rPr lang="en-US" sz="2800" dirty="0"/>
              <a:t> le 30 </a:t>
            </a:r>
            <a:r>
              <a:rPr lang="en-US" sz="2800" dirty="0" err="1"/>
              <a:t>juin</a:t>
            </a:r>
            <a:endParaRPr lang="fr-CA" sz="2400" dirty="0"/>
          </a:p>
          <a:p>
            <a:pPr lvl="1"/>
            <a:r>
              <a:rPr lang="en-US" sz="2800" dirty="0"/>
              <a:t>Le district </a:t>
            </a:r>
            <a:r>
              <a:rPr lang="en-US" sz="2800" dirty="0" err="1"/>
              <a:t>fonde</a:t>
            </a:r>
            <a:r>
              <a:rPr lang="en-US" sz="2800" dirty="0"/>
              <a:t> au </a:t>
            </a:r>
            <a:r>
              <a:rPr lang="en-US" sz="2800" dirty="0" err="1"/>
              <a:t>moins</a:t>
            </a:r>
            <a:r>
              <a:rPr lang="en-US" sz="2800" dirty="0"/>
              <a:t> </a:t>
            </a:r>
            <a:r>
              <a:rPr lang="en-US" sz="2800" dirty="0" err="1"/>
              <a:t>deux</a:t>
            </a:r>
            <a:r>
              <a:rPr lang="en-US" sz="2800" dirty="0"/>
              <a:t> nouveaux clubs au plus </a:t>
            </a:r>
            <a:r>
              <a:rPr lang="en-US" sz="2800" dirty="0" err="1"/>
              <a:t>tard</a:t>
            </a:r>
            <a:r>
              <a:rPr lang="en-US" sz="2800" dirty="0"/>
              <a:t> le 30 </a:t>
            </a:r>
            <a:r>
              <a:rPr lang="en-US" sz="2800" dirty="0" err="1"/>
              <a:t>juin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285390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82000" cy="990600"/>
          </a:xfrm>
        </p:spPr>
        <p:txBody>
          <a:bodyPr>
            <a:noAutofit/>
          </a:bodyPr>
          <a:lstStyle/>
          <a:p>
            <a:r>
              <a:rPr lang="en-US" sz="3200" b="1" dirty="0"/>
              <a:t>PROGRAMME DE MARQUES DE RECONNAISSANCE DE CLUB ET DE DISTRICT</a:t>
            </a:r>
            <a:endParaRPr lang="fr-CA" sz="32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9</a:t>
            </a:fld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Prendre</a:t>
            </a:r>
            <a:r>
              <a:rPr lang="en-US" dirty="0"/>
              <a:t> note :</a:t>
            </a:r>
            <a:endParaRPr lang="fr-CA" dirty="0"/>
          </a:p>
          <a:p>
            <a:pPr lvl="0"/>
            <a:r>
              <a:rPr lang="en-US" i="1" dirty="0"/>
              <a:t>La reconnaissance de </a:t>
            </a:r>
            <a:r>
              <a:rPr lang="en-US" i="1" dirty="0" err="1"/>
              <a:t>l’exercice</a:t>
            </a:r>
            <a:r>
              <a:rPr lang="en-US" i="1" dirty="0"/>
              <a:t> financier ne sera </a:t>
            </a:r>
            <a:r>
              <a:rPr lang="en-US" i="1" dirty="0" err="1"/>
              <a:t>annoncée</a:t>
            </a:r>
            <a:r>
              <a:rPr lang="en-US" i="1" dirty="0"/>
              <a:t> </a:t>
            </a:r>
            <a:r>
              <a:rPr lang="en-US" i="1" dirty="0" err="1"/>
              <a:t>qu’après</a:t>
            </a:r>
            <a:r>
              <a:rPr lang="en-US" i="1" dirty="0"/>
              <a:t> le 10 </a:t>
            </a:r>
            <a:r>
              <a:rPr lang="en-US" i="1" dirty="0" err="1"/>
              <a:t>janvier</a:t>
            </a:r>
            <a:r>
              <a:rPr lang="en-US" i="1" dirty="0"/>
              <a:t> du prochain </a:t>
            </a:r>
            <a:r>
              <a:rPr lang="en-US" i="1" dirty="0" err="1"/>
              <a:t>exercice</a:t>
            </a:r>
            <a:r>
              <a:rPr lang="en-US" i="1" dirty="0"/>
              <a:t> financier.</a:t>
            </a:r>
            <a:endParaRPr lang="fr-CA" dirty="0"/>
          </a:p>
          <a:p>
            <a:pPr lvl="0"/>
            <a:r>
              <a:rPr lang="en-US" i="1" dirty="0"/>
              <a:t>La </a:t>
            </a:r>
            <a:r>
              <a:rPr lang="en-US" i="1" dirty="0" err="1"/>
              <a:t>présentation</a:t>
            </a:r>
            <a:r>
              <a:rPr lang="en-US" i="1" dirty="0"/>
              <a:t> du rapport La </a:t>
            </a:r>
            <a:r>
              <a:rPr lang="en-US" i="1" dirty="0" err="1"/>
              <a:t>fierté</a:t>
            </a:r>
            <a:r>
              <a:rPr lang="en-US" i="1" dirty="0"/>
              <a:t> de club </a:t>
            </a:r>
            <a:r>
              <a:rPr lang="en-US" i="1" dirty="0" err="1"/>
              <a:t>est</a:t>
            </a:r>
            <a:r>
              <a:rPr lang="en-US" i="1" dirty="0"/>
              <a:t> </a:t>
            </a:r>
            <a:r>
              <a:rPr lang="en-US" i="1" dirty="0" err="1"/>
              <a:t>requise</a:t>
            </a:r>
            <a:r>
              <a:rPr lang="en-US" i="1" dirty="0"/>
              <a:t> </a:t>
            </a:r>
            <a:r>
              <a:rPr lang="en-US" i="1" dirty="0" err="1"/>
              <a:t>comme</a:t>
            </a:r>
            <a:r>
              <a:rPr lang="en-US" i="1" dirty="0"/>
              <a:t> </a:t>
            </a:r>
            <a:r>
              <a:rPr lang="en-US" i="1" dirty="0" err="1"/>
              <a:t>preuve</a:t>
            </a:r>
            <a:r>
              <a:rPr lang="en-US" i="1" dirty="0"/>
              <a:t> de </a:t>
            </a:r>
            <a:r>
              <a:rPr lang="en-US" i="1" dirty="0" err="1"/>
              <a:t>projets</a:t>
            </a:r>
            <a:r>
              <a:rPr lang="en-US" i="1" dirty="0"/>
              <a:t> de service </a:t>
            </a:r>
            <a:r>
              <a:rPr lang="en-US" i="1" dirty="0" err="1"/>
              <a:t>communautaire</a:t>
            </a:r>
            <a:r>
              <a:rPr lang="en-US" i="1" dirty="0"/>
              <a:t> </a:t>
            </a:r>
            <a:r>
              <a:rPr lang="en-US" i="1" dirty="0" err="1"/>
              <a:t>terminés</a:t>
            </a:r>
            <a:r>
              <a:rPr lang="en-US" i="1" dirty="0"/>
              <a:t>.</a:t>
            </a:r>
            <a:endParaRPr lang="fr-CA" dirty="0"/>
          </a:p>
          <a:p>
            <a:pPr lvl="0"/>
            <a:r>
              <a:rPr lang="en-US" i="1" dirty="0" err="1" smtClean="0"/>
              <a:t>Tous</a:t>
            </a:r>
            <a:r>
              <a:rPr lang="en-US" i="1" dirty="0" smtClean="0"/>
              <a:t> </a:t>
            </a:r>
            <a:r>
              <a:rPr lang="en-US" i="1" dirty="0"/>
              <a:t>les rapports </a:t>
            </a:r>
            <a:r>
              <a:rPr lang="en-US" i="1" dirty="0" err="1"/>
              <a:t>liés</a:t>
            </a:r>
            <a:r>
              <a:rPr lang="en-US" i="1" dirty="0"/>
              <a:t> au </a:t>
            </a:r>
            <a:r>
              <a:rPr lang="en-US" i="1" dirty="0" err="1"/>
              <a:t>statut</a:t>
            </a:r>
            <a:r>
              <a:rPr lang="en-US" i="1" dirty="0"/>
              <a:t> de </a:t>
            </a:r>
            <a:r>
              <a:rPr lang="en-US" i="1" dirty="0" err="1"/>
              <a:t>gouverneur</a:t>
            </a:r>
            <a:r>
              <a:rPr lang="en-US" i="1" dirty="0"/>
              <a:t> </a:t>
            </a:r>
            <a:r>
              <a:rPr lang="en-US" i="1" dirty="0" err="1"/>
              <a:t>distingué</a:t>
            </a:r>
            <a:r>
              <a:rPr lang="en-US" i="1" dirty="0"/>
              <a:t> </a:t>
            </a:r>
            <a:r>
              <a:rPr lang="en-US" i="1" dirty="0" err="1"/>
              <a:t>doivent</a:t>
            </a:r>
            <a:r>
              <a:rPr lang="en-US" i="1" dirty="0"/>
              <a:t> </a:t>
            </a:r>
            <a:r>
              <a:rPr lang="en-US" i="1" dirty="0" err="1"/>
              <a:t>être</a:t>
            </a:r>
            <a:r>
              <a:rPr lang="en-US" i="1" dirty="0"/>
              <a:t> </a:t>
            </a:r>
            <a:r>
              <a:rPr lang="en-US" i="1" dirty="0" err="1"/>
              <a:t>reçus</a:t>
            </a:r>
            <a:r>
              <a:rPr lang="en-US" i="1" dirty="0"/>
              <a:t> pour </a:t>
            </a:r>
            <a:r>
              <a:rPr lang="en-US" i="1" dirty="0" err="1"/>
              <a:t>l’année</a:t>
            </a:r>
            <a:r>
              <a:rPr lang="en-US" i="1" dirty="0"/>
              <a:t> de </a:t>
            </a:r>
            <a:r>
              <a:rPr lang="en-US" i="1" dirty="0" err="1"/>
              <a:t>mandat</a:t>
            </a:r>
            <a:r>
              <a:rPr lang="en-US" i="1" dirty="0"/>
              <a:t> du </a:t>
            </a:r>
            <a:r>
              <a:rPr lang="en-US" i="1" dirty="0" err="1"/>
              <a:t>gouverneur</a:t>
            </a:r>
            <a:r>
              <a:rPr lang="en-US" i="1" dirty="0"/>
              <a:t>.</a:t>
            </a:r>
            <a:endParaRPr lang="fr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097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3105</TotalTime>
  <Words>1007</Words>
  <Application>Microsoft Office PowerPoint</Application>
  <PresentationFormat>On-screen Show (4:3)</PresentationFormat>
  <Paragraphs>114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Helvetica</vt:lpstr>
      <vt:lpstr>Tw Cen MT</vt:lpstr>
      <vt:lpstr>Wingdings</vt:lpstr>
      <vt:lpstr>Wingdings 2</vt:lpstr>
      <vt:lpstr>ヒラギノ角ゴ Pro W3</vt:lpstr>
      <vt:lpstr>Median</vt:lpstr>
      <vt:lpstr>PowerPoint Presentation</vt:lpstr>
      <vt:lpstr>Reconnaissance à l'échelon du club</vt:lpstr>
      <vt:lpstr>Reconnaissance à l'échelon du club</vt:lpstr>
      <vt:lpstr>Reconnaissance à l'échelon du club</vt:lpstr>
      <vt:lpstr>Reconnaissance à l'échelon du district</vt:lpstr>
      <vt:lpstr>Reconnaissance à l'échelon du district</vt:lpstr>
      <vt:lpstr>Reconnaissance à l'échelon du district</vt:lpstr>
      <vt:lpstr>Reconnaissance à l'échelon du district</vt:lpstr>
      <vt:lpstr>PROGRAMME DE MARQUES DE RECONNAISSANCE DE CLUB ET DE DISTRICT</vt:lpstr>
      <vt:lpstr>MESURES INCITATIVES INTERNATIONALES 2017-2018</vt:lpstr>
      <vt:lpstr>MESURES INCITATIVES INTERNATIONALES 2017-2018</vt:lpstr>
    </vt:vector>
  </TitlesOfParts>
  <Company>Kimball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Kendall</dc:creator>
  <cp:lastModifiedBy>Stephanie Monschein</cp:lastModifiedBy>
  <cp:revision>271</cp:revision>
  <cp:lastPrinted>2013-06-23T21:52:35Z</cp:lastPrinted>
  <dcterms:created xsi:type="dcterms:W3CDTF">2014-02-02T21:39:45Z</dcterms:created>
  <dcterms:modified xsi:type="dcterms:W3CDTF">2017-04-12T18:48:39Z</dcterms:modified>
</cp:coreProperties>
</file>