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4" d="100"/>
          <a:sy n="74" d="100"/>
        </p:scale>
        <p:origin x="-354" y="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96047996-8EDC-4CD5-83F9-042FB6146B88}" type="datetimeFigureOut">
              <a:rPr lang="en-US"/>
              <a:pPr>
                <a:defRPr/>
              </a:pPr>
              <a:t>7/23/2015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9550E461-BBCC-483E-A9E5-FBC269460B83}" type="slidenum">
              <a:rPr lang="en-US"/>
              <a:pPr>
                <a:defRPr/>
              </a:pPr>
              <a:t>‹#›</a:t>
            </a:fld>
            <a:endParaRPr lang="en-US"/>
          </a:p>
        </p:txBody>
      </p:sp>
    </p:spTree>
    <p:extLst>
      <p:ext uri="{BB962C8B-B14F-4D97-AF65-F5344CB8AC3E}">
        <p14:creationId xmlns:p14="http://schemas.microsoft.com/office/powerpoint/2010/main" val="274046026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Arial" charset="0"/>
      </a:defRPr>
    </a:lvl1pPr>
    <a:lvl2pPr marL="457200" algn="l" rtl="0" fontAlgn="base">
      <a:spcBef>
        <a:spcPct val="30000"/>
      </a:spcBef>
      <a:spcAft>
        <a:spcPct val="0"/>
      </a:spcAft>
      <a:defRPr sz="1200" kern="1200">
        <a:solidFill>
          <a:schemeClr val="tx1"/>
        </a:solidFill>
        <a:latin typeface="+mn-lt"/>
        <a:ea typeface="+mn-ea"/>
        <a:cs typeface="Arial" charset="0"/>
      </a:defRPr>
    </a:lvl2pPr>
    <a:lvl3pPr marL="914400" algn="l" rtl="0" fontAlgn="base">
      <a:spcBef>
        <a:spcPct val="30000"/>
      </a:spcBef>
      <a:spcAft>
        <a:spcPct val="0"/>
      </a:spcAft>
      <a:defRPr sz="1200" kern="1200">
        <a:solidFill>
          <a:schemeClr val="tx1"/>
        </a:solidFill>
        <a:latin typeface="+mn-lt"/>
        <a:ea typeface="+mn-ea"/>
        <a:cs typeface="Arial" charset="0"/>
      </a:defRPr>
    </a:lvl3pPr>
    <a:lvl4pPr marL="1371600" algn="l" rtl="0" fontAlgn="base">
      <a:spcBef>
        <a:spcPct val="30000"/>
      </a:spcBef>
      <a:spcAft>
        <a:spcPct val="0"/>
      </a:spcAft>
      <a:defRPr sz="1200" kern="1200">
        <a:solidFill>
          <a:schemeClr val="tx1"/>
        </a:solidFill>
        <a:latin typeface="+mn-lt"/>
        <a:ea typeface="+mn-ea"/>
        <a:cs typeface="Arial" charset="0"/>
      </a:defRPr>
    </a:lvl4pPr>
    <a:lvl5pPr marL="1828800" algn="l" rtl="0" fontAlgn="base">
      <a:spcBef>
        <a:spcPct val="30000"/>
      </a:spcBef>
      <a:spcAft>
        <a:spcPct val="0"/>
      </a:spcAft>
      <a:defRPr sz="1200" kern="1200">
        <a:solidFill>
          <a:schemeClr val="tx1"/>
        </a:solidFill>
        <a:latin typeface="+mn-lt"/>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CA" smtClean="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6579143-D129-42F6-B9DF-BD5DD57D484B}" type="slidenum">
              <a:rPr lang="en-US">
                <a:cs typeface="Arial" charset="0"/>
              </a:rPr>
              <a:pPr fontAlgn="base">
                <a:spcBef>
                  <a:spcPct val="0"/>
                </a:spcBef>
                <a:spcAft>
                  <a:spcPct val="0"/>
                </a:spcAft>
              </a:pPr>
              <a:t>1</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Why should Lt. Governors hold Zone meetings?  </a:t>
            </a:r>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52A7CE5-1177-433A-A8B8-95E173704778}" type="slidenum">
              <a:rPr lang="en-US">
                <a:cs typeface="Arial" charset="0"/>
              </a:rPr>
              <a:pPr fontAlgn="base">
                <a:spcBef>
                  <a:spcPct val="0"/>
                </a:spcBef>
                <a:spcAft>
                  <a:spcPct val="0"/>
                </a:spcAft>
              </a:pPr>
              <a:t>2</a:t>
            </a:fld>
            <a:endParaRPr lang="en-US">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CA" smtClean="0"/>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EF019C6-A8FB-4E71-97CB-87859BA21C4F}" type="slidenum">
              <a:rPr lang="en-US">
                <a:cs typeface="Arial" charset="0"/>
              </a:rPr>
              <a:pPr fontAlgn="base">
                <a:spcBef>
                  <a:spcPct val="0"/>
                </a:spcBef>
                <a:spcAft>
                  <a:spcPct val="0"/>
                </a:spcAft>
              </a:pPr>
              <a:t>3</a:t>
            </a:fld>
            <a:endParaRPr lang="en-US">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objectives of the Zone meeting should be what you, as the Lt. Governor, want to accomplish during the Zone meeting.  The Zone meeting should be fun and informational to all who attend.  Your job as Lt. Governor is to make the meeting valuable for each attendee. </a:t>
            </a:r>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DB1905F-D254-43E3-8F69-BC39991D33F9}" type="slidenum">
              <a:rPr lang="en-US">
                <a:cs typeface="Arial" charset="0"/>
              </a:rPr>
              <a:pPr fontAlgn="base">
                <a:spcBef>
                  <a:spcPct val="0"/>
                </a:spcBef>
                <a:spcAft>
                  <a:spcPct val="0"/>
                </a:spcAft>
              </a:pPr>
              <a:t>4</a:t>
            </a:fld>
            <a:endParaRPr lang="en-US">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In order to encourage the best attendance at a Zone meeting, schedule the meeting on an evening or weekend morning or afternoon, preferably mid-way between your District quarterly conferences. </a:t>
            </a:r>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66D13E6-D0FE-48A4-8793-8E0DB877CF5C}" type="slidenum">
              <a:rPr lang="en-US">
                <a:cs typeface="Arial" charset="0"/>
              </a:rPr>
              <a:pPr fontAlgn="base">
                <a:spcBef>
                  <a:spcPct val="0"/>
                </a:spcBef>
                <a:spcAft>
                  <a:spcPct val="0"/>
                </a:spcAft>
              </a:pPr>
              <a:t>5</a:t>
            </a:fld>
            <a:endParaRPr lang="en-US">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CA" smtClean="0"/>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EF7B593-E0FA-41B6-AEDF-1A3F99FA4987}" type="slidenum">
              <a:rPr lang="en-US">
                <a:cs typeface="Arial" charset="0"/>
              </a:rPr>
              <a:pPr fontAlgn="base">
                <a:spcBef>
                  <a:spcPct val="0"/>
                </a:spcBef>
                <a:spcAft>
                  <a:spcPct val="0"/>
                </a:spcAft>
              </a:pPr>
              <a:t>6</a:t>
            </a:fld>
            <a:endParaRPr lang="en-US">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To get attendance at the Zone meeting, the agenda should be distributed in plenty of time so that club officers and members can plan to attend.  Your agenda should include a reason for people to attend (other than social), so plan to have a guest speaker.  Your speaker can be a District Chair on  a relevant topic for that quarter.  For example: you may want to ask the Oratorical Chair to attend so that information can be distributed.  The Chair could promote the contest and provide hints for finding schools and/or students to participate.  The scheduling of the Club and Zone contests could also be discussed, as well as regional or District Finals. When sharing the successes and challenges of a club, be positive and supportive, especially with challenges that a club may be facing. Provide possible solutions to difficult situations and stay positive in your solutions. Keep the time in focus so that you stay on the agenda item and the control of the meeting does not get away from you.</a:t>
            </a:r>
          </a:p>
        </p:txBody>
      </p:sp>
      <p:sp>
        <p:nvSpPr>
          <p:cNvPr id="276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DC6E474-59D7-4AB9-AA34-7D307F97C262}" type="slidenum">
              <a:rPr lang="en-US">
                <a:cs typeface="Arial" charset="0"/>
              </a:rPr>
              <a:pPr fontAlgn="base">
                <a:spcBef>
                  <a:spcPct val="0"/>
                </a:spcBef>
                <a:spcAft>
                  <a:spcPct val="0"/>
                </a:spcAft>
              </a:pPr>
              <a:t>7</a:t>
            </a:fld>
            <a:endParaRPr lang="en-US">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It is important for the District Governor and District Secretary/Treasurer to receive the report of your Zone meeting.  They will need to know who attended and what was discussed.  Including a copy of your agenda with your Zone meeting report will be helpful. The Governor may have suggestions for you for future Zone meetings.</a:t>
            </a:r>
          </a:p>
        </p:txBody>
      </p:sp>
      <p:sp>
        <p:nvSpPr>
          <p:cNvPr id="296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CE4EEFF-10AC-4508-9E97-900FE3F34EE7}" type="slidenum">
              <a:rPr lang="en-US">
                <a:cs typeface="Arial" charset="0"/>
              </a:rPr>
              <a:pPr fontAlgn="base">
                <a:spcBef>
                  <a:spcPct val="0"/>
                </a:spcBef>
                <a:spcAft>
                  <a:spcPct val="0"/>
                </a:spcAft>
              </a:pPr>
              <a:t>8</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0962" name="Group 2"/>
          <p:cNvGrpSpPr>
            <a:grpSpLocks/>
          </p:cNvGrpSpPr>
          <p:nvPr/>
        </p:nvGrpSpPr>
        <p:grpSpPr bwMode="auto">
          <a:xfrm>
            <a:off x="0" y="0"/>
            <a:ext cx="9144000" cy="6858000"/>
            <a:chOff x="0" y="0"/>
            <a:chExt cx="5760" cy="4320"/>
          </a:xfrm>
        </p:grpSpPr>
        <p:sp>
          <p:nvSpPr>
            <p:cNvPr id="40963"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lang="en-CA" sz="2400">
                <a:latin typeface="Times New Roman" pitchFamily="18" charset="0"/>
              </a:endParaRPr>
            </a:p>
          </p:txBody>
        </p:sp>
        <p:sp>
          <p:nvSpPr>
            <p:cNvPr id="40964"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endParaRPr lang="en-CA" sz="2400">
                <a:latin typeface="Times New Roman" pitchFamily="18" charset="0"/>
              </a:endParaRPr>
            </a:p>
          </p:txBody>
        </p:sp>
        <p:grpSp>
          <p:nvGrpSpPr>
            <p:cNvPr id="40965" name="Group 5"/>
            <p:cNvGrpSpPr>
              <a:grpSpLocks/>
            </p:cNvGrpSpPr>
            <p:nvPr/>
          </p:nvGrpSpPr>
          <p:grpSpPr bwMode="auto">
            <a:xfrm>
              <a:off x="0" y="672"/>
              <a:ext cx="1806" cy="1989"/>
              <a:chOff x="0" y="672"/>
              <a:chExt cx="1806" cy="1989"/>
            </a:xfrm>
          </p:grpSpPr>
          <p:sp>
            <p:nvSpPr>
              <p:cNvPr id="40966"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endParaRPr lang="en-CA" sz="2400">
                  <a:latin typeface="Times New Roman" pitchFamily="18" charset="0"/>
                </a:endParaRPr>
              </a:p>
            </p:txBody>
          </p:sp>
          <p:sp>
            <p:nvSpPr>
              <p:cNvPr id="40967"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endParaRPr lang="en-CA" sz="2400">
                  <a:latin typeface="Times New Roman" pitchFamily="18" charset="0"/>
                </a:endParaRPr>
              </a:p>
            </p:txBody>
          </p:sp>
          <p:sp>
            <p:nvSpPr>
              <p:cNvPr id="40968"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endParaRPr lang="en-CA" sz="2400">
                  <a:latin typeface="Times New Roman" pitchFamily="18" charset="0"/>
                </a:endParaRPr>
              </a:p>
            </p:txBody>
          </p:sp>
          <p:sp>
            <p:nvSpPr>
              <p:cNvPr id="40969"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endParaRPr lang="en-CA" sz="2400">
                  <a:latin typeface="Times New Roman" pitchFamily="18" charset="0"/>
                </a:endParaRPr>
              </a:p>
            </p:txBody>
          </p:sp>
          <p:sp>
            <p:nvSpPr>
              <p:cNvPr id="40970"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endParaRPr lang="en-CA" sz="2400">
                  <a:latin typeface="Times New Roman" pitchFamily="18" charset="0"/>
                </a:endParaRPr>
              </a:p>
            </p:txBody>
          </p:sp>
          <p:sp>
            <p:nvSpPr>
              <p:cNvPr id="40971"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endParaRPr lang="en-CA" sz="2400">
                  <a:latin typeface="Times New Roman" pitchFamily="18" charset="0"/>
                </a:endParaRPr>
              </a:p>
            </p:txBody>
          </p:sp>
          <p:sp>
            <p:nvSpPr>
              <p:cNvPr id="40972"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endParaRPr lang="en-CA" sz="2400">
                  <a:latin typeface="Times New Roman" pitchFamily="18" charset="0"/>
                </a:endParaRPr>
              </a:p>
            </p:txBody>
          </p:sp>
          <p:sp>
            <p:nvSpPr>
              <p:cNvPr id="40973"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endParaRPr lang="en-CA" sz="2400">
                  <a:latin typeface="Times New Roman" pitchFamily="18" charset="0"/>
                </a:endParaRPr>
              </a:p>
            </p:txBody>
          </p:sp>
          <p:sp>
            <p:nvSpPr>
              <p:cNvPr id="40974"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endParaRPr lang="en-CA" sz="2400">
                  <a:latin typeface="Times New Roman" pitchFamily="18" charset="0"/>
                </a:endParaRPr>
              </a:p>
            </p:txBody>
          </p:sp>
          <p:sp>
            <p:nvSpPr>
              <p:cNvPr id="40975"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endParaRPr lang="en-CA" sz="2400">
                  <a:latin typeface="Times New Roman" pitchFamily="18" charset="0"/>
                </a:endParaRPr>
              </a:p>
            </p:txBody>
          </p:sp>
        </p:grpSp>
      </p:grpSp>
      <p:sp>
        <p:nvSpPr>
          <p:cNvPr id="40976" name="Rectangle 16"/>
          <p:cNvSpPr>
            <a:spLocks noGrp="1" noChangeArrowheads="1"/>
          </p:cNvSpPr>
          <p:nvPr>
            <p:ph type="dt" sz="half" idx="2"/>
          </p:nvPr>
        </p:nvSpPr>
        <p:spPr>
          <a:xfrm>
            <a:off x="457200" y="6248400"/>
            <a:ext cx="2133600" cy="457200"/>
          </a:xfrm>
        </p:spPr>
        <p:txBody>
          <a:bodyPr/>
          <a:lstStyle>
            <a:lvl1pPr>
              <a:defRPr/>
            </a:lvl1pPr>
          </a:lstStyle>
          <a:p>
            <a:fld id="{1612230C-BB42-4994-9FC1-0057122F5FB7}" type="datetimeFigureOut">
              <a:rPr lang="en-US"/>
              <a:pPr/>
              <a:t>7/23/2015</a:t>
            </a:fld>
            <a:endParaRPr lang="en-CA"/>
          </a:p>
        </p:txBody>
      </p:sp>
      <p:sp>
        <p:nvSpPr>
          <p:cNvPr id="40977" name="Rectangle 17"/>
          <p:cNvSpPr>
            <a:spLocks noGrp="1" noChangeArrowheads="1"/>
          </p:cNvSpPr>
          <p:nvPr>
            <p:ph type="ftr" sz="quarter" idx="3"/>
          </p:nvPr>
        </p:nvSpPr>
        <p:spPr/>
        <p:txBody>
          <a:bodyPr/>
          <a:lstStyle>
            <a:lvl1pPr>
              <a:defRPr/>
            </a:lvl1pPr>
          </a:lstStyle>
          <a:p>
            <a:endParaRPr lang="en-CA"/>
          </a:p>
        </p:txBody>
      </p:sp>
      <p:sp>
        <p:nvSpPr>
          <p:cNvPr id="40978" name="Rectangle 18"/>
          <p:cNvSpPr>
            <a:spLocks noGrp="1" noChangeArrowheads="1"/>
          </p:cNvSpPr>
          <p:nvPr>
            <p:ph type="sldNum" sz="quarter" idx="4"/>
          </p:nvPr>
        </p:nvSpPr>
        <p:spPr/>
        <p:txBody>
          <a:bodyPr/>
          <a:lstStyle>
            <a:lvl1pPr>
              <a:defRPr/>
            </a:lvl1pPr>
          </a:lstStyle>
          <a:p>
            <a:fld id="{E35BB527-CC6F-4EBA-885C-9069852FEB43}" type="slidenum">
              <a:rPr lang="en-CA"/>
              <a:pPr/>
              <a:t>‹#›</a:t>
            </a:fld>
            <a:endParaRPr lang="en-CA"/>
          </a:p>
        </p:txBody>
      </p:sp>
      <p:sp>
        <p:nvSpPr>
          <p:cNvPr id="40979"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n-CA"/>
              <a:t>Click to edit Master title style</a:t>
            </a:r>
          </a:p>
        </p:txBody>
      </p:sp>
      <p:sp>
        <p:nvSpPr>
          <p:cNvPr id="40980"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n-CA"/>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endParaRPr lang="en-CA"/>
          </a:p>
        </p:txBody>
      </p:sp>
      <p:sp>
        <p:nvSpPr>
          <p:cNvPr id="5" name="Slide Number Placeholder 4"/>
          <p:cNvSpPr>
            <a:spLocks noGrp="1"/>
          </p:cNvSpPr>
          <p:nvPr>
            <p:ph type="sldNum" sz="quarter" idx="11"/>
          </p:nvPr>
        </p:nvSpPr>
        <p:spPr/>
        <p:txBody>
          <a:bodyPr/>
          <a:lstStyle>
            <a:lvl1pPr>
              <a:defRPr/>
            </a:lvl1pPr>
          </a:lstStyle>
          <a:p>
            <a:fld id="{B6C7720B-FA14-462B-A40D-27D8D4C1C1CE}" type="slidenum">
              <a:rPr lang="en-CA"/>
              <a:pPr/>
              <a:t>‹#›</a:t>
            </a:fld>
            <a:endParaRPr lang="en-CA"/>
          </a:p>
        </p:txBody>
      </p:sp>
      <p:sp>
        <p:nvSpPr>
          <p:cNvPr id="6" name="Date Placeholder 5"/>
          <p:cNvSpPr>
            <a:spLocks noGrp="1"/>
          </p:cNvSpPr>
          <p:nvPr>
            <p:ph type="dt" sz="half" idx="12"/>
          </p:nvPr>
        </p:nvSpPr>
        <p:spPr/>
        <p:txBody>
          <a:bodyPr/>
          <a:lstStyle>
            <a:lvl1pPr>
              <a:defRPr/>
            </a:lvl1pPr>
          </a:lstStyle>
          <a:p>
            <a:fld id="{D8DB19B6-0F4D-481F-A03E-7070BA053F92}" type="datetimeFigureOut">
              <a:rPr lang="en-US"/>
              <a:pPr/>
              <a:t>7/23/2015</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endParaRPr lang="en-CA"/>
          </a:p>
        </p:txBody>
      </p:sp>
      <p:sp>
        <p:nvSpPr>
          <p:cNvPr id="5" name="Slide Number Placeholder 4"/>
          <p:cNvSpPr>
            <a:spLocks noGrp="1"/>
          </p:cNvSpPr>
          <p:nvPr>
            <p:ph type="sldNum" sz="quarter" idx="11"/>
          </p:nvPr>
        </p:nvSpPr>
        <p:spPr/>
        <p:txBody>
          <a:bodyPr/>
          <a:lstStyle>
            <a:lvl1pPr>
              <a:defRPr/>
            </a:lvl1pPr>
          </a:lstStyle>
          <a:p>
            <a:fld id="{60195E8D-2653-490C-A6F0-6452BD9B80C8}" type="slidenum">
              <a:rPr lang="en-CA"/>
              <a:pPr/>
              <a:t>‹#›</a:t>
            </a:fld>
            <a:endParaRPr lang="en-CA"/>
          </a:p>
        </p:txBody>
      </p:sp>
      <p:sp>
        <p:nvSpPr>
          <p:cNvPr id="6" name="Date Placeholder 5"/>
          <p:cNvSpPr>
            <a:spLocks noGrp="1"/>
          </p:cNvSpPr>
          <p:nvPr>
            <p:ph type="dt" sz="half" idx="12"/>
          </p:nvPr>
        </p:nvSpPr>
        <p:spPr/>
        <p:txBody>
          <a:bodyPr/>
          <a:lstStyle>
            <a:lvl1pPr>
              <a:defRPr/>
            </a:lvl1pPr>
          </a:lstStyle>
          <a:p>
            <a:fld id="{2E2004C0-B5DF-4CF0-B378-6AD96F45F3CE}" type="datetimeFigureOut">
              <a:rPr lang="en-US"/>
              <a:pPr/>
              <a:t>7/23/2015</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endParaRPr lang="en-CA"/>
          </a:p>
        </p:txBody>
      </p:sp>
      <p:sp>
        <p:nvSpPr>
          <p:cNvPr id="5" name="Slide Number Placeholder 4"/>
          <p:cNvSpPr>
            <a:spLocks noGrp="1"/>
          </p:cNvSpPr>
          <p:nvPr>
            <p:ph type="sldNum" sz="quarter" idx="11"/>
          </p:nvPr>
        </p:nvSpPr>
        <p:spPr/>
        <p:txBody>
          <a:bodyPr/>
          <a:lstStyle>
            <a:lvl1pPr>
              <a:defRPr/>
            </a:lvl1pPr>
          </a:lstStyle>
          <a:p>
            <a:fld id="{26AA19FD-F0D5-459A-8427-D014C3400C66}" type="slidenum">
              <a:rPr lang="en-CA"/>
              <a:pPr/>
              <a:t>‹#›</a:t>
            </a:fld>
            <a:endParaRPr lang="en-CA"/>
          </a:p>
        </p:txBody>
      </p:sp>
      <p:sp>
        <p:nvSpPr>
          <p:cNvPr id="6" name="Date Placeholder 5"/>
          <p:cNvSpPr>
            <a:spLocks noGrp="1"/>
          </p:cNvSpPr>
          <p:nvPr>
            <p:ph type="dt" sz="half" idx="12"/>
          </p:nvPr>
        </p:nvSpPr>
        <p:spPr/>
        <p:txBody>
          <a:bodyPr/>
          <a:lstStyle>
            <a:lvl1pPr>
              <a:defRPr/>
            </a:lvl1pPr>
          </a:lstStyle>
          <a:p>
            <a:fld id="{7F7F28A0-FBD8-4766-BB88-0A8C1D78E7C8}" type="datetimeFigureOut">
              <a:rPr lang="en-US"/>
              <a:pPr/>
              <a:t>7/23/2015</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3"/>
          <p:cNvSpPr>
            <a:spLocks noGrp="1"/>
          </p:cNvSpPr>
          <p:nvPr>
            <p:ph type="ftr" sz="quarter" idx="10"/>
          </p:nvPr>
        </p:nvSpPr>
        <p:spPr/>
        <p:txBody>
          <a:bodyPr/>
          <a:lstStyle>
            <a:lvl1pPr>
              <a:defRPr/>
            </a:lvl1pPr>
          </a:lstStyle>
          <a:p>
            <a:endParaRPr lang="en-CA"/>
          </a:p>
        </p:txBody>
      </p:sp>
      <p:sp>
        <p:nvSpPr>
          <p:cNvPr id="5" name="Slide Number Placeholder 4"/>
          <p:cNvSpPr>
            <a:spLocks noGrp="1"/>
          </p:cNvSpPr>
          <p:nvPr>
            <p:ph type="sldNum" sz="quarter" idx="11"/>
          </p:nvPr>
        </p:nvSpPr>
        <p:spPr/>
        <p:txBody>
          <a:bodyPr/>
          <a:lstStyle>
            <a:lvl1pPr>
              <a:defRPr/>
            </a:lvl1pPr>
          </a:lstStyle>
          <a:p>
            <a:fld id="{EBAC05B0-E865-4105-94F2-4A9984E30EDF}" type="slidenum">
              <a:rPr lang="en-CA"/>
              <a:pPr/>
              <a:t>‹#›</a:t>
            </a:fld>
            <a:endParaRPr lang="en-CA"/>
          </a:p>
        </p:txBody>
      </p:sp>
      <p:sp>
        <p:nvSpPr>
          <p:cNvPr id="6" name="Date Placeholder 5"/>
          <p:cNvSpPr>
            <a:spLocks noGrp="1"/>
          </p:cNvSpPr>
          <p:nvPr>
            <p:ph type="dt" sz="half" idx="12"/>
          </p:nvPr>
        </p:nvSpPr>
        <p:spPr/>
        <p:txBody>
          <a:bodyPr/>
          <a:lstStyle>
            <a:lvl1pPr>
              <a:defRPr/>
            </a:lvl1pPr>
          </a:lstStyle>
          <a:p>
            <a:fld id="{BB950452-C1CD-4F68-BB48-5135B8678F56}" type="datetimeFigureOut">
              <a:rPr lang="en-US"/>
              <a:pPr/>
              <a:t>7/23/2015</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p:txBody>
          <a:bodyPr/>
          <a:lstStyle>
            <a:lvl1pPr>
              <a:defRPr/>
            </a:lvl1pPr>
          </a:lstStyle>
          <a:p>
            <a:endParaRPr lang="en-CA"/>
          </a:p>
        </p:txBody>
      </p:sp>
      <p:sp>
        <p:nvSpPr>
          <p:cNvPr id="6" name="Slide Number Placeholder 5"/>
          <p:cNvSpPr>
            <a:spLocks noGrp="1"/>
          </p:cNvSpPr>
          <p:nvPr>
            <p:ph type="sldNum" sz="quarter" idx="11"/>
          </p:nvPr>
        </p:nvSpPr>
        <p:spPr/>
        <p:txBody>
          <a:bodyPr/>
          <a:lstStyle>
            <a:lvl1pPr>
              <a:defRPr/>
            </a:lvl1pPr>
          </a:lstStyle>
          <a:p>
            <a:fld id="{3616D550-A999-4F9C-9369-1D9949FE9E07}" type="slidenum">
              <a:rPr lang="en-CA"/>
              <a:pPr/>
              <a:t>‹#›</a:t>
            </a:fld>
            <a:endParaRPr lang="en-CA"/>
          </a:p>
        </p:txBody>
      </p:sp>
      <p:sp>
        <p:nvSpPr>
          <p:cNvPr id="7" name="Date Placeholder 6"/>
          <p:cNvSpPr>
            <a:spLocks noGrp="1"/>
          </p:cNvSpPr>
          <p:nvPr>
            <p:ph type="dt" sz="half" idx="12"/>
          </p:nvPr>
        </p:nvSpPr>
        <p:spPr/>
        <p:txBody>
          <a:bodyPr/>
          <a:lstStyle>
            <a:lvl1pPr>
              <a:defRPr/>
            </a:lvl1pPr>
          </a:lstStyle>
          <a:p>
            <a:fld id="{0D9FD235-CB86-4891-9793-29EBEB1613D2}" type="datetimeFigureOut">
              <a:rPr lang="en-US"/>
              <a:pPr/>
              <a:t>7/23/2015</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p:cNvSpPr>
            <a:spLocks noGrp="1"/>
          </p:cNvSpPr>
          <p:nvPr>
            <p:ph type="ftr" sz="quarter" idx="10"/>
          </p:nvPr>
        </p:nvSpPr>
        <p:spPr/>
        <p:txBody>
          <a:bodyPr/>
          <a:lstStyle>
            <a:lvl1pPr>
              <a:defRPr/>
            </a:lvl1pPr>
          </a:lstStyle>
          <a:p>
            <a:endParaRPr lang="en-CA"/>
          </a:p>
        </p:txBody>
      </p:sp>
      <p:sp>
        <p:nvSpPr>
          <p:cNvPr id="8" name="Slide Number Placeholder 7"/>
          <p:cNvSpPr>
            <a:spLocks noGrp="1"/>
          </p:cNvSpPr>
          <p:nvPr>
            <p:ph type="sldNum" sz="quarter" idx="11"/>
          </p:nvPr>
        </p:nvSpPr>
        <p:spPr/>
        <p:txBody>
          <a:bodyPr/>
          <a:lstStyle>
            <a:lvl1pPr>
              <a:defRPr/>
            </a:lvl1pPr>
          </a:lstStyle>
          <a:p>
            <a:fld id="{FFDAEA19-9A21-4437-85BF-86110FE266B9}" type="slidenum">
              <a:rPr lang="en-CA"/>
              <a:pPr/>
              <a:t>‹#›</a:t>
            </a:fld>
            <a:endParaRPr lang="en-CA"/>
          </a:p>
        </p:txBody>
      </p:sp>
      <p:sp>
        <p:nvSpPr>
          <p:cNvPr id="9" name="Date Placeholder 8"/>
          <p:cNvSpPr>
            <a:spLocks noGrp="1"/>
          </p:cNvSpPr>
          <p:nvPr>
            <p:ph type="dt" sz="half" idx="12"/>
          </p:nvPr>
        </p:nvSpPr>
        <p:spPr/>
        <p:txBody>
          <a:bodyPr/>
          <a:lstStyle>
            <a:lvl1pPr>
              <a:defRPr/>
            </a:lvl1pPr>
          </a:lstStyle>
          <a:p>
            <a:fld id="{D3F71DE8-C621-4718-8329-2FED0B89DF16}" type="datetimeFigureOut">
              <a:rPr lang="en-US"/>
              <a:pPr/>
              <a:t>7/23/2015</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lvl1pPr>
              <a:defRPr/>
            </a:lvl1pPr>
          </a:lstStyle>
          <a:p>
            <a:endParaRPr lang="en-CA"/>
          </a:p>
        </p:txBody>
      </p:sp>
      <p:sp>
        <p:nvSpPr>
          <p:cNvPr id="4" name="Slide Number Placeholder 3"/>
          <p:cNvSpPr>
            <a:spLocks noGrp="1"/>
          </p:cNvSpPr>
          <p:nvPr>
            <p:ph type="sldNum" sz="quarter" idx="11"/>
          </p:nvPr>
        </p:nvSpPr>
        <p:spPr/>
        <p:txBody>
          <a:bodyPr/>
          <a:lstStyle>
            <a:lvl1pPr>
              <a:defRPr/>
            </a:lvl1pPr>
          </a:lstStyle>
          <a:p>
            <a:fld id="{F4FB78AE-62C0-45B4-812C-A9E7D1B5E208}" type="slidenum">
              <a:rPr lang="en-CA"/>
              <a:pPr/>
              <a:t>‹#›</a:t>
            </a:fld>
            <a:endParaRPr lang="en-CA"/>
          </a:p>
        </p:txBody>
      </p:sp>
      <p:sp>
        <p:nvSpPr>
          <p:cNvPr id="5" name="Date Placeholder 4"/>
          <p:cNvSpPr>
            <a:spLocks noGrp="1"/>
          </p:cNvSpPr>
          <p:nvPr>
            <p:ph type="dt" sz="half" idx="12"/>
          </p:nvPr>
        </p:nvSpPr>
        <p:spPr/>
        <p:txBody>
          <a:bodyPr/>
          <a:lstStyle>
            <a:lvl1pPr>
              <a:defRPr/>
            </a:lvl1pPr>
          </a:lstStyle>
          <a:p>
            <a:fld id="{7788CE72-6016-43BB-95CC-8D6CAF2B9278}" type="datetimeFigureOut">
              <a:rPr lang="en-US"/>
              <a:pPr/>
              <a:t>7/23/2015</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endParaRPr lang="en-CA"/>
          </a:p>
        </p:txBody>
      </p:sp>
      <p:sp>
        <p:nvSpPr>
          <p:cNvPr id="3" name="Slide Number Placeholder 2"/>
          <p:cNvSpPr>
            <a:spLocks noGrp="1"/>
          </p:cNvSpPr>
          <p:nvPr>
            <p:ph type="sldNum" sz="quarter" idx="11"/>
          </p:nvPr>
        </p:nvSpPr>
        <p:spPr/>
        <p:txBody>
          <a:bodyPr/>
          <a:lstStyle>
            <a:lvl1pPr>
              <a:defRPr/>
            </a:lvl1pPr>
          </a:lstStyle>
          <a:p>
            <a:fld id="{37DE579B-E04C-440B-8820-4E7EFBA55975}" type="slidenum">
              <a:rPr lang="en-CA"/>
              <a:pPr/>
              <a:t>‹#›</a:t>
            </a:fld>
            <a:endParaRPr lang="en-CA"/>
          </a:p>
        </p:txBody>
      </p:sp>
      <p:sp>
        <p:nvSpPr>
          <p:cNvPr id="4" name="Date Placeholder 3"/>
          <p:cNvSpPr>
            <a:spLocks noGrp="1"/>
          </p:cNvSpPr>
          <p:nvPr>
            <p:ph type="dt" sz="half" idx="12"/>
          </p:nvPr>
        </p:nvSpPr>
        <p:spPr/>
        <p:txBody>
          <a:bodyPr/>
          <a:lstStyle>
            <a:lvl1pPr>
              <a:defRPr/>
            </a:lvl1pPr>
          </a:lstStyle>
          <a:p>
            <a:fld id="{8AB262FE-4FE7-4C33-8B4F-50D1D64BD055}" type="datetimeFigureOut">
              <a:rPr lang="en-US"/>
              <a:pPr/>
              <a:t>7/23/2015</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endParaRPr lang="en-CA"/>
          </a:p>
        </p:txBody>
      </p:sp>
      <p:sp>
        <p:nvSpPr>
          <p:cNvPr id="6" name="Slide Number Placeholder 5"/>
          <p:cNvSpPr>
            <a:spLocks noGrp="1"/>
          </p:cNvSpPr>
          <p:nvPr>
            <p:ph type="sldNum" sz="quarter" idx="11"/>
          </p:nvPr>
        </p:nvSpPr>
        <p:spPr/>
        <p:txBody>
          <a:bodyPr/>
          <a:lstStyle>
            <a:lvl1pPr>
              <a:defRPr/>
            </a:lvl1pPr>
          </a:lstStyle>
          <a:p>
            <a:fld id="{2C902A84-835B-4A10-B614-4FBE733686C8}" type="slidenum">
              <a:rPr lang="en-CA"/>
              <a:pPr/>
              <a:t>‹#›</a:t>
            </a:fld>
            <a:endParaRPr lang="en-CA"/>
          </a:p>
        </p:txBody>
      </p:sp>
      <p:sp>
        <p:nvSpPr>
          <p:cNvPr id="7" name="Date Placeholder 6"/>
          <p:cNvSpPr>
            <a:spLocks noGrp="1"/>
          </p:cNvSpPr>
          <p:nvPr>
            <p:ph type="dt" sz="half" idx="12"/>
          </p:nvPr>
        </p:nvSpPr>
        <p:spPr/>
        <p:txBody>
          <a:bodyPr/>
          <a:lstStyle>
            <a:lvl1pPr>
              <a:defRPr/>
            </a:lvl1pPr>
          </a:lstStyle>
          <a:p>
            <a:fld id="{849DE70D-826C-4672-929F-D64495A594A9}" type="datetimeFigureOut">
              <a:rPr lang="en-US"/>
              <a:pPr/>
              <a:t>7/23/2015</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endParaRPr lang="en-CA"/>
          </a:p>
        </p:txBody>
      </p:sp>
      <p:sp>
        <p:nvSpPr>
          <p:cNvPr id="6" name="Slide Number Placeholder 5"/>
          <p:cNvSpPr>
            <a:spLocks noGrp="1"/>
          </p:cNvSpPr>
          <p:nvPr>
            <p:ph type="sldNum" sz="quarter" idx="11"/>
          </p:nvPr>
        </p:nvSpPr>
        <p:spPr/>
        <p:txBody>
          <a:bodyPr/>
          <a:lstStyle>
            <a:lvl1pPr>
              <a:defRPr/>
            </a:lvl1pPr>
          </a:lstStyle>
          <a:p>
            <a:fld id="{F3A1325A-57B3-4C31-A2ED-A30E0B254C87}" type="slidenum">
              <a:rPr lang="en-CA"/>
              <a:pPr/>
              <a:t>‹#›</a:t>
            </a:fld>
            <a:endParaRPr lang="en-CA"/>
          </a:p>
        </p:txBody>
      </p:sp>
      <p:sp>
        <p:nvSpPr>
          <p:cNvPr id="7" name="Date Placeholder 6"/>
          <p:cNvSpPr>
            <a:spLocks noGrp="1"/>
          </p:cNvSpPr>
          <p:nvPr>
            <p:ph type="dt" sz="half" idx="12"/>
          </p:nvPr>
        </p:nvSpPr>
        <p:spPr/>
        <p:txBody>
          <a:bodyPr/>
          <a:lstStyle>
            <a:lvl1pPr>
              <a:defRPr/>
            </a:lvl1pPr>
          </a:lstStyle>
          <a:p>
            <a:fld id="{B7DE7199-DDAD-4A5F-A518-4FB5A7A6656C}" type="datetimeFigureOut">
              <a:rPr lang="en-US"/>
              <a:pPr/>
              <a:t>7/23/2015</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vl1pPr>
          </a:lstStyle>
          <a:p>
            <a:endParaRPr lang="en-CA"/>
          </a:p>
        </p:txBody>
      </p:sp>
      <p:sp>
        <p:nvSpPr>
          <p:cNvPr id="39939"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Black" pitchFamily="34" charset="0"/>
              </a:defRPr>
            </a:lvl1pPr>
          </a:lstStyle>
          <a:p>
            <a:fld id="{FB1BB798-B05C-4201-857F-390BB81E5DF9}" type="slidenum">
              <a:rPr lang="en-CA"/>
              <a:pPr/>
              <a:t>‹#›</a:t>
            </a:fld>
            <a:endParaRPr lang="en-CA"/>
          </a:p>
        </p:txBody>
      </p:sp>
      <p:grpSp>
        <p:nvGrpSpPr>
          <p:cNvPr id="39940" name="Group 4"/>
          <p:cNvGrpSpPr>
            <a:grpSpLocks/>
          </p:cNvGrpSpPr>
          <p:nvPr/>
        </p:nvGrpSpPr>
        <p:grpSpPr bwMode="auto">
          <a:xfrm>
            <a:off x="0" y="0"/>
            <a:ext cx="9144000" cy="546100"/>
            <a:chOff x="0" y="0"/>
            <a:chExt cx="5760" cy="344"/>
          </a:xfrm>
        </p:grpSpPr>
        <p:sp>
          <p:nvSpPr>
            <p:cNvPr id="39941"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lang="en-CA" sz="2400">
                <a:latin typeface="Times New Roman" pitchFamily="18" charset="0"/>
              </a:endParaRPr>
            </a:p>
          </p:txBody>
        </p:sp>
        <p:sp>
          <p:nvSpPr>
            <p:cNvPr id="39942"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endParaRPr lang="en-CA" sz="2400">
                <a:latin typeface="Times New Roman" pitchFamily="18" charset="0"/>
              </a:endParaRPr>
            </a:p>
          </p:txBody>
        </p:sp>
        <p:sp>
          <p:nvSpPr>
            <p:cNvPr id="39943"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endParaRPr lang="en-CA">
                <a:solidFill>
                  <a:schemeClr val="hlink"/>
                </a:solidFill>
              </a:endParaRPr>
            </a:p>
          </p:txBody>
        </p:sp>
        <p:sp>
          <p:nvSpPr>
            <p:cNvPr id="39944"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endParaRPr lang="en-CA">
                <a:solidFill>
                  <a:schemeClr val="hlink"/>
                </a:solidFill>
              </a:endParaRPr>
            </a:p>
          </p:txBody>
        </p:sp>
        <p:sp>
          <p:nvSpPr>
            <p:cNvPr id="39945"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endParaRPr lang="en-CA">
                <a:solidFill>
                  <a:schemeClr val="accent2"/>
                </a:solidFill>
              </a:endParaRPr>
            </a:p>
          </p:txBody>
        </p:sp>
        <p:sp>
          <p:nvSpPr>
            <p:cNvPr id="39946"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endParaRPr lang="en-CA">
                <a:solidFill>
                  <a:schemeClr val="hlink"/>
                </a:solidFill>
              </a:endParaRPr>
            </a:p>
          </p:txBody>
        </p:sp>
        <p:sp>
          <p:nvSpPr>
            <p:cNvPr id="39947"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endParaRPr lang="en-CA" sz="2400">
                <a:latin typeface="Times New Roman" pitchFamily="18" charset="0"/>
              </a:endParaRPr>
            </a:p>
          </p:txBody>
        </p:sp>
        <p:sp>
          <p:nvSpPr>
            <p:cNvPr id="39948"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endParaRPr lang="en-CA">
                <a:solidFill>
                  <a:schemeClr val="accent2"/>
                </a:solidFill>
              </a:endParaRPr>
            </a:p>
          </p:txBody>
        </p:sp>
        <p:sp>
          <p:nvSpPr>
            <p:cNvPr id="39949"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endParaRPr lang="en-CA">
                <a:solidFill>
                  <a:schemeClr val="accent2"/>
                </a:solidFill>
              </a:endParaRPr>
            </a:p>
          </p:txBody>
        </p:sp>
      </p:grpSp>
      <p:sp>
        <p:nvSpPr>
          <p:cNvPr id="39950"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CA" smtClean="0"/>
              <a:t>Click to edit Master title style</a:t>
            </a:r>
          </a:p>
        </p:txBody>
      </p:sp>
      <p:sp>
        <p:nvSpPr>
          <p:cNvPr id="39951"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p>
        </p:txBody>
      </p:sp>
      <p:sp>
        <p:nvSpPr>
          <p:cNvPr id="39952"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fld id="{4F48B212-32E3-441D-AB77-E10C0449D0A6}" type="datetimeFigureOut">
              <a:rPr lang="en-US"/>
              <a:pPr/>
              <a:t>7/23/2015</a:t>
            </a:fld>
            <a:endParaRPr lang="en-CA"/>
          </a:p>
        </p:txBody>
      </p:sp>
    </p:spTree>
  </p:cSld>
  <p:clrMap bg1="dk2" tx1="lt1" bg2="dk1" tx2="lt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rtl="0" fontAlgn="base">
        <a:spcBef>
          <a:spcPct val="0"/>
        </a:spcBef>
        <a:spcAft>
          <a:spcPct val="0"/>
        </a:spcAft>
        <a:defRPr sz="4400">
          <a:solidFill>
            <a:schemeClr val="tx1"/>
          </a:solidFill>
          <a:latin typeface="+mj-lt"/>
          <a:ea typeface="+mj-ea"/>
          <a:cs typeface="+mj-cs"/>
        </a:defRPr>
      </a:lvl1pPr>
      <a:lvl2pPr algn="l" rtl="0" fontAlgn="base">
        <a:spcBef>
          <a:spcPct val="0"/>
        </a:spcBef>
        <a:spcAft>
          <a:spcPct val="0"/>
        </a:spcAft>
        <a:defRPr sz="4400">
          <a:solidFill>
            <a:schemeClr val="tx1"/>
          </a:solidFill>
          <a:latin typeface="Arial" charset="0"/>
          <a:cs typeface="Arial" charset="0"/>
        </a:defRPr>
      </a:lvl2pPr>
      <a:lvl3pPr algn="l" rtl="0" fontAlgn="base">
        <a:spcBef>
          <a:spcPct val="0"/>
        </a:spcBef>
        <a:spcAft>
          <a:spcPct val="0"/>
        </a:spcAft>
        <a:defRPr sz="4400">
          <a:solidFill>
            <a:schemeClr val="tx1"/>
          </a:solidFill>
          <a:latin typeface="Arial" charset="0"/>
          <a:cs typeface="Arial" charset="0"/>
        </a:defRPr>
      </a:lvl3pPr>
      <a:lvl4pPr algn="l" rtl="0" fontAlgn="base">
        <a:spcBef>
          <a:spcPct val="0"/>
        </a:spcBef>
        <a:spcAft>
          <a:spcPct val="0"/>
        </a:spcAft>
        <a:defRPr sz="4400">
          <a:solidFill>
            <a:schemeClr val="tx1"/>
          </a:solidFill>
          <a:latin typeface="Arial" charset="0"/>
          <a:cs typeface="Arial" charset="0"/>
        </a:defRPr>
      </a:lvl4pPr>
      <a:lvl5pPr algn="l" rtl="0" fontAlgn="base">
        <a:spcBef>
          <a:spcPct val="0"/>
        </a:spcBef>
        <a:spcAft>
          <a:spcPct val="0"/>
        </a:spcAft>
        <a:defRPr sz="4400">
          <a:solidFill>
            <a:schemeClr val="tx1"/>
          </a:solidFill>
          <a:latin typeface="Arial" charset="0"/>
          <a:cs typeface="Arial" charset="0"/>
        </a:defRPr>
      </a:lvl5pPr>
      <a:lvl6pPr marL="457200" algn="l" rtl="0" fontAlgn="base">
        <a:spcBef>
          <a:spcPct val="0"/>
        </a:spcBef>
        <a:spcAft>
          <a:spcPct val="0"/>
        </a:spcAft>
        <a:defRPr sz="4400">
          <a:solidFill>
            <a:schemeClr val="tx1"/>
          </a:solidFill>
          <a:latin typeface="Arial" charset="0"/>
          <a:cs typeface="Arial" charset="0"/>
        </a:defRPr>
      </a:lvl6pPr>
      <a:lvl7pPr marL="914400" algn="l" rtl="0" fontAlgn="base">
        <a:spcBef>
          <a:spcPct val="0"/>
        </a:spcBef>
        <a:spcAft>
          <a:spcPct val="0"/>
        </a:spcAft>
        <a:defRPr sz="4400">
          <a:solidFill>
            <a:schemeClr val="tx1"/>
          </a:solidFill>
          <a:latin typeface="Arial" charset="0"/>
          <a:cs typeface="Arial" charset="0"/>
        </a:defRPr>
      </a:lvl7pPr>
      <a:lvl8pPr marL="1371600" algn="l" rtl="0" fontAlgn="base">
        <a:spcBef>
          <a:spcPct val="0"/>
        </a:spcBef>
        <a:spcAft>
          <a:spcPct val="0"/>
        </a:spcAft>
        <a:defRPr sz="4400">
          <a:solidFill>
            <a:schemeClr val="tx1"/>
          </a:solidFill>
          <a:latin typeface="Arial" charset="0"/>
          <a:cs typeface="Arial" charset="0"/>
        </a:defRPr>
      </a:lvl8pPr>
      <a:lvl9pPr marL="1828800" algn="l" rtl="0" fontAlgn="base">
        <a:spcBef>
          <a:spcPct val="0"/>
        </a:spcBef>
        <a:spcAft>
          <a:spcPct val="0"/>
        </a:spcAft>
        <a:defRPr sz="4400">
          <a:solidFill>
            <a:schemeClr val="tx1"/>
          </a:solidFill>
          <a:latin typeface="Arial" charset="0"/>
          <a:cs typeface="Arial" charset="0"/>
        </a:defRPr>
      </a:lvl9pPr>
    </p:titleStyle>
    <p:body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4.wmf"/><Relationship Id="rId4" Type="http://schemas.openxmlformats.org/officeDocument/2006/relationships/image" Target="../media/image3.wmf"/></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722313" y="838200"/>
            <a:ext cx="7772400" cy="2811463"/>
          </a:xfrm>
        </p:spPr>
        <p:txBody>
          <a:bodyPr lIns="45720" rIns="45720" anchor="b">
            <a:normAutofit/>
          </a:bodyPr>
          <a:lstStyle/>
          <a:p>
            <a:pPr algn="r"/>
            <a:r>
              <a:rPr lang="en-US" sz="6400">
                <a:solidFill>
                  <a:srgbClr val="FFFFFF"/>
                </a:solidFill>
                <a:effectLst>
                  <a:outerShdw blurRad="38100" dist="38100" dir="2700000" algn="tl">
                    <a:srgbClr val="000000"/>
                  </a:outerShdw>
                </a:effectLst>
                <a:latin typeface="Constantia" pitchFamily="18" charset="0"/>
              </a:rPr>
              <a:t>Lt Governor Training</a:t>
            </a:r>
            <a:r>
              <a:rPr lang="en-US" sz="2800">
                <a:solidFill>
                  <a:srgbClr val="FFFFFF"/>
                </a:solidFill>
                <a:effectLst>
                  <a:outerShdw blurRad="38100" dist="38100" dir="2700000" algn="tl">
                    <a:srgbClr val="000000"/>
                  </a:outerShdw>
                </a:effectLst>
                <a:latin typeface="Constantia" pitchFamily="18" charset="0"/>
              </a:rPr>
              <a:t/>
            </a:r>
            <a:br>
              <a:rPr lang="en-US" sz="2800">
                <a:solidFill>
                  <a:srgbClr val="FFFFFF"/>
                </a:solidFill>
                <a:effectLst>
                  <a:outerShdw blurRad="38100" dist="38100" dir="2700000" algn="tl">
                    <a:srgbClr val="000000"/>
                  </a:outerShdw>
                </a:effectLst>
                <a:latin typeface="Constantia" pitchFamily="18" charset="0"/>
              </a:rPr>
            </a:br>
            <a:r>
              <a:rPr lang="en-US" sz="2800">
                <a:solidFill>
                  <a:srgbClr val="FFFFFF"/>
                </a:solidFill>
                <a:effectLst>
                  <a:outerShdw blurRad="38100" dist="38100" dir="2700000" algn="tl">
                    <a:srgbClr val="000000"/>
                  </a:outerShdw>
                </a:effectLst>
                <a:latin typeface="Constantia" pitchFamily="18" charset="0"/>
              </a:rPr>
              <a:t>	</a:t>
            </a:r>
            <a:br>
              <a:rPr lang="en-US" sz="2800">
                <a:solidFill>
                  <a:srgbClr val="FFFFFF"/>
                </a:solidFill>
                <a:effectLst>
                  <a:outerShdw blurRad="38100" dist="38100" dir="2700000" algn="tl">
                    <a:srgbClr val="000000"/>
                  </a:outerShdw>
                </a:effectLst>
                <a:latin typeface="Constantia" pitchFamily="18" charset="0"/>
              </a:rPr>
            </a:br>
            <a:r>
              <a:rPr lang="en-US" sz="6400" i="1">
                <a:solidFill>
                  <a:srgbClr val="FFFFFF"/>
                </a:solidFill>
                <a:effectLst>
                  <a:outerShdw blurRad="38100" dist="38100" dir="2700000" algn="tl">
                    <a:srgbClr val="000000"/>
                  </a:outerShdw>
                </a:effectLst>
                <a:latin typeface="Constantia" pitchFamily="18" charset="0"/>
              </a:rPr>
              <a:t>Zone Meetings</a:t>
            </a:r>
          </a:p>
        </p:txBody>
      </p:sp>
      <p:sp>
        <p:nvSpPr>
          <p:cNvPr id="14340" name="Text Box 5"/>
          <p:cNvSpPr txBox="1">
            <a:spLocks noChangeArrowheads="1"/>
          </p:cNvSpPr>
          <p:nvPr/>
        </p:nvSpPr>
        <p:spPr bwMode="auto">
          <a:xfrm>
            <a:off x="1828800" y="6248400"/>
            <a:ext cx="7056438" cy="304800"/>
          </a:xfrm>
          <a:prstGeom prst="rect">
            <a:avLst/>
          </a:prstGeom>
          <a:noFill/>
          <a:ln w="9525">
            <a:noFill/>
            <a:miter lim="800000"/>
            <a:headEnd/>
            <a:tailEnd/>
          </a:ln>
        </p:spPr>
        <p:txBody>
          <a:bodyPr>
            <a:spAutoFit/>
          </a:bodyPr>
          <a:lstStyle/>
          <a:p>
            <a:pPr algn="r">
              <a:spcBef>
                <a:spcPct val="50000"/>
              </a:spcBef>
            </a:pPr>
            <a:r>
              <a:rPr lang="en-CA" sz="1400" i="1"/>
              <a:t>Leadership Development Committee – June 2015</a:t>
            </a:r>
          </a:p>
        </p:txBody>
      </p:sp>
      <p:pic>
        <p:nvPicPr>
          <p:cNvPr id="14341" name="Picture 4" descr="Optimist Int'l logo (clear)"/>
          <p:cNvPicPr>
            <a:picLocks noChangeAspect="1" noChangeArrowheads="1"/>
          </p:cNvPicPr>
          <p:nvPr/>
        </p:nvPicPr>
        <p:blipFill>
          <a:blip r:embed="rId3"/>
          <a:srcRect/>
          <a:stretch>
            <a:fillRect/>
          </a:stretch>
        </p:blipFill>
        <p:spPr bwMode="auto">
          <a:xfrm>
            <a:off x="361950" y="5638800"/>
            <a:ext cx="828675" cy="8477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452438"/>
            <a:ext cx="8229600" cy="1374775"/>
          </a:xfrm>
        </p:spPr>
        <p:txBody>
          <a:bodyPr anchor="b">
            <a:normAutofit/>
          </a:bodyPr>
          <a:lstStyle/>
          <a:p>
            <a:r>
              <a:rPr lang="en-US" sz="4000">
                <a:effectLst>
                  <a:outerShdw blurRad="38100" dist="38100" dir="2700000" algn="tl">
                    <a:srgbClr val="000000"/>
                  </a:outerShdw>
                </a:effectLst>
                <a:latin typeface="Constantia" pitchFamily="18" charset="0"/>
              </a:rPr>
              <a:t>Why Zone Meetings?</a:t>
            </a:r>
            <a:br>
              <a:rPr lang="en-US" sz="4000">
                <a:effectLst>
                  <a:outerShdw blurRad="38100" dist="38100" dir="2700000" algn="tl">
                    <a:srgbClr val="000000"/>
                  </a:outerShdw>
                </a:effectLst>
                <a:latin typeface="Constantia" pitchFamily="18" charset="0"/>
              </a:rPr>
            </a:br>
            <a:endParaRPr lang="en-US" sz="4000">
              <a:effectLst>
                <a:outerShdw blurRad="38100" dist="38100" dir="2700000" algn="tl">
                  <a:srgbClr val="000000"/>
                </a:outerShdw>
              </a:effectLst>
              <a:latin typeface="Constantia" pitchFamily="18" charset="0"/>
            </a:endParaRPr>
          </a:p>
        </p:txBody>
      </p:sp>
      <p:pic>
        <p:nvPicPr>
          <p:cNvPr id="16386" name="Picture 4" descr="C:\Users\Judy\AppData\Local\Microsoft\Windows\Temporary Internet Files\Content.IE5\UB78M59Y\MC900078622[1].wmf"/>
          <p:cNvPicPr>
            <a:picLocks noChangeAspect="1" noChangeArrowheads="1"/>
          </p:cNvPicPr>
          <p:nvPr/>
        </p:nvPicPr>
        <p:blipFill>
          <a:blip r:embed="rId3"/>
          <a:srcRect/>
          <a:stretch>
            <a:fillRect/>
          </a:stretch>
        </p:blipFill>
        <p:spPr bwMode="auto">
          <a:xfrm>
            <a:off x="914400" y="1643063"/>
            <a:ext cx="1857375" cy="3995737"/>
          </a:xfrm>
          <a:prstGeom prst="rect">
            <a:avLst/>
          </a:prstGeom>
          <a:noFill/>
          <a:ln w="9525">
            <a:noFill/>
            <a:miter lim="800000"/>
            <a:headEnd/>
            <a:tailEnd/>
          </a:ln>
        </p:spPr>
      </p:pic>
      <p:pic>
        <p:nvPicPr>
          <p:cNvPr id="16387" name="Picture 5" descr="C:\Users\Judy\AppData\Local\Microsoft\Windows\Temporary Internet Files\Content.IE5\9W6OOM5W\MC900078711[1].wmf"/>
          <p:cNvPicPr>
            <a:picLocks noGrp="1" noChangeAspect="1" noChangeArrowheads="1"/>
          </p:cNvPicPr>
          <p:nvPr>
            <p:ph idx="4294967295"/>
          </p:nvPr>
        </p:nvPicPr>
        <p:blipFill>
          <a:blip r:embed="rId4"/>
          <a:srcRect/>
          <a:stretch>
            <a:fillRect/>
          </a:stretch>
        </p:blipFill>
        <p:spPr>
          <a:xfrm>
            <a:off x="6378575" y="1600200"/>
            <a:ext cx="1622425" cy="3933825"/>
          </a:xfrm>
        </p:spPr>
      </p:pic>
      <p:pic>
        <p:nvPicPr>
          <p:cNvPr id="16388" name="Picture 6" descr="C:\Program Files\Microsoft Office\MEDIA\CAGCAT10\j0233018.wmf"/>
          <p:cNvPicPr>
            <a:picLocks noChangeAspect="1" noChangeArrowheads="1"/>
          </p:cNvPicPr>
          <p:nvPr/>
        </p:nvPicPr>
        <p:blipFill>
          <a:blip r:embed="rId5"/>
          <a:srcRect/>
          <a:stretch>
            <a:fillRect/>
          </a:stretch>
        </p:blipFill>
        <p:spPr bwMode="auto">
          <a:xfrm>
            <a:off x="3276600" y="2286000"/>
            <a:ext cx="2574925" cy="2614613"/>
          </a:xfrm>
          <a:prstGeom prst="rect">
            <a:avLst/>
          </a:prstGeom>
          <a:noFill/>
          <a:ln w="9525">
            <a:noFill/>
            <a:miter lim="800000"/>
            <a:headEnd/>
            <a:tailEnd/>
          </a:ln>
        </p:spPr>
      </p:pic>
      <p:pic>
        <p:nvPicPr>
          <p:cNvPr id="16391" name="Picture 4" descr="Optimist Int'l logo (clear)"/>
          <p:cNvPicPr>
            <a:picLocks noChangeAspect="1" noChangeArrowheads="1"/>
          </p:cNvPicPr>
          <p:nvPr/>
        </p:nvPicPr>
        <p:blipFill>
          <a:blip r:embed="rId6"/>
          <a:srcRect/>
          <a:stretch>
            <a:fillRect/>
          </a:stretch>
        </p:blipFill>
        <p:spPr bwMode="auto">
          <a:xfrm>
            <a:off x="361950" y="5943600"/>
            <a:ext cx="530225" cy="542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452438"/>
            <a:ext cx="8229600" cy="842962"/>
          </a:xfrm>
        </p:spPr>
        <p:txBody>
          <a:bodyPr anchor="b">
            <a:normAutofit/>
          </a:bodyPr>
          <a:lstStyle/>
          <a:p>
            <a:r>
              <a:rPr lang="en-US">
                <a:effectLst>
                  <a:outerShdw blurRad="38100" dist="38100" dir="2700000" algn="tl">
                    <a:srgbClr val="000000"/>
                  </a:outerShdw>
                </a:effectLst>
                <a:latin typeface="Constantia" pitchFamily="18" charset="0"/>
              </a:rPr>
              <a:t>Purposes of the Zone Meeting</a:t>
            </a:r>
          </a:p>
        </p:txBody>
      </p:sp>
      <p:sp>
        <p:nvSpPr>
          <p:cNvPr id="3" name="Content Placeholder 2"/>
          <p:cNvSpPr>
            <a:spLocks noGrp="1"/>
          </p:cNvSpPr>
          <p:nvPr>
            <p:ph idx="4294967295"/>
          </p:nvPr>
        </p:nvSpPr>
        <p:spPr/>
        <p:txBody>
          <a:bodyPr lIns="182880" tIns="91440">
            <a:normAutofit/>
          </a:bodyPr>
          <a:lstStyle/>
          <a:p>
            <a:r>
              <a:rPr lang="en-US">
                <a:latin typeface="Constantia" pitchFamily="18" charset="0"/>
              </a:rPr>
              <a:t>Promote goals:</a:t>
            </a:r>
          </a:p>
          <a:p>
            <a:pPr lvl="1">
              <a:buFont typeface="Verdana" pitchFamily="34" charset="0"/>
              <a:buAutoNum type="arabicPeriod"/>
            </a:pPr>
            <a:r>
              <a:rPr lang="en-US">
                <a:latin typeface="Constantia" pitchFamily="18" charset="0"/>
              </a:rPr>
              <a:t>of the Optimist District</a:t>
            </a:r>
          </a:p>
          <a:p>
            <a:pPr lvl="1">
              <a:buFont typeface="Verdana" pitchFamily="34" charset="0"/>
              <a:buAutoNum type="arabicPeriod"/>
            </a:pPr>
            <a:r>
              <a:rPr lang="en-US">
                <a:latin typeface="Constantia" pitchFamily="18" charset="0"/>
              </a:rPr>
              <a:t>of Optimist International</a:t>
            </a:r>
          </a:p>
          <a:p>
            <a:r>
              <a:rPr lang="en-US">
                <a:latin typeface="Constantia" pitchFamily="18" charset="0"/>
              </a:rPr>
              <a:t>Build camaraderie</a:t>
            </a:r>
          </a:p>
          <a:p>
            <a:r>
              <a:rPr lang="en-US">
                <a:latin typeface="Constantia" pitchFamily="18" charset="0"/>
              </a:rPr>
              <a:t>Share ideas among Club leaders</a:t>
            </a:r>
          </a:p>
        </p:txBody>
      </p:sp>
      <p:pic>
        <p:nvPicPr>
          <p:cNvPr id="18437" name="Picture 4" descr="Optimist Int'l logo (clear)"/>
          <p:cNvPicPr>
            <a:picLocks noChangeAspect="1" noChangeArrowheads="1"/>
          </p:cNvPicPr>
          <p:nvPr/>
        </p:nvPicPr>
        <p:blipFill>
          <a:blip r:embed="rId3"/>
          <a:srcRect/>
          <a:stretch>
            <a:fillRect/>
          </a:stretch>
        </p:blipFill>
        <p:spPr bwMode="auto">
          <a:xfrm>
            <a:off x="361950" y="5943600"/>
            <a:ext cx="530225" cy="542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452438"/>
            <a:ext cx="8229600" cy="842962"/>
          </a:xfrm>
        </p:spPr>
        <p:txBody>
          <a:bodyPr anchor="b">
            <a:normAutofit/>
          </a:bodyPr>
          <a:lstStyle/>
          <a:p>
            <a:r>
              <a:rPr lang="en-US">
                <a:effectLst>
                  <a:outerShdw blurRad="38100" dist="38100" dir="2700000" algn="tl">
                    <a:srgbClr val="000000"/>
                  </a:outerShdw>
                </a:effectLst>
                <a:latin typeface="Constantia" pitchFamily="18" charset="0"/>
              </a:rPr>
              <a:t>Objectives of a Zone Meeting</a:t>
            </a:r>
          </a:p>
        </p:txBody>
      </p:sp>
      <p:sp>
        <p:nvSpPr>
          <p:cNvPr id="3" name="Content Placeholder 2"/>
          <p:cNvSpPr>
            <a:spLocks noGrp="1"/>
          </p:cNvSpPr>
          <p:nvPr>
            <p:ph idx="4294967295"/>
          </p:nvPr>
        </p:nvSpPr>
        <p:spPr/>
        <p:txBody>
          <a:bodyPr lIns="182880" tIns="91440">
            <a:normAutofit/>
          </a:bodyPr>
          <a:lstStyle/>
          <a:p>
            <a:pPr>
              <a:lnSpc>
                <a:spcPct val="80000"/>
              </a:lnSpc>
            </a:pPr>
            <a:r>
              <a:rPr lang="en-US" sz="3000">
                <a:latin typeface="Constantia" pitchFamily="18" charset="0"/>
              </a:rPr>
              <a:t>Build the Zone team</a:t>
            </a:r>
          </a:p>
          <a:p>
            <a:pPr>
              <a:lnSpc>
                <a:spcPct val="80000"/>
              </a:lnSpc>
            </a:pPr>
            <a:r>
              <a:rPr lang="en-US" sz="3000">
                <a:latin typeface="Constantia" pitchFamily="18" charset="0"/>
              </a:rPr>
              <a:t>Make all feel welcome and of value</a:t>
            </a:r>
          </a:p>
          <a:p>
            <a:pPr>
              <a:lnSpc>
                <a:spcPct val="80000"/>
              </a:lnSpc>
            </a:pPr>
            <a:r>
              <a:rPr lang="en-US" sz="3000">
                <a:latin typeface="Constantia" pitchFamily="18" charset="0"/>
              </a:rPr>
              <a:t>Have fun</a:t>
            </a:r>
          </a:p>
          <a:p>
            <a:pPr>
              <a:lnSpc>
                <a:spcPct val="80000"/>
              </a:lnSpc>
            </a:pPr>
            <a:r>
              <a:rPr lang="en-US" sz="3000">
                <a:latin typeface="Constantia" pitchFamily="18" charset="0"/>
              </a:rPr>
              <a:t>Determine what you want to achieve with the meeting</a:t>
            </a:r>
          </a:p>
          <a:p>
            <a:pPr>
              <a:lnSpc>
                <a:spcPct val="80000"/>
              </a:lnSpc>
            </a:pPr>
            <a:r>
              <a:rPr lang="en-US" sz="3000">
                <a:latin typeface="Constantia" pitchFamily="18" charset="0"/>
              </a:rPr>
              <a:t>Recognize the accomplishments of Clubs/leaders in the Zone</a:t>
            </a:r>
          </a:p>
          <a:p>
            <a:pPr>
              <a:lnSpc>
                <a:spcPct val="80000"/>
              </a:lnSpc>
            </a:pPr>
            <a:r>
              <a:rPr lang="en-US" sz="3000">
                <a:latin typeface="Constantia" pitchFamily="18" charset="0"/>
              </a:rPr>
              <a:t>Provide a time of fellowship and getting to know each other</a:t>
            </a:r>
          </a:p>
          <a:p>
            <a:pPr>
              <a:lnSpc>
                <a:spcPct val="80000"/>
              </a:lnSpc>
            </a:pPr>
            <a:endParaRPr lang="en-US" sz="3000">
              <a:latin typeface="Constantia" pitchFamily="18" charset="0"/>
            </a:endParaRPr>
          </a:p>
          <a:p>
            <a:pPr>
              <a:lnSpc>
                <a:spcPct val="80000"/>
              </a:lnSpc>
            </a:pPr>
            <a:endParaRPr lang="en-US" sz="3000">
              <a:latin typeface="Constantia" pitchFamily="18" charset="0"/>
            </a:endParaRPr>
          </a:p>
        </p:txBody>
      </p:sp>
      <p:pic>
        <p:nvPicPr>
          <p:cNvPr id="20485" name="Picture 4" descr="Optimist Int'l logo (clear)"/>
          <p:cNvPicPr>
            <a:picLocks noChangeAspect="1" noChangeArrowheads="1"/>
          </p:cNvPicPr>
          <p:nvPr/>
        </p:nvPicPr>
        <p:blipFill>
          <a:blip r:embed="rId3"/>
          <a:srcRect/>
          <a:stretch>
            <a:fillRect/>
          </a:stretch>
        </p:blipFill>
        <p:spPr bwMode="auto">
          <a:xfrm>
            <a:off x="361950" y="5943600"/>
            <a:ext cx="530225" cy="542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452438"/>
            <a:ext cx="8229600" cy="842962"/>
          </a:xfrm>
        </p:spPr>
        <p:txBody>
          <a:bodyPr anchor="b">
            <a:normAutofit/>
          </a:bodyPr>
          <a:lstStyle/>
          <a:p>
            <a:r>
              <a:rPr lang="en-US">
                <a:effectLst>
                  <a:outerShdw blurRad="38100" dist="38100" dir="2700000" algn="tl">
                    <a:srgbClr val="000000"/>
                  </a:outerShdw>
                </a:effectLst>
                <a:latin typeface="Constantia" pitchFamily="18" charset="0"/>
              </a:rPr>
              <a:t/>
            </a:r>
            <a:br>
              <a:rPr lang="en-US">
                <a:effectLst>
                  <a:outerShdw blurRad="38100" dist="38100" dir="2700000" algn="tl">
                    <a:srgbClr val="000000"/>
                  </a:outerShdw>
                </a:effectLst>
                <a:latin typeface="Constantia" pitchFamily="18" charset="0"/>
              </a:rPr>
            </a:br>
            <a:r>
              <a:rPr lang="en-US">
                <a:effectLst>
                  <a:outerShdw blurRad="38100" dist="38100" dir="2700000" algn="tl">
                    <a:srgbClr val="000000"/>
                  </a:outerShdw>
                </a:effectLst>
                <a:latin typeface="Constantia" pitchFamily="18" charset="0"/>
              </a:rPr>
              <a:t>Zone meetings – when?</a:t>
            </a:r>
          </a:p>
        </p:txBody>
      </p:sp>
      <p:sp>
        <p:nvSpPr>
          <p:cNvPr id="22530" name="Content Placeholder 4"/>
          <p:cNvSpPr>
            <a:spLocks noGrp="1"/>
          </p:cNvSpPr>
          <p:nvPr>
            <p:ph idx="4294967295"/>
          </p:nvPr>
        </p:nvSpPr>
        <p:spPr/>
        <p:txBody>
          <a:bodyPr lIns="182880" tIns="91440"/>
          <a:lstStyle/>
          <a:p>
            <a:r>
              <a:rPr lang="en-US">
                <a:latin typeface="Constantia" pitchFamily="18" charset="0"/>
              </a:rPr>
              <a:t>At least once each quarter</a:t>
            </a:r>
          </a:p>
          <a:p>
            <a:r>
              <a:rPr lang="en-US">
                <a:latin typeface="Constantia" pitchFamily="18" charset="0"/>
              </a:rPr>
              <a:t>At a time and location that is convenient for Club officers and attendees</a:t>
            </a:r>
          </a:p>
          <a:p>
            <a:r>
              <a:rPr lang="en-US">
                <a:latin typeface="Constantia" pitchFamily="18" charset="0"/>
              </a:rPr>
              <a:t>Promoted well in advance to encourage attendance</a:t>
            </a:r>
          </a:p>
        </p:txBody>
      </p:sp>
      <p:pic>
        <p:nvPicPr>
          <p:cNvPr id="22531" name="Picture 8" descr="C:\Users\Judy\AppData\Local\Microsoft\Windows\Temporary Internet Files\Content.IE5\6B70092P\MC900446010[1].wmf"/>
          <p:cNvPicPr>
            <a:picLocks noChangeAspect="1" noChangeArrowheads="1"/>
          </p:cNvPicPr>
          <p:nvPr/>
        </p:nvPicPr>
        <p:blipFill>
          <a:blip r:embed="rId3"/>
          <a:srcRect/>
          <a:stretch>
            <a:fillRect/>
          </a:stretch>
        </p:blipFill>
        <p:spPr bwMode="auto">
          <a:xfrm>
            <a:off x="5943600" y="4724400"/>
            <a:ext cx="1771650" cy="1544638"/>
          </a:xfrm>
          <a:prstGeom prst="rect">
            <a:avLst/>
          </a:prstGeom>
          <a:noFill/>
          <a:ln w="9525">
            <a:noFill/>
            <a:miter lim="800000"/>
            <a:headEnd/>
            <a:tailEnd/>
          </a:ln>
        </p:spPr>
      </p:pic>
      <p:pic>
        <p:nvPicPr>
          <p:cNvPr id="22534" name="Picture 4" descr="Optimist Int'l logo (clear)"/>
          <p:cNvPicPr>
            <a:picLocks noChangeAspect="1" noChangeArrowheads="1"/>
          </p:cNvPicPr>
          <p:nvPr/>
        </p:nvPicPr>
        <p:blipFill>
          <a:blip r:embed="rId4"/>
          <a:srcRect/>
          <a:stretch>
            <a:fillRect/>
          </a:stretch>
        </p:blipFill>
        <p:spPr bwMode="auto">
          <a:xfrm>
            <a:off x="361950" y="5943600"/>
            <a:ext cx="530225" cy="542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452438"/>
            <a:ext cx="8229600" cy="842962"/>
          </a:xfrm>
        </p:spPr>
        <p:txBody>
          <a:bodyPr anchor="b">
            <a:normAutofit/>
          </a:bodyPr>
          <a:lstStyle/>
          <a:p>
            <a:r>
              <a:rPr lang="en-US">
                <a:effectLst>
                  <a:outerShdw blurRad="38100" dist="38100" dir="2700000" algn="tl">
                    <a:srgbClr val="000000"/>
                  </a:outerShdw>
                </a:effectLst>
                <a:latin typeface="Constantia" pitchFamily="18" charset="0"/>
              </a:rPr>
              <a:t>Zone meeting – who?</a:t>
            </a:r>
          </a:p>
        </p:txBody>
      </p:sp>
      <p:sp>
        <p:nvSpPr>
          <p:cNvPr id="24578" name="Content Placeholder 2"/>
          <p:cNvSpPr>
            <a:spLocks noGrp="1"/>
          </p:cNvSpPr>
          <p:nvPr>
            <p:ph idx="4294967295"/>
          </p:nvPr>
        </p:nvSpPr>
        <p:spPr/>
        <p:txBody>
          <a:bodyPr lIns="182880" tIns="91440"/>
          <a:lstStyle/>
          <a:p>
            <a:r>
              <a:rPr lang="en-US" sz="3000">
                <a:latin typeface="Constantia" pitchFamily="18" charset="0"/>
              </a:rPr>
              <a:t>Invite all club officers and Board members</a:t>
            </a:r>
          </a:p>
          <a:p>
            <a:r>
              <a:rPr lang="en-US" sz="3000">
                <a:latin typeface="Constantia" pitchFamily="18" charset="0"/>
              </a:rPr>
              <a:t>Encourage attendance of Members</a:t>
            </a:r>
          </a:p>
          <a:p>
            <a:r>
              <a:rPr lang="en-US" sz="3000">
                <a:latin typeface="Constantia" pitchFamily="18" charset="0"/>
              </a:rPr>
              <a:t>Plan to ask one of the District Chairs to attend to make a presentation – for example: Growth and membership incentives or Essay Chair to promote the Optimist International Essay contest and ways to  encourage participation</a:t>
            </a:r>
          </a:p>
        </p:txBody>
      </p:sp>
      <p:pic>
        <p:nvPicPr>
          <p:cNvPr id="24581" name="Picture 4" descr="Optimist Int'l logo (clear)"/>
          <p:cNvPicPr>
            <a:picLocks noChangeAspect="1" noChangeArrowheads="1"/>
          </p:cNvPicPr>
          <p:nvPr/>
        </p:nvPicPr>
        <p:blipFill>
          <a:blip r:embed="rId3"/>
          <a:srcRect/>
          <a:stretch>
            <a:fillRect/>
          </a:stretch>
        </p:blipFill>
        <p:spPr bwMode="auto">
          <a:xfrm>
            <a:off x="361950" y="5943600"/>
            <a:ext cx="530225" cy="542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452438"/>
            <a:ext cx="8229600" cy="842962"/>
          </a:xfrm>
        </p:spPr>
        <p:txBody>
          <a:bodyPr anchor="b">
            <a:normAutofit/>
          </a:bodyPr>
          <a:lstStyle/>
          <a:p>
            <a:r>
              <a:rPr lang="en-US">
                <a:effectLst>
                  <a:outerShdw blurRad="38100" dist="38100" dir="2700000" algn="tl">
                    <a:srgbClr val="000000"/>
                  </a:outerShdw>
                </a:effectLst>
                <a:latin typeface="Constantia" pitchFamily="18" charset="0"/>
              </a:rPr>
              <a:t>Zone meeting – how?</a:t>
            </a:r>
          </a:p>
        </p:txBody>
      </p:sp>
      <p:sp>
        <p:nvSpPr>
          <p:cNvPr id="3" name="Content Placeholder 2"/>
          <p:cNvSpPr>
            <a:spLocks noGrp="1"/>
          </p:cNvSpPr>
          <p:nvPr>
            <p:ph idx="4294967295"/>
          </p:nvPr>
        </p:nvSpPr>
        <p:spPr/>
        <p:txBody>
          <a:bodyPr lIns="182880" tIns="91440">
            <a:normAutofit/>
          </a:bodyPr>
          <a:lstStyle/>
          <a:p>
            <a:r>
              <a:rPr lang="en-US" sz="3000">
                <a:latin typeface="Constantia" pitchFamily="18" charset="0"/>
              </a:rPr>
              <a:t>Have a specific agenda –distribute prior to the Zone meeting</a:t>
            </a:r>
          </a:p>
          <a:p>
            <a:r>
              <a:rPr lang="en-US" sz="3000">
                <a:latin typeface="Constantia" pitchFamily="18" charset="0"/>
              </a:rPr>
              <a:t>Hold the Zone meeting in a good location</a:t>
            </a:r>
          </a:p>
          <a:p>
            <a:r>
              <a:rPr lang="en-US" sz="3000">
                <a:latin typeface="Constantia" pitchFamily="18" charset="0"/>
              </a:rPr>
              <a:t>Have fun – offer prizes for attendance, etc.</a:t>
            </a:r>
          </a:p>
          <a:p>
            <a:r>
              <a:rPr lang="en-US" sz="3000">
                <a:latin typeface="Constantia" pitchFamily="18" charset="0"/>
              </a:rPr>
              <a:t>Ask for successes/ challenges in each club</a:t>
            </a:r>
          </a:p>
          <a:p>
            <a:r>
              <a:rPr lang="en-US" sz="3000">
                <a:latin typeface="Constantia" pitchFamily="18" charset="0"/>
              </a:rPr>
              <a:t>Provide announcements and reports as requested by your Governor</a:t>
            </a:r>
          </a:p>
          <a:p>
            <a:r>
              <a:rPr lang="en-US" sz="3000">
                <a:latin typeface="Constantia" pitchFamily="18" charset="0"/>
              </a:rPr>
              <a:t>Stay in control of the time</a:t>
            </a:r>
          </a:p>
          <a:p>
            <a:endParaRPr lang="en-US" sz="3000">
              <a:latin typeface="Constantia" pitchFamily="18" charset="0"/>
            </a:endParaRPr>
          </a:p>
        </p:txBody>
      </p:sp>
      <p:pic>
        <p:nvPicPr>
          <p:cNvPr id="26627" name="Picture 2" descr="C:\Users\Judy\AppData\Local\Microsoft\Windows\Temporary Internet Files\Content.IE5\UB78M59Y\MC900283365[1].wmf"/>
          <p:cNvPicPr>
            <a:picLocks noChangeAspect="1" noChangeArrowheads="1"/>
          </p:cNvPicPr>
          <p:nvPr/>
        </p:nvPicPr>
        <p:blipFill>
          <a:blip r:embed="rId3"/>
          <a:srcRect/>
          <a:stretch>
            <a:fillRect/>
          </a:stretch>
        </p:blipFill>
        <p:spPr bwMode="auto">
          <a:xfrm>
            <a:off x="6856413" y="5029200"/>
            <a:ext cx="1585912" cy="1598613"/>
          </a:xfrm>
          <a:prstGeom prst="rect">
            <a:avLst/>
          </a:prstGeom>
          <a:noFill/>
          <a:ln w="9525">
            <a:noFill/>
            <a:miter lim="800000"/>
            <a:headEnd/>
            <a:tailEnd/>
          </a:ln>
        </p:spPr>
      </p:pic>
      <p:pic>
        <p:nvPicPr>
          <p:cNvPr id="26630" name="Picture 4" descr="Optimist Int'l logo (clear)"/>
          <p:cNvPicPr>
            <a:picLocks noChangeAspect="1" noChangeArrowheads="1"/>
          </p:cNvPicPr>
          <p:nvPr/>
        </p:nvPicPr>
        <p:blipFill>
          <a:blip r:embed="rId4"/>
          <a:srcRect/>
          <a:stretch>
            <a:fillRect/>
          </a:stretch>
        </p:blipFill>
        <p:spPr bwMode="auto">
          <a:xfrm>
            <a:off x="361950" y="5943600"/>
            <a:ext cx="530225" cy="542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452438"/>
            <a:ext cx="8229600" cy="842962"/>
          </a:xfrm>
        </p:spPr>
        <p:txBody>
          <a:bodyPr anchor="b">
            <a:normAutofit/>
          </a:bodyPr>
          <a:lstStyle/>
          <a:p>
            <a:r>
              <a:rPr lang="en-US">
                <a:effectLst>
                  <a:outerShdw blurRad="38100" dist="38100" dir="2700000" algn="tl">
                    <a:srgbClr val="000000"/>
                  </a:outerShdw>
                </a:effectLst>
                <a:latin typeface="Constantia" pitchFamily="18" charset="0"/>
              </a:rPr>
              <a:t>Submit the Zone meeting report</a:t>
            </a:r>
          </a:p>
        </p:txBody>
      </p:sp>
      <p:sp>
        <p:nvSpPr>
          <p:cNvPr id="28674" name="Content Placeholder 2"/>
          <p:cNvSpPr>
            <a:spLocks noGrp="1"/>
          </p:cNvSpPr>
          <p:nvPr>
            <p:ph idx="4294967295"/>
          </p:nvPr>
        </p:nvSpPr>
        <p:spPr/>
        <p:txBody>
          <a:bodyPr lIns="182880" tIns="91440"/>
          <a:lstStyle/>
          <a:p>
            <a:r>
              <a:rPr lang="en-US">
                <a:latin typeface="Constantia" pitchFamily="18" charset="0"/>
              </a:rPr>
              <a:t>The Zone meeting report is important!</a:t>
            </a:r>
          </a:p>
          <a:p>
            <a:r>
              <a:rPr lang="en-US">
                <a:latin typeface="Constantia" pitchFamily="18" charset="0"/>
              </a:rPr>
              <a:t>Complete the report and submit it immediately after each Zone meeting</a:t>
            </a:r>
          </a:p>
          <a:p>
            <a:r>
              <a:rPr lang="en-US">
                <a:latin typeface="Constantia" pitchFamily="18" charset="0"/>
              </a:rPr>
              <a:t>The information that you provide will be beneficial to the District Governor and the District Secretary/Treasurer. </a:t>
            </a:r>
          </a:p>
        </p:txBody>
      </p:sp>
      <p:pic>
        <p:nvPicPr>
          <p:cNvPr id="28675" name="Picture 2" descr="C:\Users\Judy\AppData\Local\Microsoft\Windows\Temporary Internet Files\Content.IE5\9W6OOM5W\MC910217623[1].wmf"/>
          <p:cNvPicPr>
            <a:picLocks noChangeAspect="1" noChangeArrowheads="1"/>
          </p:cNvPicPr>
          <p:nvPr/>
        </p:nvPicPr>
        <p:blipFill>
          <a:blip r:embed="rId3"/>
          <a:srcRect/>
          <a:stretch>
            <a:fillRect/>
          </a:stretch>
        </p:blipFill>
        <p:spPr bwMode="auto">
          <a:xfrm>
            <a:off x="6629400" y="5029200"/>
            <a:ext cx="1811338" cy="1665288"/>
          </a:xfrm>
          <a:prstGeom prst="rect">
            <a:avLst/>
          </a:prstGeom>
          <a:noFill/>
          <a:ln w="9525">
            <a:noFill/>
            <a:miter lim="800000"/>
            <a:headEnd/>
            <a:tailEnd/>
          </a:ln>
        </p:spPr>
      </p:pic>
      <p:pic>
        <p:nvPicPr>
          <p:cNvPr id="28678" name="Picture 4" descr="Optimist Int'l logo (clear)"/>
          <p:cNvPicPr>
            <a:picLocks noChangeAspect="1" noChangeArrowheads="1"/>
          </p:cNvPicPr>
          <p:nvPr/>
        </p:nvPicPr>
        <p:blipFill>
          <a:blip r:embed="rId4"/>
          <a:srcRect/>
          <a:stretch>
            <a:fillRect/>
          </a:stretch>
        </p:blipFill>
        <p:spPr bwMode="auto">
          <a:xfrm>
            <a:off x="361950" y="5943600"/>
            <a:ext cx="530225" cy="542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Pixel">
  <a:themeElements>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fontScheme name="Pixel">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90</TotalTime>
  <Words>605</Words>
  <Application>Microsoft Office PowerPoint</Application>
  <PresentationFormat>On-screen Show (4:3)</PresentationFormat>
  <Paragraphs>48</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Pixel</vt:lpstr>
      <vt:lpstr>Lt Governor Training   Zone Meetings</vt:lpstr>
      <vt:lpstr>Why Zone Meetings? </vt:lpstr>
      <vt:lpstr>Purposes of the Zone Meeting</vt:lpstr>
      <vt:lpstr>Objectives of a Zone Meeting</vt:lpstr>
      <vt:lpstr> Zone meetings – when?</vt:lpstr>
      <vt:lpstr>Zone meeting – who?</vt:lpstr>
      <vt:lpstr>Zone meeting – how?</vt:lpstr>
      <vt:lpstr>Submit the Zone meeting report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 Governor Training</dc:title>
  <dc:creator>Judy A Boyd</dc:creator>
  <cp:lastModifiedBy>Stephanie Monschein</cp:lastModifiedBy>
  <cp:revision>9</cp:revision>
  <dcterms:created xsi:type="dcterms:W3CDTF">2014-01-24T21:37:22Z</dcterms:created>
  <dcterms:modified xsi:type="dcterms:W3CDTF">2015-07-23T18:27:55Z</dcterms:modified>
</cp:coreProperties>
</file>