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70" r:id="rId9"/>
    <p:sldId id="271" r:id="rId10"/>
    <p:sldId id="268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703" autoAdjust="0"/>
  </p:normalViewPr>
  <p:slideViewPr>
    <p:cSldViewPr snapToGrid="0">
      <p:cViewPr>
        <p:scale>
          <a:sx n="66" d="100"/>
          <a:sy n="66" d="100"/>
        </p:scale>
        <p:origin x="-1422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9" name="Shape 10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00" indent="-228600">
              <a:buSzPct val="1000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ANSWERS</a:t>
            </a:r>
            <a:r>
              <a:rPr lang="en-US" dirty="0" smtClean="0"/>
              <a:t> in </a:t>
            </a:r>
            <a:r>
              <a:rPr lang="en-US" u="sng" dirty="0" smtClean="0"/>
              <a:t>Next</a:t>
            </a:r>
            <a:r>
              <a:rPr lang="en-US" dirty="0" smtClean="0"/>
              <a:t> Slide are:</a:t>
            </a:r>
          </a:p>
          <a:p>
            <a:endParaRPr lang="en-US" dirty="0" smtClean="0"/>
          </a:p>
          <a:p>
            <a:r>
              <a:rPr lang="en-US" dirty="0" smtClean="0"/>
              <a:t>Community Service</a:t>
            </a:r>
          </a:p>
          <a:p>
            <a:r>
              <a:rPr lang="en-US" dirty="0" smtClean="0"/>
              <a:t>Fellowship/Social</a:t>
            </a:r>
          </a:p>
          <a:p>
            <a:r>
              <a:rPr lang="en-US" dirty="0" smtClean="0"/>
              <a:t>Finance</a:t>
            </a:r>
          </a:p>
          <a:p>
            <a:r>
              <a:rPr lang="en-US" dirty="0" smtClean="0"/>
              <a:t>Membership</a:t>
            </a:r>
          </a:p>
          <a:p>
            <a:r>
              <a:rPr lang="en-US" dirty="0" smtClean="0"/>
              <a:t>New Club Building</a:t>
            </a:r>
          </a:p>
          <a:p>
            <a:r>
              <a:rPr lang="en-US" dirty="0" smtClean="0"/>
              <a:t>Public Relations</a:t>
            </a:r>
          </a:p>
          <a:p>
            <a:r>
              <a:rPr lang="en-US" dirty="0" smtClean="0"/>
              <a:t>JOOI Clubs Program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ANSWERS</a:t>
            </a:r>
            <a:r>
              <a:rPr lang="en-US" b="1" baseline="0" dirty="0" smtClean="0"/>
              <a:t> </a:t>
            </a:r>
            <a:r>
              <a:rPr lang="en-US" baseline="0" dirty="0" smtClean="0"/>
              <a:t>on </a:t>
            </a:r>
            <a:r>
              <a:rPr lang="en-US" u="sng" baseline="0" dirty="0" smtClean="0"/>
              <a:t>Next Slide </a:t>
            </a:r>
            <a:r>
              <a:rPr lang="en-US" baseline="0" dirty="0" smtClean="0"/>
              <a:t>are:</a:t>
            </a:r>
          </a:p>
          <a:p>
            <a:endParaRPr lang="en-US" baseline="0" dirty="0" smtClean="0"/>
          </a:p>
          <a:p>
            <a:r>
              <a:rPr lang="en-US" dirty="0" smtClean="0"/>
              <a:t>Publicity/Social Media</a:t>
            </a:r>
          </a:p>
          <a:p>
            <a:r>
              <a:rPr lang="en-US" dirty="0" smtClean="0"/>
              <a:t>Social Functions</a:t>
            </a:r>
          </a:p>
          <a:p>
            <a:r>
              <a:rPr lang="en-US" dirty="0" smtClean="0"/>
              <a:t>Personal Growth / Personal Development</a:t>
            </a:r>
          </a:p>
          <a:p>
            <a:r>
              <a:rPr lang="en-US" dirty="0" smtClean="0"/>
              <a:t>Program</a:t>
            </a:r>
          </a:p>
          <a:p>
            <a:r>
              <a:rPr lang="en-US" dirty="0" smtClean="0"/>
              <a:t>Bulletin</a:t>
            </a:r>
          </a:p>
          <a:p>
            <a:r>
              <a:rPr lang="en-US" dirty="0" smtClean="0"/>
              <a:t>Fund Raising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</a:t>
            </a:r>
            <a:r>
              <a:rPr lang="en-US" baseline="0" dirty="0" smtClean="0"/>
              <a:t> Future Committee Members!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Ideally, each member should serve on a Standing Committee and at least one Special (project) Committee each year.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Members may be appointed to more than one committee, but they should not chair more than one committee.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Effectiveness declines sharply with more than seven members on a committee.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Shape 93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101" name="Shape 101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2" name="Shape 102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Shape 30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hape 8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df"/>
          <p:cNvPicPr>
            <a:picLocks noChangeAspect="1"/>
          </p:cNvPicPr>
          <p:nvPr/>
        </p:nvPicPr>
        <p:blipFill>
          <a:blip r:embed="rId13" cstate="print">
            <a:extLst/>
          </a:blip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OI.jpg"/>
          <p:cNvPicPr>
            <a:picLocks noChangeAspect="1"/>
          </p:cNvPicPr>
          <p:nvPr/>
        </p:nvPicPr>
        <p:blipFill>
          <a:blip r:embed="rId2" cstate="print">
            <a:extLst/>
          </a:blip>
          <a:srcRect t="670" b="670"/>
          <a:stretch>
            <a:fillRect/>
          </a:stretch>
        </p:blipFill>
        <p:spPr>
          <a:xfrm>
            <a:off x="177801" y="176881"/>
            <a:ext cx="8813801" cy="604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Shape 112"/>
          <p:cNvSpPr/>
          <p:nvPr/>
        </p:nvSpPr>
        <p:spPr>
          <a:xfrm>
            <a:off x="964951" y="2541120"/>
            <a:ext cx="7514009" cy="802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ts val="2500"/>
              </a:lnSpc>
              <a:defRPr sz="2400">
                <a:solidFill>
                  <a:srgbClr val="FFFFFF"/>
                </a:solidFill>
              </a:defRPr>
            </a:pPr>
            <a:endParaRPr lang="en-US" sz="4400" dirty="0" smtClean="0"/>
          </a:p>
          <a:p>
            <a:pPr>
              <a:lnSpc>
                <a:spcPts val="2500"/>
              </a:lnSpc>
              <a:defRPr sz="2400">
                <a:solidFill>
                  <a:srgbClr val="FFFFFF"/>
                </a:solidFill>
              </a:defRPr>
            </a:pPr>
            <a:r>
              <a:rPr lang="en-US" sz="4400" dirty="0" smtClean="0"/>
              <a:t>Delegating Committees</a:t>
            </a:r>
            <a:endParaRPr sz="4400" dirty="0"/>
          </a:p>
        </p:txBody>
      </p:sp>
      <p:sp>
        <p:nvSpPr>
          <p:cNvPr id="113" name="Shape 113"/>
          <p:cNvSpPr/>
          <p:nvPr/>
        </p:nvSpPr>
        <p:spPr>
          <a:xfrm>
            <a:off x="895524" y="893496"/>
            <a:ext cx="7215542" cy="882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ts val="6100"/>
              </a:lnSpc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Club President - Elect</a:t>
            </a:r>
            <a:r>
              <a:rPr dirty="0" smtClean="0"/>
              <a:t> 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optimist photos of childr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4046" y="2079730"/>
            <a:ext cx="6610662" cy="3481618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Size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74320" indent="-274320" algn="ctr">
              <a:spcBef>
                <a:spcPts val="580"/>
              </a:spcBef>
              <a:buNone/>
              <a:defRPr/>
            </a:pPr>
            <a:r>
              <a:rPr lang="en-US" b="1" dirty="0" smtClean="0"/>
              <a:t>The size of a Committee should be determined by the Club’s size and the requirements of the assigned activity</a:t>
            </a:r>
            <a:r>
              <a:rPr lang="en-US" b="1" dirty="0" smtClean="0"/>
              <a:t>.</a:t>
            </a:r>
          </a:p>
          <a:p>
            <a:pPr marL="274320" indent="-274320" algn="ctr">
              <a:spcBef>
                <a:spcPts val="580"/>
              </a:spcBef>
              <a:buNone/>
              <a:defRPr/>
            </a:pPr>
            <a:endParaRPr lang="en-US" b="1" dirty="0" smtClean="0"/>
          </a:p>
          <a:p>
            <a:pPr marL="274320" indent="-274320" algn="ctr">
              <a:spcBef>
                <a:spcPts val="580"/>
              </a:spcBef>
              <a:buNone/>
              <a:defRPr/>
            </a:pPr>
            <a:endParaRPr lang="en-US" b="1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Selection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ctr">
              <a:spcBef>
                <a:spcPts val="580"/>
              </a:spcBef>
              <a:buNone/>
              <a:defRPr/>
            </a:pPr>
            <a:r>
              <a:rPr lang="en-US" b="1" dirty="0" smtClean="0"/>
              <a:t>Consider the following when making your </a:t>
            </a:r>
            <a:endParaRPr lang="en-US" b="1" dirty="0" smtClean="0"/>
          </a:p>
          <a:p>
            <a:pPr marL="274320" indent="-274320" algn="ctr">
              <a:spcBef>
                <a:spcPts val="580"/>
              </a:spcBef>
              <a:buNone/>
              <a:defRPr/>
            </a:pPr>
            <a:r>
              <a:rPr lang="en-US" b="1" dirty="0" smtClean="0"/>
              <a:t>Committee and Chair selections</a:t>
            </a:r>
            <a:r>
              <a:rPr lang="en-US" b="1" dirty="0" smtClean="0"/>
              <a:t>: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en-US" dirty="0" smtClean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Does the Committee require special knowledge or talent?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Has the member shown interest in the activity?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Is the member a potential Chair, or a follower?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What is the member’s record on previous Committees?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Will the member take time to serve on the Committee?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Can the member work with people (both the Committee and the public)?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Will all the Committee members work together?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 for Committees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algn="ctr">
              <a:spcBef>
                <a:spcPts val="580"/>
              </a:spcBef>
              <a:buNone/>
              <a:defRPr/>
            </a:pPr>
            <a:r>
              <a:rPr lang="en-US" sz="3600" b="1" dirty="0" smtClean="0"/>
              <a:t>Before a committee meets, the President </a:t>
            </a:r>
            <a:endParaRPr lang="en-US" sz="3600" b="1" dirty="0" smtClean="0"/>
          </a:p>
          <a:p>
            <a:pPr marL="274320" indent="-274320" algn="ctr">
              <a:spcBef>
                <a:spcPts val="580"/>
              </a:spcBef>
              <a:buNone/>
              <a:defRPr/>
            </a:pPr>
            <a:r>
              <a:rPr lang="en-US" sz="3600" b="1" dirty="0" smtClean="0"/>
              <a:t>should </a:t>
            </a:r>
            <a:r>
              <a:rPr lang="en-US" sz="3600" b="1" dirty="0" smtClean="0"/>
              <a:t>council the Committee: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en-US" dirty="0" smtClean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sz="3400" dirty="0" smtClean="0"/>
              <a:t>Be sure the Committee’s objection is understood.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sz="3400" dirty="0" smtClean="0"/>
              <a:t>Be </a:t>
            </a:r>
            <a:r>
              <a:rPr lang="en-US" sz="3400" dirty="0" smtClean="0"/>
              <a:t>certain the Committee understands that its basic function is to take ideas and turn them into plans of action.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sz="3400" dirty="0" smtClean="0"/>
              <a:t>Set a schedule for reports and accomplishments.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sz="3400" dirty="0" smtClean="0"/>
              <a:t>Request the Chair to strive to train a successor.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Planning </a:t>
            </a:r>
            <a:r>
              <a:rPr lang="en-US" sz="4000" dirty="0" smtClean="0"/>
              <a:t>a Committee Meeting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Find a convenient place and time to meet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Let everyone know of the meeting and agenda one week in advance.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well planned agenda will ensure a productive meeting.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 the Meeting Begin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Start the meeting on time!!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Define the Committee’s objectives and make sure everyone understands.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Encourage each member to contribute, you never know what might be said that could trigger the next great project.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Maintain a positive approach.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Do not rush, it takes time to consider worthwhile alternatives.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Select the solution most acceptable to all.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Divide the responsibilities.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US" dirty="0" smtClean="0"/>
              <a:t>Adjourn the meeting on time!!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Follow Through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Report progress and all recommendations to the Board.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Report Board response back to Committee members.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Keep in touch.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23875" y="384939"/>
            <a:ext cx="9153525" cy="5493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 fontScale="92500" lnSpcReduction="10000"/>
          </a:bodyPr>
          <a:lstStyle>
            <a:lvl1pPr>
              <a:defRPr sz="3600" b="1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	What </a:t>
            </a:r>
            <a:r>
              <a:rPr lang="en-US" dirty="0" smtClean="0"/>
              <a:t>is a Committee? </a:t>
            </a:r>
            <a:endParaRPr dirty="0"/>
          </a:p>
        </p:txBody>
      </p:sp>
      <p:sp>
        <p:nvSpPr>
          <p:cNvPr id="116" name="Shape 116"/>
          <p:cNvSpPr/>
          <p:nvPr/>
        </p:nvSpPr>
        <p:spPr>
          <a:xfrm>
            <a:off x="3277915" y="3376286"/>
            <a:ext cx="2616156" cy="1153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18110" tIns="118110" rIns="118110" bIns="118110" anchor="ctr">
            <a:spAutoFit/>
          </a:bodyPr>
          <a:lstStyle>
            <a:lvl1pPr algn="ctr" defTabSz="1377950">
              <a:lnSpc>
                <a:spcPct val="90000"/>
              </a:lnSpc>
              <a:spcBef>
                <a:spcPts val="1300"/>
              </a:spcBef>
              <a:defRPr sz="3100">
                <a:solidFill>
                  <a:srgbClr val="FFFFFF"/>
                </a:solidFill>
              </a:defRPr>
            </a:lvl1pPr>
          </a:lstStyle>
          <a:p>
            <a:r>
              <a:t>Crucial Conversation</a:t>
            </a:r>
          </a:p>
        </p:txBody>
      </p:sp>
      <p:sp>
        <p:nvSpPr>
          <p:cNvPr id="117" name="Shape 117"/>
          <p:cNvSpPr/>
          <p:nvPr/>
        </p:nvSpPr>
        <p:spPr>
          <a:xfrm>
            <a:off x="523875" y="1904999"/>
            <a:ext cx="7044267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2800" b="1"/>
            </a:pPr>
            <a:endParaRPr dirty="0"/>
          </a:p>
        </p:txBody>
      </p:sp>
      <p:sp>
        <p:nvSpPr>
          <p:cNvPr id="5" name="Rectangle 4"/>
          <p:cNvSpPr/>
          <p:nvPr/>
        </p:nvSpPr>
        <p:spPr>
          <a:xfrm>
            <a:off x="956603" y="1688123"/>
            <a:ext cx="707604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A group appointed or formed to consider or accomplish some matter or business.</a:t>
            </a:r>
          </a:p>
          <a:p>
            <a:pPr algn="ctr"/>
            <a:endParaRPr lang="en-US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Duties of the Committee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8972"/>
            <a:ext cx="8229600" cy="4677191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100" dirty="0" smtClean="0"/>
              <a:t>There are “</a:t>
            </a:r>
            <a:r>
              <a:rPr lang="en-US" sz="3100" b="1" dirty="0" smtClean="0"/>
              <a:t>Standing Committees</a:t>
            </a:r>
            <a:r>
              <a:rPr lang="en-US" sz="3100" dirty="0" smtClean="0"/>
              <a:t>” and “</a:t>
            </a:r>
            <a:r>
              <a:rPr lang="en-US" sz="3100" b="1" dirty="0" smtClean="0"/>
              <a:t>Other Committees </a:t>
            </a:r>
            <a:r>
              <a:rPr lang="en-US" sz="3100" dirty="0" smtClean="0"/>
              <a:t>used by Optimist clubs to keep club operations in an orderly fashion.</a:t>
            </a:r>
          </a:p>
          <a:p>
            <a:pPr lvl="0">
              <a:buNone/>
            </a:pPr>
            <a:endParaRPr lang="en-US" sz="3100" dirty="0" smtClean="0"/>
          </a:p>
          <a:p>
            <a:pPr lvl="0"/>
            <a:r>
              <a:rPr lang="en-US" sz="3100" dirty="0" smtClean="0"/>
              <a:t>The “Charge” or reason (</a:t>
            </a:r>
            <a:r>
              <a:rPr lang="en-US" sz="3100" dirty="0" err="1" smtClean="0"/>
              <a:t>ie</a:t>
            </a:r>
            <a:r>
              <a:rPr lang="en-US" sz="3100" dirty="0" smtClean="0"/>
              <a:t>:  Community Service, Programs, etc.), and the scope of the committee is set by the club President.</a:t>
            </a:r>
          </a:p>
          <a:p>
            <a:pPr lvl="0">
              <a:buNone/>
            </a:pPr>
            <a:endParaRPr lang="en-US" sz="3100" dirty="0" smtClean="0"/>
          </a:p>
          <a:p>
            <a:pPr lvl="0"/>
            <a:r>
              <a:rPr lang="en-US" sz="3100" dirty="0" smtClean="0"/>
              <a:t>Committees are responsible to the Board</a:t>
            </a:r>
          </a:p>
          <a:p>
            <a:pPr lvl="0">
              <a:buNone/>
            </a:pPr>
            <a:endParaRPr lang="en-US" sz="3100" dirty="0" smtClean="0"/>
          </a:p>
          <a:p>
            <a:pPr lvl="0"/>
            <a:r>
              <a:rPr lang="en-US" sz="3100" dirty="0" smtClean="0"/>
              <a:t>Committees must submit recommendations for approval by the Board, or in some instances, to the Club Membership.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ctr">
              <a:buNone/>
            </a:pPr>
            <a:endParaRPr lang="en-US" sz="4400" dirty="0" smtClean="0"/>
          </a:p>
          <a:p>
            <a:pPr lvl="0" algn="ctr">
              <a:buNone/>
            </a:pPr>
            <a:r>
              <a:rPr lang="en-US" sz="4400" dirty="0" smtClean="0"/>
              <a:t>What types of </a:t>
            </a:r>
            <a:r>
              <a:rPr lang="en-US" sz="4400" dirty="0" smtClean="0"/>
              <a:t>Standing Committees could </a:t>
            </a:r>
            <a:r>
              <a:rPr lang="en-US" sz="4400" dirty="0" smtClean="0"/>
              <a:t>an Optimist Club have?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Standing Committees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Community Service</a:t>
            </a:r>
          </a:p>
          <a:p>
            <a:r>
              <a:rPr lang="en-US" dirty="0" smtClean="0"/>
              <a:t>Fellowship</a:t>
            </a:r>
          </a:p>
          <a:p>
            <a:r>
              <a:rPr lang="en-US" dirty="0" smtClean="0"/>
              <a:t>Finance</a:t>
            </a:r>
          </a:p>
          <a:p>
            <a:r>
              <a:rPr lang="en-US" dirty="0" smtClean="0"/>
              <a:t>Membership</a:t>
            </a:r>
          </a:p>
          <a:p>
            <a:r>
              <a:rPr lang="en-US" dirty="0" smtClean="0"/>
              <a:t>New Club Building</a:t>
            </a:r>
          </a:p>
          <a:p>
            <a:r>
              <a:rPr lang="en-US" dirty="0" smtClean="0"/>
              <a:t>Public Relations</a:t>
            </a:r>
          </a:p>
          <a:p>
            <a:r>
              <a:rPr lang="en-US" dirty="0" smtClean="0"/>
              <a:t>JOOI Clubs Program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buNone/>
            </a:pPr>
            <a:endParaRPr lang="en-US" sz="4400" dirty="0" smtClean="0"/>
          </a:p>
          <a:p>
            <a:pPr lvl="0" algn="ctr">
              <a:buNone/>
            </a:pPr>
            <a:r>
              <a:rPr lang="en-US" sz="4400" dirty="0" smtClean="0"/>
              <a:t>What </a:t>
            </a:r>
            <a:r>
              <a:rPr lang="en-US" sz="4400" dirty="0" smtClean="0"/>
              <a:t>types of </a:t>
            </a:r>
            <a:r>
              <a:rPr lang="en-US" sz="4400" dirty="0" smtClean="0"/>
              <a:t>Other Committees could </a:t>
            </a:r>
            <a:r>
              <a:rPr lang="en-US" sz="4400" dirty="0" smtClean="0"/>
              <a:t>an Optimist Club have?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Committees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Publicity/Social Media</a:t>
            </a:r>
          </a:p>
          <a:p>
            <a:r>
              <a:rPr lang="en-US" dirty="0" smtClean="0"/>
              <a:t>Social Functions</a:t>
            </a:r>
          </a:p>
          <a:p>
            <a:r>
              <a:rPr lang="en-US" dirty="0" smtClean="0"/>
              <a:t>Personal </a:t>
            </a:r>
            <a:r>
              <a:rPr lang="en-US" dirty="0" smtClean="0"/>
              <a:t>Growth / Personal Development</a:t>
            </a:r>
            <a:endParaRPr lang="en-US" dirty="0" smtClean="0"/>
          </a:p>
          <a:p>
            <a:r>
              <a:rPr lang="en-US" dirty="0" smtClean="0"/>
              <a:t>Program</a:t>
            </a:r>
          </a:p>
          <a:p>
            <a:r>
              <a:rPr lang="en-US" dirty="0" smtClean="0"/>
              <a:t>Bulletin</a:t>
            </a:r>
          </a:p>
          <a:p>
            <a:r>
              <a:rPr lang="en-US" dirty="0" smtClean="0"/>
              <a:t>Fund Raising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Action Plan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95374"/>
            <a:ext cx="7143750" cy="5114925"/>
          </a:xfrm>
        </p:spPr>
        <p:txBody>
          <a:bodyPr>
            <a:normAutofit fontScale="40000" lnSpcReduction="20000"/>
          </a:bodyPr>
          <a:lstStyle/>
          <a:p>
            <a:r>
              <a:rPr lang="en-US" sz="4300" dirty="0" smtClean="0"/>
              <a:t>Name </a:t>
            </a:r>
            <a:r>
              <a:rPr lang="en-US" sz="4300" dirty="0" smtClean="0"/>
              <a:t>of the Committee _______________</a:t>
            </a:r>
          </a:p>
          <a:p>
            <a:pPr>
              <a:buNone/>
            </a:pPr>
            <a:r>
              <a:rPr lang="en-US" sz="4300" dirty="0" smtClean="0"/>
              <a:t> </a:t>
            </a:r>
          </a:p>
          <a:p>
            <a:r>
              <a:rPr lang="en-US" sz="4300" dirty="0" smtClean="0"/>
              <a:t>Objective of the Committee: </a:t>
            </a:r>
          </a:p>
          <a:p>
            <a:pPr>
              <a:buNone/>
            </a:pPr>
            <a:r>
              <a:rPr lang="en-US" sz="4300" dirty="0" smtClean="0"/>
              <a:t>	______________________________________________________________</a:t>
            </a:r>
            <a:r>
              <a:rPr lang="en-US" sz="4300" dirty="0" smtClean="0"/>
              <a:t> </a:t>
            </a:r>
          </a:p>
          <a:p>
            <a:r>
              <a:rPr lang="en-US" sz="4300" dirty="0" smtClean="0"/>
              <a:t>Budget as required </a:t>
            </a:r>
          </a:p>
          <a:p>
            <a:pPr>
              <a:buNone/>
            </a:pPr>
            <a:r>
              <a:rPr lang="en-US" sz="4300" dirty="0" smtClean="0"/>
              <a:t> </a:t>
            </a:r>
          </a:p>
          <a:p>
            <a:r>
              <a:rPr lang="en-US" sz="4300" dirty="0" smtClean="0"/>
              <a:t>Revenues $__________ </a:t>
            </a:r>
          </a:p>
          <a:p>
            <a:pPr>
              <a:buNone/>
            </a:pPr>
            <a:r>
              <a:rPr lang="en-US" sz="4300" dirty="0" smtClean="0"/>
              <a:t> </a:t>
            </a:r>
          </a:p>
          <a:p>
            <a:r>
              <a:rPr lang="en-US" sz="4300" dirty="0" smtClean="0"/>
              <a:t>Expenses $__________ </a:t>
            </a:r>
            <a:endParaRPr lang="en-US" sz="4300" dirty="0" smtClean="0"/>
          </a:p>
          <a:p>
            <a:pPr>
              <a:buNone/>
            </a:pPr>
            <a:r>
              <a:rPr lang="en-US" sz="4300" dirty="0" smtClean="0"/>
              <a:t>  </a:t>
            </a:r>
          </a:p>
          <a:p>
            <a:r>
              <a:rPr lang="en-US" sz="4300" dirty="0" smtClean="0"/>
              <a:t>Performance Measures (How will you measure success?) </a:t>
            </a:r>
          </a:p>
          <a:p>
            <a:pPr>
              <a:buNone/>
            </a:pPr>
            <a:r>
              <a:rPr lang="en-US" sz="4300" dirty="0" smtClean="0"/>
              <a:t>	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4300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Workplan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20800"/>
            <a:ext cx="8229600" cy="510902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Tasks		Start	End			Who is 				Comments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/>
              <a:t>			 Date	</a:t>
            </a:r>
            <a:r>
              <a:rPr lang="en-US" b="1" dirty="0" err="1" smtClean="0"/>
              <a:t>Date</a:t>
            </a:r>
            <a:r>
              <a:rPr lang="en-US" b="1" dirty="0" smtClean="0"/>
              <a:t>	   Responsible 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algn="ctr">
              <a:buNone/>
            </a:pPr>
            <a:r>
              <a:rPr lang="en-US" dirty="0" smtClean="0"/>
              <a:t>Frequency of Report (Circle the Appropriate item)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algn="ctr">
              <a:buNone/>
            </a:pPr>
            <a:r>
              <a:rPr lang="en-US" dirty="0" smtClean="0"/>
              <a:t>Report will be provided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algn="ctr">
              <a:buNone/>
            </a:pPr>
            <a:r>
              <a:rPr lang="en-US" dirty="0" smtClean="0"/>
              <a:t>Quarterly 		Monthly 		Weekly 		At the end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565</Words>
  <Application>Microsoft Office PowerPoint</Application>
  <PresentationFormat>On-screen Show (4:3)</PresentationFormat>
  <Paragraphs>129</Paragraphs>
  <Slides>16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Duties of the Committee</vt:lpstr>
      <vt:lpstr>Slide 4</vt:lpstr>
      <vt:lpstr>Standing Committees</vt:lpstr>
      <vt:lpstr>Slide 6</vt:lpstr>
      <vt:lpstr>Other Committees</vt:lpstr>
      <vt:lpstr>Committee Action Plan</vt:lpstr>
      <vt:lpstr>Workplan</vt:lpstr>
      <vt:lpstr>Slide 10</vt:lpstr>
      <vt:lpstr>Committee Size</vt:lpstr>
      <vt:lpstr>Committee Selection</vt:lpstr>
      <vt:lpstr>Preparation for Committees</vt:lpstr>
      <vt:lpstr>Planning a Committee Meeting</vt:lpstr>
      <vt:lpstr>Let the Meeting Begin</vt:lpstr>
      <vt:lpstr>The Follow Through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Monschein</dc:creator>
  <cp:lastModifiedBy>User</cp:lastModifiedBy>
  <cp:revision>21</cp:revision>
  <dcterms:modified xsi:type="dcterms:W3CDTF">2018-05-30T01:33:18Z</dcterms:modified>
</cp:coreProperties>
</file>