
<file path=[Content_Types].xml><?xml version="1.0" encoding="utf-8"?>
<Types xmlns="http://schemas.openxmlformats.org/package/2006/content-types">
  <Default Extension="1" ContentType="image/jpeg"/>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6" r:id="rId1"/>
  </p:sldMasterIdLst>
  <p:notesMasterIdLst>
    <p:notesMasterId r:id="rId23"/>
  </p:notesMasterIdLst>
  <p:sldIdLst>
    <p:sldId id="256" r:id="rId2"/>
    <p:sldId id="257" r:id="rId3"/>
    <p:sldId id="261" r:id="rId4"/>
    <p:sldId id="259" r:id="rId5"/>
    <p:sldId id="260" r:id="rId6"/>
    <p:sldId id="262" r:id="rId7"/>
    <p:sldId id="263" r:id="rId8"/>
    <p:sldId id="264" r:id="rId9"/>
    <p:sldId id="265" r:id="rId10"/>
    <p:sldId id="266" r:id="rId11"/>
    <p:sldId id="267" r:id="rId12"/>
    <p:sldId id="268" r:id="rId13"/>
    <p:sldId id="269" r:id="rId14"/>
    <p:sldId id="270" r:id="rId15"/>
    <p:sldId id="275" r:id="rId16"/>
    <p:sldId id="276" r:id="rId17"/>
    <p:sldId id="277" r:id="rId18"/>
    <p:sldId id="278" r:id="rId19"/>
    <p:sldId id="271" r:id="rId20"/>
    <p:sldId id="272" r:id="rId21"/>
    <p:sldId id="274"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838" autoAdjust="0"/>
    <p:restoredTop sz="94660"/>
  </p:normalViewPr>
  <p:slideViewPr>
    <p:cSldViewPr snapToGrid="0">
      <p:cViewPr varScale="1">
        <p:scale>
          <a:sx n="108" d="100"/>
          <a:sy n="108" d="100"/>
        </p:scale>
        <p:origin x="130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181100" y="696913"/>
            <a:ext cx="4648200" cy="3486150"/>
          </a:xfrm>
          <a:prstGeom prst="rect">
            <a:avLst/>
          </a:prstGeom>
        </p:spPr>
        <p:txBody>
          <a:bodyPr lIns="93177" tIns="46589" rIns="93177" bIns="46589"/>
          <a:lstStyle/>
          <a:p>
            <a:endParaRPr dirty="0"/>
          </a:p>
        </p:txBody>
      </p:sp>
      <p:sp>
        <p:nvSpPr>
          <p:cNvPr id="109" name="Shape 109"/>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prstGeom prst="rect">
            <a:avLst/>
          </a:prstGeom>
        </p:spPr>
        <p:txBody>
          <a:bodyPr/>
          <a:lstStyle/>
          <a:p>
            <a:endParaRPr dirty="0"/>
          </a:p>
        </p:txBody>
      </p:sp>
      <p:sp>
        <p:nvSpPr>
          <p:cNvPr id="119" name="Shape 119"/>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prstGeom prst="rect">
            <a:avLst/>
          </a:prstGeom>
        </p:spPr>
        <p:txBody>
          <a:bodyPr/>
          <a:lstStyle/>
          <a:p>
            <a:endParaRPr dirty="0"/>
          </a:p>
        </p:txBody>
      </p:sp>
      <p:sp>
        <p:nvSpPr>
          <p:cNvPr id="129" name="Shape 129"/>
          <p:cNvSpPr>
            <a:spLocks noGrp="1"/>
          </p:cNvSpPr>
          <p:nvPr>
            <p:ph type="body" sz="quarter" idx="1"/>
          </p:nvPr>
        </p:nvSpPr>
        <p:spPr>
          <a:prstGeom prst="rect">
            <a:avLst/>
          </a:prstGeom>
        </p:spPr>
        <p:txBody>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B67A2-D0AB-4C08-A5E9-4DDF47F9C3F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4FE8C1B-17AD-48A5-820F-5F3D4800A75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1157A42-2B97-4866-A299-68CF8DB06033}"/>
              </a:ext>
            </a:extLst>
          </p:cNvPr>
          <p:cNvSpPr>
            <a:spLocks noGrp="1"/>
          </p:cNvSpPr>
          <p:nvPr>
            <p:ph type="dt" sz="half" idx="10"/>
          </p:nvPr>
        </p:nvSpPr>
        <p:spPr/>
        <p:txBody>
          <a:bodyPr/>
          <a:lstStyle/>
          <a:p>
            <a:fld id="{CAF72F69-0587-4651-A3A6-FBCDBF1D07DE}" type="datetimeFigureOut">
              <a:rPr lang="en-US" smtClean="0"/>
              <a:t>6/10/2022</a:t>
            </a:fld>
            <a:endParaRPr lang="en-US" dirty="0"/>
          </a:p>
        </p:txBody>
      </p:sp>
      <p:sp>
        <p:nvSpPr>
          <p:cNvPr id="5" name="Footer Placeholder 4">
            <a:extLst>
              <a:ext uri="{FF2B5EF4-FFF2-40B4-BE49-F238E27FC236}">
                <a16:creationId xmlns:a16="http://schemas.microsoft.com/office/drawing/2014/main" id="{449C8F62-7F4B-4FF8-9A63-BE1E090C67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20D0A9-0E9B-44C8-9856-39DC56C5F055}"/>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2213521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8C789-7489-4C9C-91BC-39EB70EC8B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E1BFF-8767-4758-9C0B-7B34F66BA1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F44ED-215E-42F2-A274-E243E42B8C3A}"/>
              </a:ext>
            </a:extLst>
          </p:cNvPr>
          <p:cNvSpPr>
            <a:spLocks noGrp="1"/>
          </p:cNvSpPr>
          <p:nvPr>
            <p:ph type="dt" sz="half" idx="10"/>
          </p:nvPr>
        </p:nvSpPr>
        <p:spPr/>
        <p:txBody>
          <a:bodyPr/>
          <a:lstStyle/>
          <a:p>
            <a:fld id="{CAF72F69-0587-4651-A3A6-FBCDBF1D07DE}" type="datetimeFigureOut">
              <a:rPr lang="en-US" smtClean="0"/>
              <a:t>6/10/2022</a:t>
            </a:fld>
            <a:endParaRPr lang="en-US" dirty="0"/>
          </a:p>
        </p:txBody>
      </p:sp>
      <p:sp>
        <p:nvSpPr>
          <p:cNvPr id="5" name="Footer Placeholder 4">
            <a:extLst>
              <a:ext uri="{FF2B5EF4-FFF2-40B4-BE49-F238E27FC236}">
                <a16:creationId xmlns:a16="http://schemas.microsoft.com/office/drawing/2014/main" id="{FFEC4C8C-4C4D-4682-9B4B-979E68C97C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AD4FAB-CF8D-4062-856D-B6A466983344}"/>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222140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8D0FAA-C7C2-46E8-AF9D-999F4AE1545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87A77F-FEC4-4D68-B738-7796C73E7E9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129CD-08E5-4F27-9617-39207E238E54}"/>
              </a:ext>
            </a:extLst>
          </p:cNvPr>
          <p:cNvSpPr>
            <a:spLocks noGrp="1"/>
          </p:cNvSpPr>
          <p:nvPr>
            <p:ph type="dt" sz="half" idx="10"/>
          </p:nvPr>
        </p:nvSpPr>
        <p:spPr/>
        <p:txBody>
          <a:bodyPr/>
          <a:lstStyle/>
          <a:p>
            <a:fld id="{CAF72F69-0587-4651-A3A6-FBCDBF1D07DE}" type="datetimeFigureOut">
              <a:rPr lang="en-US" smtClean="0"/>
              <a:t>6/10/2022</a:t>
            </a:fld>
            <a:endParaRPr lang="en-US" dirty="0"/>
          </a:p>
        </p:txBody>
      </p:sp>
      <p:sp>
        <p:nvSpPr>
          <p:cNvPr id="5" name="Footer Placeholder 4">
            <a:extLst>
              <a:ext uri="{FF2B5EF4-FFF2-40B4-BE49-F238E27FC236}">
                <a16:creationId xmlns:a16="http://schemas.microsoft.com/office/drawing/2014/main" id="{11605AA1-4E2A-48D5-A99B-AD2BA61623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B0EE98-3DA3-4961-B978-82FAB367F98C}"/>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1319069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2" name="Shape 12"/>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7962254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F1CFF-0B53-4522-BB9D-B7BC3AE53B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440A2D-3925-4D76-9A66-73ED5DB225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CD027-0DF9-48A3-9B25-C2744D29940B}"/>
              </a:ext>
            </a:extLst>
          </p:cNvPr>
          <p:cNvSpPr>
            <a:spLocks noGrp="1"/>
          </p:cNvSpPr>
          <p:nvPr>
            <p:ph type="dt" sz="half" idx="10"/>
          </p:nvPr>
        </p:nvSpPr>
        <p:spPr/>
        <p:txBody>
          <a:bodyPr/>
          <a:lstStyle/>
          <a:p>
            <a:fld id="{CAF72F69-0587-4651-A3A6-FBCDBF1D07DE}" type="datetimeFigureOut">
              <a:rPr lang="en-US" smtClean="0"/>
              <a:t>6/10/2022</a:t>
            </a:fld>
            <a:endParaRPr lang="en-US" dirty="0"/>
          </a:p>
        </p:txBody>
      </p:sp>
      <p:sp>
        <p:nvSpPr>
          <p:cNvPr id="5" name="Footer Placeholder 4">
            <a:extLst>
              <a:ext uri="{FF2B5EF4-FFF2-40B4-BE49-F238E27FC236}">
                <a16:creationId xmlns:a16="http://schemas.microsoft.com/office/drawing/2014/main" id="{2C4F4FA1-041A-4C9B-A2F3-14905CFD3D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F1B5E6-1222-488A-9C20-D373BB05A0DE}"/>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3973610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4A1AC-D742-48E8-A818-B6D9C338773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8AF83F3-622B-4801-B55F-D9CF71A650E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B2F915-521E-4DC1-8B9B-7F381AABFE7B}"/>
              </a:ext>
            </a:extLst>
          </p:cNvPr>
          <p:cNvSpPr>
            <a:spLocks noGrp="1"/>
          </p:cNvSpPr>
          <p:nvPr>
            <p:ph type="dt" sz="half" idx="10"/>
          </p:nvPr>
        </p:nvSpPr>
        <p:spPr/>
        <p:txBody>
          <a:bodyPr/>
          <a:lstStyle/>
          <a:p>
            <a:fld id="{CAF72F69-0587-4651-A3A6-FBCDBF1D07DE}" type="datetimeFigureOut">
              <a:rPr lang="en-US" smtClean="0"/>
              <a:t>6/10/2022</a:t>
            </a:fld>
            <a:endParaRPr lang="en-US" dirty="0"/>
          </a:p>
        </p:txBody>
      </p:sp>
      <p:sp>
        <p:nvSpPr>
          <p:cNvPr id="5" name="Footer Placeholder 4">
            <a:extLst>
              <a:ext uri="{FF2B5EF4-FFF2-40B4-BE49-F238E27FC236}">
                <a16:creationId xmlns:a16="http://schemas.microsoft.com/office/drawing/2014/main" id="{02FB0222-1B04-4FDD-A903-06C78DCAA1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DD0CE2-7247-4D69-A1B0-C73D48E8ED7F}"/>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76121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9FBF8-A11C-40D0-9B05-47AADD53D8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DE5AB9-0535-4315-A0E7-C361B57047B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22D5E2-9CB8-4F53-9C6F-74224890A7C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C45C77-5E2E-47C2-ACB6-B8A55D0A74FD}"/>
              </a:ext>
            </a:extLst>
          </p:cNvPr>
          <p:cNvSpPr>
            <a:spLocks noGrp="1"/>
          </p:cNvSpPr>
          <p:nvPr>
            <p:ph type="dt" sz="half" idx="10"/>
          </p:nvPr>
        </p:nvSpPr>
        <p:spPr/>
        <p:txBody>
          <a:bodyPr/>
          <a:lstStyle/>
          <a:p>
            <a:fld id="{CAF72F69-0587-4651-A3A6-FBCDBF1D07DE}" type="datetimeFigureOut">
              <a:rPr lang="en-US" smtClean="0"/>
              <a:t>6/10/2022</a:t>
            </a:fld>
            <a:endParaRPr lang="en-US" dirty="0"/>
          </a:p>
        </p:txBody>
      </p:sp>
      <p:sp>
        <p:nvSpPr>
          <p:cNvPr id="6" name="Footer Placeholder 5">
            <a:extLst>
              <a:ext uri="{FF2B5EF4-FFF2-40B4-BE49-F238E27FC236}">
                <a16:creationId xmlns:a16="http://schemas.microsoft.com/office/drawing/2014/main" id="{92459C13-3944-43BA-8219-F81FAFB9BD2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8C72C8-4DC2-42F8-A7B4-9D160E0B957F}"/>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243147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5998-71B2-4445-9132-3BCDCD9B81A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C3F69A-737D-4236-BF81-03C6268B01E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B0315A7-7B6B-41FE-97E8-8FB01FDD736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0343D8-BC28-4D7A-A155-386C910CE0C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7148D52-8FCB-44EB-8932-3AB4F25F084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24E8CB-FD29-4C2C-8FD0-564FF53CF8D6}"/>
              </a:ext>
            </a:extLst>
          </p:cNvPr>
          <p:cNvSpPr>
            <a:spLocks noGrp="1"/>
          </p:cNvSpPr>
          <p:nvPr>
            <p:ph type="dt" sz="half" idx="10"/>
          </p:nvPr>
        </p:nvSpPr>
        <p:spPr/>
        <p:txBody>
          <a:bodyPr/>
          <a:lstStyle/>
          <a:p>
            <a:fld id="{CAF72F69-0587-4651-A3A6-FBCDBF1D07DE}" type="datetimeFigureOut">
              <a:rPr lang="en-US" smtClean="0"/>
              <a:t>6/10/2022</a:t>
            </a:fld>
            <a:endParaRPr lang="en-US" dirty="0"/>
          </a:p>
        </p:txBody>
      </p:sp>
      <p:sp>
        <p:nvSpPr>
          <p:cNvPr id="8" name="Footer Placeholder 7">
            <a:extLst>
              <a:ext uri="{FF2B5EF4-FFF2-40B4-BE49-F238E27FC236}">
                <a16:creationId xmlns:a16="http://schemas.microsoft.com/office/drawing/2014/main" id="{0D1F9F1A-A3F9-499B-9435-A50DB6757EF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F55968C-D6BF-4819-BAC0-4C1EC8EBA25E}"/>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3113988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C3015-68F8-4F22-AB88-167DCF2A1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89A38B-8B82-46EC-BD5A-12A289FF1E5D}"/>
              </a:ext>
            </a:extLst>
          </p:cNvPr>
          <p:cNvSpPr>
            <a:spLocks noGrp="1"/>
          </p:cNvSpPr>
          <p:nvPr>
            <p:ph type="dt" sz="half" idx="10"/>
          </p:nvPr>
        </p:nvSpPr>
        <p:spPr/>
        <p:txBody>
          <a:bodyPr/>
          <a:lstStyle/>
          <a:p>
            <a:fld id="{CAF72F69-0587-4651-A3A6-FBCDBF1D07DE}" type="datetimeFigureOut">
              <a:rPr lang="en-US" smtClean="0"/>
              <a:t>6/10/2022</a:t>
            </a:fld>
            <a:endParaRPr lang="en-US" dirty="0"/>
          </a:p>
        </p:txBody>
      </p:sp>
      <p:sp>
        <p:nvSpPr>
          <p:cNvPr id="4" name="Footer Placeholder 3">
            <a:extLst>
              <a:ext uri="{FF2B5EF4-FFF2-40B4-BE49-F238E27FC236}">
                <a16:creationId xmlns:a16="http://schemas.microsoft.com/office/drawing/2014/main" id="{69DD15BA-DD98-40EC-80A9-25B9A77F235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4C9B067-EF79-4135-A9B1-31EF8423B85A}"/>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247890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A3457E-8C47-46CA-91C1-DDC151280F18}"/>
              </a:ext>
            </a:extLst>
          </p:cNvPr>
          <p:cNvSpPr>
            <a:spLocks noGrp="1"/>
          </p:cNvSpPr>
          <p:nvPr>
            <p:ph type="dt" sz="half" idx="10"/>
          </p:nvPr>
        </p:nvSpPr>
        <p:spPr/>
        <p:txBody>
          <a:bodyPr/>
          <a:lstStyle/>
          <a:p>
            <a:fld id="{CAF72F69-0587-4651-A3A6-FBCDBF1D07DE}" type="datetimeFigureOut">
              <a:rPr lang="en-US" smtClean="0"/>
              <a:t>6/10/2022</a:t>
            </a:fld>
            <a:endParaRPr lang="en-US" dirty="0"/>
          </a:p>
        </p:txBody>
      </p:sp>
      <p:sp>
        <p:nvSpPr>
          <p:cNvPr id="3" name="Footer Placeholder 2">
            <a:extLst>
              <a:ext uri="{FF2B5EF4-FFF2-40B4-BE49-F238E27FC236}">
                <a16:creationId xmlns:a16="http://schemas.microsoft.com/office/drawing/2014/main" id="{C33FDEEB-91DB-4745-A6BF-371120D0806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3A5D8C5-434E-4C7A-8C6F-2A1F47BECBA2}"/>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2728895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C11F4-AF0B-49A7-86E8-B1BF1C3A2EC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CF70099-980F-415E-B555-2352C7AB990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46250E-C718-4F16-B4F7-302343CD585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466FA64-04E8-4FC5-AF5D-314375B8DA7F}"/>
              </a:ext>
            </a:extLst>
          </p:cNvPr>
          <p:cNvSpPr>
            <a:spLocks noGrp="1"/>
          </p:cNvSpPr>
          <p:nvPr>
            <p:ph type="dt" sz="half" idx="10"/>
          </p:nvPr>
        </p:nvSpPr>
        <p:spPr/>
        <p:txBody>
          <a:bodyPr/>
          <a:lstStyle/>
          <a:p>
            <a:fld id="{CAF72F69-0587-4651-A3A6-FBCDBF1D07DE}" type="datetimeFigureOut">
              <a:rPr lang="en-US" smtClean="0"/>
              <a:t>6/10/2022</a:t>
            </a:fld>
            <a:endParaRPr lang="en-US" dirty="0"/>
          </a:p>
        </p:txBody>
      </p:sp>
      <p:sp>
        <p:nvSpPr>
          <p:cNvPr id="6" name="Footer Placeholder 5">
            <a:extLst>
              <a:ext uri="{FF2B5EF4-FFF2-40B4-BE49-F238E27FC236}">
                <a16:creationId xmlns:a16="http://schemas.microsoft.com/office/drawing/2014/main" id="{E5434428-A51F-4E88-BCA0-1914864E72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ECE94C5-6C80-43CF-9941-9C2A706253CD}"/>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3663565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A9D50-CA2A-4C65-A14F-22523B229B5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9EFC6D0-5BC0-46EA-B321-9B9067DB541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11F18D85-FFA1-4046-95D8-02B345FFE91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574E1EE-BB24-4758-9A9C-CD4195843D3A}"/>
              </a:ext>
            </a:extLst>
          </p:cNvPr>
          <p:cNvSpPr>
            <a:spLocks noGrp="1"/>
          </p:cNvSpPr>
          <p:nvPr>
            <p:ph type="dt" sz="half" idx="10"/>
          </p:nvPr>
        </p:nvSpPr>
        <p:spPr/>
        <p:txBody>
          <a:bodyPr/>
          <a:lstStyle/>
          <a:p>
            <a:fld id="{CAF72F69-0587-4651-A3A6-FBCDBF1D07DE}" type="datetimeFigureOut">
              <a:rPr lang="en-US" smtClean="0"/>
              <a:t>6/10/2022</a:t>
            </a:fld>
            <a:endParaRPr lang="en-US" dirty="0"/>
          </a:p>
        </p:txBody>
      </p:sp>
      <p:sp>
        <p:nvSpPr>
          <p:cNvPr id="6" name="Footer Placeholder 5">
            <a:extLst>
              <a:ext uri="{FF2B5EF4-FFF2-40B4-BE49-F238E27FC236}">
                <a16:creationId xmlns:a16="http://schemas.microsoft.com/office/drawing/2014/main" id="{2D386947-B13C-4528-B58E-2580D8D932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C9023F-8AC2-48EE-AA4D-DCE91AB326E9}"/>
              </a:ext>
            </a:extLst>
          </p:cNvPr>
          <p:cNvSpPr>
            <a:spLocks noGrp="1"/>
          </p:cNvSpPr>
          <p:nvPr>
            <p:ph type="sldNum" sz="quarter" idx="12"/>
          </p:nvPr>
        </p:nvSpPr>
        <p:spPr/>
        <p:txBody>
          <a:bodyPr/>
          <a:lstStyle/>
          <a:p>
            <a:fld id="{86CB4B4D-7CA3-9044-876B-883B54F8677D}" type="slidenum">
              <a:rPr lang="en-US" smtClean="0"/>
              <a:t>‹#›</a:t>
            </a:fld>
            <a:endParaRPr lang="en-US" dirty="0"/>
          </a:p>
        </p:txBody>
      </p:sp>
    </p:spTree>
    <p:extLst>
      <p:ext uri="{BB962C8B-B14F-4D97-AF65-F5344CB8AC3E}">
        <p14:creationId xmlns:p14="http://schemas.microsoft.com/office/powerpoint/2010/main" val="3487932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7905FD-7AA4-41C4-B17E-AC194A8E036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E90502-4CBE-4E14-BE0D-BB77C80A653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3D89C-DCF5-446A-BE38-FB702B9E426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F72F69-0587-4651-A3A6-FBCDBF1D07DE}" type="datetimeFigureOut">
              <a:rPr lang="en-US" smtClean="0"/>
              <a:t>6/10/2022</a:t>
            </a:fld>
            <a:endParaRPr lang="en-US" dirty="0"/>
          </a:p>
        </p:txBody>
      </p:sp>
      <p:sp>
        <p:nvSpPr>
          <p:cNvPr id="5" name="Footer Placeholder 4">
            <a:extLst>
              <a:ext uri="{FF2B5EF4-FFF2-40B4-BE49-F238E27FC236}">
                <a16:creationId xmlns:a16="http://schemas.microsoft.com/office/drawing/2014/main" id="{B87C93B3-4FE8-4D0E-B2C1-653611A27C0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F1C7A12-5DF0-483F-A164-1C5B17BFB87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CB4B4D-7CA3-9044-876B-883B54F8677D}" type="slidenum">
              <a:rPr lang="en-US" smtClean="0"/>
              <a:t>‹#›</a:t>
            </a:fld>
            <a:endParaRPr lang="en-US" dirty="0"/>
          </a:p>
        </p:txBody>
      </p:sp>
    </p:spTree>
    <p:extLst>
      <p:ext uri="{BB962C8B-B14F-4D97-AF65-F5344CB8AC3E}">
        <p14:creationId xmlns:p14="http://schemas.microsoft.com/office/powerpoint/2010/main" val="116334719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lipartkey.com/view/ToiJTR_thumb-image-mentor-support/"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light-bulb-idea-enlightenment-plan-1926533/" TargetMode="External"/><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hyperlink" Target="https://www.rawpixel.com/image/450002/business-teamwork" TargetMode="Externa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hyperlink" Target="http://wikiclipart.com/pot-of-gold-clipart_22497/" TargetMode="External"/><Relationship Id="rId2" Type="http://schemas.openxmlformats.org/officeDocument/2006/relationships/image" Target="../media/image18.gi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What_About_Bob%3F"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ikrepo.com/fppij/partners-logo"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vancouverpaddlewheeler.com/bc-cruises/fundraiser-cruises/" TargetMode="External"/><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hyperlink" Target="https://welbornechurch.org/kids-worship-teams/" TargetMode="Externa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hyperlink" Target="https://www.rawpixel.com/search/requirements" TargetMode="External"/><Relationship Id="rId2" Type="http://schemas.openxmlformats.org/officeDocument/2006/relationships/image" Target="../media/image23.1"/><Relationship Id="rId1" Type="http://schemas.openxmlformats.org/officeDocument/2006/relationships/slideLayout" Target="../slideLayouts/slideLayout12.xml"/><Relationship Id="rId4" Type="http://schemas.openxmlformats.org/officeDocument/2006/relationships/hyperlink" Target="mailto:Membership@optimist.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istockphoto.com/vector/you-are-invited-card-design-for-a-party-gm610983240-105046799" TargetMode="External"/><Relationship Id="rId2" Type="http://schemas.openxmlformats.org/officeDocument/2006/relationships/image" Target="../media/image24.jpeg"/><Relationship Id="rId1" Type="http://schemas.openxmlformats.org/officeDocument/2006/relationships/slideLayout" Target="../slideLayouts/slideLayout12.xml"/><Relationship Id="rId5" Type="http://schemas.openxmlformats.org/officeDocument/2006/relationships/hyperlink" Target="http://quotesgram.com/funny-quotes-you-can-do-it/" TargetMode="Externa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hyperlink" Target="https://www.teepublic.com/t-shirt/522473-be-our-guest" TargetMode="External"/><Relationship Id="rId7" Type="http://schemas.openxmlformats.org/officeDocument/2006/relationships/hyperlink" Target="https://www.pexels.com/photo/easy-112316/" TargetMode="External"/><Relationship Id="rId2"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hyperlink" Target="https://pixabay.com/en/hundred-one-numbers-100-percent-751063/" TargetMode="Externa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hyperlink" Target="http://clipartmag.com/connection-clipart" TargetMode="External"/><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publicdomainpictures.net/view-image.php?image=186683&amp;picture=&amp;jazyk=PT"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publicdomainpictures.net/view-image.php?image=169686&amp;picture=dancers-2" TargetMode="External"/><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optimist.or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ixabay.com/illustrations/growth-chart-map-graph-arrow-1140534/"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clipartbest.com/toolbox-clipart"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pnwdistrictoptimist.blogspot.com/2012_11_01_archive.html"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ffaalumni/9045243332/in/photolist-eMieHf-8cn83Z-9CeDuj-9CeCUW-9CbByM-9CbHQp-9CeyX1-m4Livu-fLEAo-9CeANo-m4K3SV-9CeySC-9CbHbV-ppEyxP-9CbFW6-82nmBa-9CeCdQ-n8X4ii-5V6o2A-5t5Xq4-aysZED-d6P2YC-njnR9c-68iYDU-45GMTx-6nqs36-9CbJkt-9ceuKm-9CbFCz-fLEDi-9CeB7y-pvcNqi-9CbJZ4-yz6XLP-9CbHKn-9CbHn6-9CbDPv-8iJYKh-9CeAZW-9CbJKz-v8eUuH-9CbFr6-ab7qUC-8RSnZT-82qGws-m4LvcW-82qF37-9RrCmd-82qGhL-5WtVHa" TargetMode="Externa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hyperlink" Target="http://blog.hotwhopper.com/2014/03/is-cliff-mass-taking-piss.html"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virtualmarketingofficer.com/2011/05/27/the-elevator-speech-updated-small-message-big-impact/" TargetMode="External"/><Relationship Id="rId7" Type="http://schemas.openxmlformats.org/officeDocument/2006/relationships/hyperlink" Target="http://pnwdistrictoptimist.blogspot.com/2013/02/ten-optimist-clubs-are-recognized-for.html"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pixabay.com/en/refugees-economic-migrants-1020261/" TargetMode="Externa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hyperlink" Target="http://www.thebestofteacherentrepreneurs.com/2016_03_01_archive.html"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pngmart.com/image/tag/social-media"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clipartmag.com/advertising-clipart"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OI.jpg"/>
          <p:cNvPicPr>
            <a:picLocks noChangeAspect="1"/>
          </p:cNvPicPr>
          <p:nvPr/>
        </p:nvPicPr>
        <p:blipFill>
          <a:blip r:embed="rId2"/>
          <a:srcRect t="670" b="670"/>
          <a:stretch>
            <a:fillRect/>
          </a:stretch>
        </p:blipFill>
        <p:spPr>
          <a:xfrm>
            <a:off x="177801" y="176881"/>
            <a:ext cx="8813801" cy="6043601"/>
          </a:xfrm>
          <a:prstGeom prst="rect">
            <a:avLst/>
          </a:prstGeom>
          <a:ln w="12700">
            <a:miter lim="400000"/>
          </a:ln>
        </p:spPr>
      </p:pic>
      <p:sp>
        <p:nvSpPr>
          <p:cNvPr id="113" name="Shape 113"/>
          <p:cNvSpPr/>
          <p:nvPr/>
        </p:nvSpPr>
        <p:spPr>
          <a:xfrm>
            <a:off x="964229" y="1121685"/>
            <a:ext cx="7215542" cy="322896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nSpc>
                <a:spcPts val="6100"/>
              </a:lnSpc>
              <a:defRPr sz="6000">
                <a:solidFill>
                  <a:srgbClr val="FFFFFF"/>
                </a:solidFill>
              </a:defRPr>
            </a:lvl1pPr>
          </a:lstStyle>
          <a:p>
            <a:pPr algn="ctr"/>
            <a:r>
              <a:rPr dirty="0"/>
              <a:t>Optimist International </a:t>
            </a:r>
            <a:r>
              <a:rPr lang="en-US" dirty="0"/>
              <a:t>DISTRICT MEMBERSHIP CHAIR TRAINING</a:t>
            </a:r>
            <a:endParaRPr dirty="0"/>
          </a:p>
        </p:txBody>
      </p:sp>
      <p:sp>
        <p:nvSpPr>
          <p:cNvPr id="3" name="TextBox 2">
            <a:extLst>
              <a:ext uri="{FF2B5EF4-FFF2-40B4-BE49-F238E27FC236}">
                <a16:creationId xmlns:a16="http://schemas.microsoft.com/office/drawing/2014/main" id="{C9C066E2-3A70-4663-B5F1-34E2450FBFFD}"/>
              </a:ext>
            </a:extLst>
          </p:cNvPr>
          <p:cNvSpPr txBox="1"/>
          <p:nvPr/>
        </p:nvSpPr>
        <p:spPr>
          <a:xfrm>
            <a:off x="3924886" y="4174021"/>
            <a:ext cx="247591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dirty="0">
                <a:solidFill>
                  <a:schemeClr val="bg1"/>
                </a:solidFill>
                <a:latin typeface="+mj-lt"/>
                <a:ea typeface="+mj-ea"/>
                <a:cs typeface="+mj-cs"/>
                <a:sym typeface="Calibri"/>
              </a:rPr>
              <a:t>Reno, NV </a:t>
            </a:r>
            <a:endParaRPr kumimoji="0" lang="en-US" sz="1800" b="0" i="0" u="none" strike="noStrike" cap="none" spc="0" normalizeH="0" baseline="0" dirty="0">
              <a:ln>
                <a:noFill/>
              </a:ln>
              <a:solidFill>
                <a:schemeClr val="bg1"/>
              </a:solidFill>
              <a:effectLst/>
              <a:uFillTx/>
              <a:latin typeface="+mj-lt"/>
              <a:ea typeface="+mj-ea"/>
              <a:cs typeface="+mj-cs"/>
              <a:sym typeface="Calibri"/>
            </a:endParaRPr>
          </a:p>
        </p:txBody>
      </p:sp>
      <p:sp>
        <p:nvSpPr>
          <p:cNvPr id="4" name="TextBox 3">
            <a:extLst>
              <a:ext uri="{FF2B5EF4-FFF2-40B4-BE49-F238E27FC236}">
                <a16:creationId xmlns:a16="http://schemas.microsoft.com/office/drawing/2014/main" id="{B022AF39-4163-4E68-B85B-2AD610602499}"/>
              </a:ext>
            </a:extLst>
          </p:cNvPr>
          <p:cNvSpPr txBox="1"/>
          <p:nvPr/>
        </p:nvSpPr>
        <p:spPr>
          <a:xfrm>
            <a:off x="3924886" y="724494"/>
            <a:ext cx="191320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mj-lt"/>
                <a:ea typeface="+mj-ea"/>
                <a:cs typeface="+mj-cs"/>
                <a:sym typeface="Calibri"/>
              </a:rPr>
              <a:t>2022-2023</a:t>
            </a:r>
          </a:p>
        </p:txBody>
      </p:sp>
      <p:sp>
        <p:nvSpPr>
          <p:cNvPr id="5" name="TextBox 4">
            <a:extLst>
              <a:ext uri="{FF2B5EF4-FFF2-40B4-BE49-F238E27FC236}">
                <a16:creationId xmlns:a16="http://schemas.microsoft.com/office/drawing/2014/main" id="{74381E93-F100-4260-BC21-5BE140F6E6DF}"/>
              </a:ext>
            </a:extLst>
          </p:cNvPr>
          <p:cNvSpPr txBox="1"/>
          <p:nvPr/>
        </p:nvSpPr>
        <p:spPr>
          <a:xfrm>
            <a:off x="177801" y="5036234"/>
            <a:ext cx="3747085"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tx1"/>
                </a:solidFill>
                <a:effectLst/>
                <a:uFillTx/>
                <a:latin typeface="+mj-lt"/>
                <a:ea typeface="+mj-ea"/>
                <a:cs typeface="+mj-cs"/>
                <a:sym typeface="Calibri"/>
              </a:rPr>
              <a:t>Membership Committee Chair</a:t>
            </a:r>
          </a:p>
          <a:p>
            <a:pPr marL="0" marR="0" indent="0" algn="ctr" defTabSz="457200" rtl="0" fontAlgn="auto" latinLnBrk="0" hangingPunct="0">
              <a:lnSpc>
                <a:spcPct val="100000"/>
              </a:lnSpc>
              <a:spcBef>
                <a:spcPts val="0"/>
              </a:spcBef>
              <a:spcAft>
                <a:spcPts val="0"/>
              </a:spcAft>
              <a:buClrTx/>
              <a:buSzTx/>
              <a:buFontTx/>
              <a:buNone/>
              <a:tabLst/>
            </a:pPr>
            <a:r>
              <a:rPr lang="en-US" dirty="0">
                <a:solidFill>
                  <a:schemeClr val="tx1"/>
                </a:solidFill>
              </a:rPr>
              <a:t>Tom Kendo</a:t>
            </a:r>
          </a:p>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tx1"/>
                </a:solidFill>
                <a:effectLst/>
                <a:uFillTx/>
                <a:latin typeface="+mj-lt"/>
                <a:ea typeface="+mj-ea"/>
                <a:cs typeface="+mj-cs"/>
                <a:sym typeface="Calibri"/>
              </a:rPr>
              <a:t>937-609-4557</a:t>
            </a:r>
          </a:p>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tx1"/>
                </a:solidFill>
                <a:effectLst/>
                <a:uFillTx/>
                <a:latin typeface="+mj-lt"/>
                <a:ea typeface="+mj-ea"/>
                <a:cs typeface="+mj-cs"/>
                <a:sym typeface="Calibri"/>
              </a:rPr>
              <a:t>Thomas.Kendo@kendolaw.com</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AAB578-A959-4F2D-A3D9-5E18731FC84D}"/>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29839" y="2937288"/>
            <a:ext cx="4684319" cy="3920712"/>
          </a:xfrm>
          <a:prstGeom prst="rect">
            <a:avLst/>
          </a:prstGeom>
        </p:spPr>
      </p:pic>
      <p:sp>
        <p:nvSpPr>
          <p:cNvPr id="2" name="Title 1">
            <a:extLst>
              <a:ext uri="{FF2B5EF4-FFF2-40B4-BE49-F238E27FC236}">
                <a16:creationId xmlns:a16="http://schemas.microsoft.com/office/drawing/2014/main" id="{703C10E9-38AB-4C80-A064-6B96B014D32D}"/>
              </a:ext>
            </a:extLst>
          </p:cNvPr>
          <p:cNvSpPr>
            <a:spLocks noGrp="1"/>
          </p:cNvSpPr>
          <p:nvPr>
            <p:ph type="title"/>
          </p:nvPr>
        </p:nvSpPr>
        <p:spPr/>
        <p:txBody>
          <a:bodyPr/>
          <a:lstStyle/>
          <a:p>
            <a:r>
              <a:rPr lang="en-US" dirty="0"/>
              <a:t>Is retention of existing members important?</a:t>
            </a:r>
          </a:p>
        </p:txBody>
      </p:sp>
      <p:sp>
        <p:nvSpPr>
          <p:cNvPr id="4" name="TextBox 3">
            <a:extLst>
              <a:ext uri="{FF2B5EF4-FFF2-40B4-BE49-F238E27FC236}">
                <a16:creationId xmlns:a16="http://schemas.microsoft.com/office/drawing/2014/main" id="{E5262769-5FEE-431A-890A-225A15B603EA}"/>
              </a:ext>
            </a:extLst>
          </p:cNvPr>
          <p:cNvSpPr txBox="1"/>
          <p:nvPr/>
        </p:nvSpPr>
        <p:spPr>
          <a:xfrm>
            <a:off x="1118381" y="1659285"/>
            <a:ext cx="6907237"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Yes – Retention is another way to </a:t>
            </a:r>
            <a:r>
              <a:rPr lang="en-US" sz="2800" u="sng" dirty="0"/>
              <a:t>INCREASE</a:t>
            </a:r>
            <a:r>
              <a:rPr lang="en-US" sz="2800" dirty="0"/>
              <a:t> our membership!</a:t>
            </a:r>
          </a:p>
          <a:p>
            <a:pPr marL="285750" indent="-285750">
              <a:buFont typeface="Arial" panose="020B0604020202020204" pitchFamily="34" charset="0"/>
              <a:buChar char="•"/>
            </a:pPr>
            <a:r>
              <a:rPr lang="en-US" sz="2800" dirty="0"/>
              <a:t>People will die/move out of state/get sick – But they don’t have to lose interest!</a:t>
            </a:r>
          </a:p>
          <a:p>
            <a:pPr marL="285750" indent="-285750">
              <a:buFont typeface="Arial" panose="020B0604020202020204" pitchFamily="34" charset="0"/>
              <a:buChar char="•"/>
            </a:pPr>
            <a:r>
              <a:rPr lang="en-US" sz="2800" dirty="0"/>
              <a:t>Sponsors should mentor new members.</a:t>
            </a:r>
          </a:p>
          <a:p>
            <a:pPr marL="285750" indent="-285750">
              <a:buFont typeface="Arial" panose="020B0604020202020204" pitchFamily="34" charset="0"/>
              <a:buChar char="•"/>
            </a:pPr>
            <a:r>
              <a:rPr lang="en-US" sz="2800" dirty="0"/>
              <a:t>Put new members on committees – Give them responsibilities! </a:t>
            </a:r>
          </a:p>
          <a:p>
            <a:pPr marL="285750" indent="-285750">
              <a:buFont typeface="Arial" panose="020B0604020202020204" pitchFamily="34" charset="0"/>
              <a:buChar char="•"/>
            </a:pPr>
            <a:r>
              <a:rPr lang="en-US" sz="2800" dirty="0"/>
              <a:t>Make them feel welcome and important! </a:t>
            </a:r>
          </a:p>
        </p:txBody>
      </p:sp>
    </p:spTree>
    <p:extLst>
      <p:ext uri="{BB962C8B-B14F-4D97-AF65-F5344CB8AC3E}">
        <p14:creationId xmlns:p14="http://schemas.microsoft.com/office/powerpoint/2010/main" val="15560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E232D-2826-42B4-B464-DA5A45718ECE}"/>
              </a:ext>
            </a:extLst>
          </p:cNvPr>
          <p:cNvSpPr>
            <a:spLocks noGrp="1"/>
          </p:cNvSpPr>
          <p:nvPr>
            <p:ph type="title"/>
          </p:nvPr>
        </p:nvSpPr>
        <p:spPr/>
        <p:txBody>
          <a:bodyPr/>
          <a:lstStyle/>
          <a:p>
            <a:r>
              <a:rPr lang="en-US" sz="4400" dirty="0">
                <a:solidFill>
                  <a:schemeClr val="accent1"/>
                </a:solidFill>
                <a:latin typeface="+mn-lt"/>
              </a:rPr>
              <a:t>Other ideas for new members</a:t>
            </a:r>
            <a:r>
              <a:rPr lang="en-US" sz="4400" dirty="0">
                <a:solidFill>
                  <a:schemeClr val="accent1"/>
                </a:solidFill>
              </a:rPr>
              <a:t>?</a:t>
            </a:r>
          </a:p>
        </p:txBody>
      </p:sp>
      <p:pic>
        <p:nvPicPr>
          <p:cNvPr id="4" name="Picture 3">
            <a:extLst>
              <a:ext uri="{FF2B5EF4-FFF2-40B4-BE49-F238E27FC236}">
                <a16:creationId xmlns:a16="http://schemas.microsoft.com/office/drawing/2014/main" id="{11432554-41F7-4D43-B729-99727615367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8650" y="1547447"/>
            <a:ext cx="2434765" cy="2722098"/>
          </a:xfrm>
          <a:prstGeom prst="rect">
            <a:avLst/>
          </a:prstGeom>
        </p:spPr>
      </p:pic>
      <p:sp>
        <p:nvSpPr>
          <p:cNvPr id="5" name="TextBox 4">
            <a:extLst>
              <a:ext uri="{FF2B5EF4-FFF2-40B4-BE49-F238E27FC236}">
                <a16:creationId xmlns:a16="http://schemas.microsoft.com/office/drawing/2014/main" id="{6F77D208-F764-4E0C-BDD2-B77EFC0CCD00}"/>
              </a:ext>
            </a:extLst>
          </p:cNvPr>
          <p:cNvSpPr txBox="1"/>
          <p:nvPr/>
        </p:nvSpPr>
        <p:spPr>
          <a:xfrm>
            <a:off x="3580444" y="2518117"/>
            <a:ext cx="4417876" cy="1200329"/>
          </a:xfrm>
          <a:prstGeom prst="rect">
            <a:avLst/>
          </a:prstGeom>
          <a:noFill/>
        </p:spPr>
        <p:txBody>
          <a:bodyPr wrap="none" rtlCol="0">
            <a:spAutoFit/>
          </a:bodyPr>
          <a:lstStyle/>
          <a:p>
            <a:pPr marL="285750" indent="-285750">
              <a:buFont typeface="Arial" panose="020B0604020202020204" pitchFamily="34" charset="0"/>
              <a:buChar char="•"/>
            </a:pPr>
            <a:r>
              <a:rPr lang="en-US" dirty="0"/>
              <a:t>Challenge them to recruit a new member!</a:t>
            </a:r>
          </a:p>
          <a:p>
            <a:pPr marL="285750" indent="-285750">
              <a:buFont typeface="Arial" panose="020B0604020202020204" pitchFamily="34" charset="0"/>
              <a:buChar char="•"/>
            </a:pPr>
            <a:r>
              <a:rPr lang="en-US" dirty="0"/>
              <a:t>Invite them to a Zone or District meeting.</a:t>
            </a:r>
          </a:p>
          <a:p>
            <a:pPr marL="285750" indent="-285750">
              <a:buFont typeface="Arial" panose="020B0604020202020204" pitchFamily="34" charset="0"/>
              <a:buChar char="•"/>
            </a:pPr>
            <a:r>
              <a:rPr lang="en-US" dirty="0"/>
              <a:t>Assign a Big Brother/Big Sister to them.</a:t>
            </a:r>
          </a:p>
          <a:p>
            <a:endParaRPr lang="en-US" dirty="0"/>
          </a:p>
        </p:txBody>
      </p:sp>
      <p:sp>
        <p:nvSpPr>
          <p:cNvPr id="6" name="TextBox 5">
            <a:extLst>
              <a:ext uri="{FF2B5EF4-FFF2-40B4-BE49-F238E27FC236}">
                <a16:creationId xmlns:a16="http://schemas.microsoft.com/office/drawing/2014/main" id="{8233A32E-05D1-45E0-893E-8E86AA74DC41}"/>
              </a:ext>
            </a:extLst>
          </p:cNvPr>
          <p:cNvSpPr txBox="1"/>
          <p:nvPr/>
        </p:nvSpPr>
        <p:spPr>
          <a:xfrm>
            <a:off x="1874167" y="4722136"/>
            <a:ext cx="6168355" cy="584775"/>
          </a:xfrm>
          <a:prstGeom prst="rect">
            <a:avLst/>
          </a:prstGeom>
          <a:noFill/>
        </p:spPr>
        <p:txBody>
          <a:bodyPr wrap="none" rtlCol="0">
            <a:spAutoFit/>
          </a:bodyPr>
          <a:lstStyle/>
          <a:p>
            <a:r>
              <a:rPr lang="en-US" sz="3200" dirty="0"/>
              <a:t>BE PROACTIVE…….TEAM APPROACH</a:t>
            </a:r>
          </a:p>
        </p:txBody>
      </p:sp>
      <p:pic>
        <p:nvPicPr>
          <p:cNvPr id="8" name="Picture 7">
            <a:extLst>
              <a:ext uri="{FF2B5EF4-FFF2-40B4-BE49-F238E27FC236}">
                <a16:creationId xmlns:a16="http://schemas.microsoft.com/office/drawing/2014/main" id="{8CEFF829-DA89-42A1-B277-FBF03C571BC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261669" y="5208403"/>
            <a:ext cx="2998454" cy="1161958"/>
          </a:xfrm>
          <a:prstGeom prst="rect">
            <a:avLst/>
          </a:prstGeom>
        </p:spPr>
      </p:pic>
    </p:spTree>
    <p:extLst>
      <p:ext uri="{BB962C8B-B14F-4D97-AF65-F5344CB8AC3E}">
        <p14:creationId xmlns:p14="http://schemas.microsoft.com/office/powerpoint/2010/main" val="403029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42370C-D956-4BE3-A38C-81D8B5E34771}"/>
              </a:ext>
            </a:extLst>
          </p:cNvPr>
          <p:cNvSpPr txBox="1"/>
          <p:nvPr/>
        </p:nvSpPr>
        <p:spPr>
          <a:xfrm>
            <a:off x="956603" y="815926"/>
            <a:ext cx="6987747" cy="646331"/>
          </a:xfrm>
          <a:prstGeom prst="rect">
            <a:avLst/>
          </a:prstGeom>
          <a:noFill/>
        </p:spPr>
        <p:txBody>
          <a:bodyPr wrap="none" rtlCol="0">
            <a:spAutoFit/>
          </a:bodyPr>
          <a:lstStyle/>
          <a:p>
            <a:r>
              <a:rPr lang="en-US" sz="3600" u="sng" dirty="0"/>
              <a:t>PROMOTE THE VALUE PROPOSITION</a:t>
            </a:r>
          </a:p>
        </p:txBody>
      </p:sp>
      <p:sp>
        <p:nvSpPr>
          <p:cNvPr id="5" name="TextBox 4">
            <a:extLst>
              <a:ext uri="{FF2B5EF4-FFF2-40B4-BE49-F238E27FC236}">
                <a16:creationId xmlns:a16="http://schemas.microsoft.com/office/drawing/2014/main" id="{87BDA7A9-9F01-4EE9-BD76-5182CF6C1069}"/>
              </a:ext>
            </a:extLst>
          </p:cNvPr>
          <p:cNvSpPr txBox="1"/>
          <p:nvPr/>
        </p:nvSpPr>
        <p:spPr>
          <a:xfrm>
            <a:off x="1298124" y="2096086"/>
            <a:ext cx="6804867" cy="2031325"/>
          </a:xfrm>
          <a:prstGeom prst="rect">
            <a:avLst/>
          </a:prstGeom>
          <a:noFill/>
        </p:spPr>
        <p:txBody>
          <a:bodyPr wrap="square" rtlCol="0">
            <a:spAutoFit/>
          </a:bodyPr>
          <a:lstStyle/>
          <a:p>
            <a:r>
              <a:rPr lang="en-US" i="1" dirty="0"/>
              <a:t>	            “What do I get out of joining Optimists?”</a:t>
            </a:r>
          </a:p>
          <a:p>
            <a:endParaRPr lang="en-US" i="1" dirty="0"/>
          </a:p>
          <a:p>
            <a:r>
              <a:rPr lang="en-US" dirty="0"/>
              <a:t>RELATIONSHIPS with like-minded individuals who have positive mental attitudes! </a:t>
            </a:r>
          </a:p>
          <a:p>
            <a:br>
              <a:rPr lang="en-US" dirty="0"/>
            </a:br>
            <a:r>
              <a:rPr lang="en-US" dirty="0"/>
              <a:t>These relationships often become life long friendships worth their weight in GOLD!</a:t>
            </a:r>
            <a:r>
              <a:rPr lang="en-US" i="1" dirty="0"/>
              <a:t> </a:t>
            </a:r>
          </a:p>
        </p:txBody>
      </p:sp>
      <p:sp>
        <p:nvSpPr>
          <p:cNvPr id="6" name="TextBox 5">
            <a:extLst>
              <a:ext uri="{FF2B5EF4-FFF2-40B4-BE49-F238E27FC236}">
                <a16:creationId xmlns:a16="http://schemas.microsoft.com/office/drawing/2014/main" id="{221381E4-69F6-4A35-A19F-4BDCBD96BA49}"/>
              </a:ext>
            </a:extLst>
          </p:cNvPr>
          <p:cNvSpPr txBox="1"/>
          <p:nvPr/>
        </p:nvSpPr>
        <p:spPr>
          <a:xfrm>
            <a:off x="1990578" y="4761240"/>
            <a:ext cx="5162844" cy="1384995"/>
          </a:xfrm>
          <a:prstGeom prst="rect">
            <a:avLst/>
          </a:prstGeom>
          <a:noFill/>
        </p:spPr>
        <p:txBody>
          <a:bodyPr wrap="square" rtlCol="0">
            <a:spAutoFit/>
          </a:bodyPr>
          <a:lstStyle/>
          <a:p>
            <a:pPr algn="ctr"/>
            <a:r>
              <a:rPr lang="en-US" sz="2800" dirty="0"/>
              <a:t>How can we deprive our friends and neighbors of the opportunity of being an Optimist?</a:t>
            </a:r>
          </a:p>
        </p:txBody>
      </p:sp>
      <p:pic>
        <p:nvPicPr>
          <p:cNvPr id="8" name="Picture 7">
            <a:extLst>
              <a:ext uri="{FF2B5EF4-FFF2-40B4-BE49-F238E27FC236}">
                <a16:creationId xmlns:a16="http://schemas.microsoft.com/office/drawing/2014/main" id="{2C59AA77-E6A2-46D6-8508-7EA8F3667E1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35696" y="3915076"/>
            <a:ext cx="872608" cy="846164"/>
          </a:xfrm>
          <a:prstGeom prst="rect">
            <a:avLst/>
          </a:prstGeom>
        </p:spPr>
      </p:pic>
    </p:spTree>
    <p:extLst>
      <p:ext uri="{BB962C8B-B14F-4D97-AF65-F5344CB8AC3E}">
        <p14:creationId xmlns:p14="http://schemas.microsoft.com/office/powerpoint/2010/main" val="20991652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F639F-8821-467F-A645-521654E7C0AF}"/>
              </a:ext>
            </a:extLst>
          </p:cNvPr>
          <p:cNvSpPr>
            <a:spLocks noGrp="1"/>
          </p:cNvSpPr>
          <p:nvPr>
            <p:ph type="title"/>
          </p:nvPr>
        </p:nvSpPr>
        <p:spPr/>
        <p:txBody>
          <a:bodyPr>
            <a:normAutofit/>
          </a:bodyPr>
          <a:lstStyle/>
          <a:p>
            <a:pPr algn="ctr"/>
            <a:r>
              <a:rPr lang="en-US" sz="4000" dirty="0">
                <a:ln w="0"/>
                <a:solidFill>
                  <a:schemeClr val="accent1"/>
                </a:solidFill>
                <a:effectLst>
                  <a:outerShdw blurRad="50800" dist="38100" dir="5400000" algn="t" rotWithShape="0">
                    <a:prstClr val="black">
                      <a:alpha val="40000"/>
                    </a:prstClr>
                  </a:outerShdw>
                </a:effectLst>
                <a:latin typeface="+mn-lt"/>
              </a:rPr>
              <a:t>WHAT ABOUT BOB?!</a:t>
            </a:r>
          </a:p>
        </p:txBody>
      </p:sp>
      <p:pic>
        <p:nvPicPr>
          <p:cNvPr id="5" name="Content Placeholder 4">
            <a:extLst>
              <a:ext uri="{FF2B5EF4-FFF2-40B4-BE49-F238E27FC236}">
                <a16:creationId xmlns:a16="http://schemas.microsoft.com/office/drawing/2014/main" id="{973F74C3-DB27-4285-B240-3DCCF371B1B4}"/>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757" b="9380"/>
          <a:stretch/>
        </p:blipFill>
        <p:spPr>
          <a:xfrm>
            <a:off x="6035040" y="3305908"/>
            <a:ext cx="2728330" cy="3404381"/>
          </a:xfrm>
        </p:spPr>
      </p:pic>
      <p:sp>
        <p:nvSpPr>
          <p:cNvPr id="7" name="TextBox 6">
            <a:extLst>
              <a:ext uri="{FF2B5EF4-FFF2-40B4-BE49-F238E27FC236}">
                <a16:creationId xmlns:a16="http://schemas.microsoft.com/office/drawing/2014/main" id="{FFD3FC26-EE09-468D-98BD-D0B63C5D335C}"/>
              </a:ext>
            </a:extLst>
          </p:cNvPr>
          <p:cNvSpPr txBox="1"/>
          <p:nvPr/>
        </p:nvSpPr>
        <p:spPr>
          <a:xfrm>
            <a:off x="801858" y="2166425"/>
            <a:ext cx="7409785" cy="1754326"/>
          </a:xfrm>
          <a:prstGeom prst="rect">
            <a:avLst/>
          </a:prstGeom>
          <a:noFill/>
        </p:spPr>
        <p:txBody>
          <a:bodyPr wrap="none" rtlCol="0">
            <a:spAutoFit/>
          </a:bodyPr>
          <a:lstStyle/>
          <a:p>
            <a:r>
              <a:rPr lang="en-US" dirty="0"/>
              <a:t>President Bob McFadyen will be communicating with our members and clubs</a:t>
            </a:r>
          </a:p>
          <a:p>
            <a:r>
              <a:rPr lang="en-US" dirty="0"/>
              <a:t>Every month via various media continually promoting membership!</a:t>
            </a:r>
          </a:p>
          <a:p>
            <a:endParaRPr lang="en-US" dirty="0"/>
          </a:p>
          <a:p>
            <a:r>
              <a:rPr lang="en-US" dirty="0"/>
              <a:t>We must help him!!</a:t>
            </a:r>
          </a:p>
          <a:p>
            <a:endParaRPr lang="en-US" dirty="0"/>
          </a:p>
          <a:p>
            <a:r>
              <a:rPr lang="en-US" dirty="0"/>
              <a:t>We can’t let President Bob down!!! </a:t>
            </a:r>
          </a:p>
        </p:txBody>
      </p:sp>
    </p:spTree>
    <p:extLst>
      <p:ext uri="{BB962C8B-B14F-4D97-AF65-F5344CB8AC3E}">
        <p14:creationId xmlns:p14="http://schemas.microsoft.com/office/powerpoint/2010/main" val="115700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6">
            <a:extLst>
              <a:ext uri="{FF2B5EF4-FFF2-40B4-BE49-F238E27FC236}">
                <a16:creationId xmlns:a16="http://schemas.microsoft.com/office/drawing/2014/main" id="{7F8A73EE-6910-6E89-0D55-7EA2F9AA928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23100" y="2547892"/>
            <a:ext cx="3488924" cy="1748900"/>
          </a:xfrm>
          <a:effectLst>
            <a:outerShdw blurRad="1270000" dist="50800" dir="5400000" algn="ctr" rotWithShape="0">
              <a:srgbClr val="000000">
                <a:alpha val="19000"/>
              </a:srgbClr>
            </a:outerShdw>
          </a:effectLst>
        </p:spPr>
      </p:pic>
      <p:sp>
        <p:nvSpPr>
          <p:cNvPr id="3" name="Title 2">
            <a:extLst>
              <a:ext uri="{FF2B5EF4-FFF2-40B4-BE49-F238E27FC236}">
                <a16:creationId xmlns:a16="http://schemas.microsoft.com/office/drawing/2014/main" id="{FB92084C-369B-4B3C-90E0-2626EF95ED5A}"/>
              </a:ext>
            </a:extLst>
          </p:cNvPr>
          <p:cNvSpPr>
            <a:spLocks noGrp="1"/>
          </p:cNvSpPr>
          <p:nvPr>
            <p:ph type="title"/>
          </p:nvPr>
        </p:nvSpPr>
        <p:spPr/>
        <p:txBody>
          <a:bodyPr>
            <a:normAutofit/>
          </a:bodyPr>
          <a:lstStyle/>
          <a:p>
            <a:pPr algn="ctr"/>
            <a:r>
              <a:rPr lang="en-US" dirty="0"/>
              <a:t>PARTNERS IN OPTIMISM</a:t>
            </a:r>
          </a:p>
        </p:txBody>
      </p:sp>
      <p:sp>
        <p:nvSpPr>
          <p:cNvPr id="8" name="TextBox 7">
            <a:extLst>
              <a:ext uri="{FF2B5EF4-FFF2-40B4-BE49-F238E27FC236}">
                <a16:creationId xmlns:a16="http://schemas.microsoft.com/office/drawing/2014/main" id="{CE481942-7F37-09EF-D243-CFE77025F99A}"/>
              </a:ext>
            </a:extLst>
          </p:cNvPr>
          <p:cNvSpPr txBox="1"/>
          <p:nvPr/>
        </p:nvSpPr>
        <p:spPr>
          <a:xfrm>
            <a:off x="1220678" y="1589103"/>
            <a:ext cx="6702641" cy="3693319"/>
          </a:xfrm>
          <a:prstGeom prst="rect">
            <a:avLst/>
          </a:prstGeom>
          <a:noFill/>
        </p:spPr>
        <p:txBody>
          <a:bodyPr wrap="square" rtlCol="0">
            <a:spAutoFit/>
          </a:bodyPr>
          <a:lstStyle/>
          <a:p>
            <a:r>
              <a:rPr lang="en-US" dirty="0"/>
              <a:t>*Two Optimist Clubs get together as partners to help each other with membership growth. With both clubs having the opportunity to reach distinguished status by reaching specific membership targets for both clubs.</a:t>
            </a:r>
          </a:p>
          <a:p>
            <a:endParaRPr lang="en-US" dirty="0"/>
          </a:p>
          <a:p>
            <a:endParaRPr lang="en-US" dirty="0"/>
          </a:p>
          <a:p>
            <a:endParaRPr lang="en-US" dirty="0"/>
          </a:p>
          <a:p>
            <a:endParaRPr lang="en-US" dirty="0"/>
          </a:p>
          <a:p>
            <a:endParaRPr lang="en-US" dirty="0"/>
          </a:p>
          <a:p>
            <a:endParaRPr lang="en-US" dirty="0"/>
          </a:p>
          <a:p>
            <a:r>
              <a:rPr lang="en-US" dirty="0"/>
              <a:t>*The Presidents of both clubs will sign an Agreement to be Partners in Optimism. One large club and one small club will work together to grow both clubs membership numbers. </a:t>
            </a:r>
          </a:p>
        </p:txBody>
      </p:sp>
    </p:spTree>
    <p:extLst>
      <p:ext uri="{BB962C8B-B14F-4D97-AF65-F5344CB8AC3E}">
        <p14:creationId xmlns:p14="http://schemas.microsoft.com/office/powerpoint/2010/main" val="104219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150"/>
                                  </p:stCondLst>
                                  <p:childTnLst>
                                    <p:set>
                                      <p:cBhvr>
                                        <p:cTn id="15" dur="1" fill="hold">
                                          <p:stCondLst>
                                            <p:cond delay="9"/>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CD7B2B-35E3-6B6B-2DBB-C7177D0064B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167919">
            <a:off x="787477" y="4179119"/>
            <a:ext cx="2864950" cy="1449812"/>
          </a:xfrm>
          <a:prstGeom prst="rect">
            <a:avLst/>
          </a:prstGeom>
        </p:spPr>
      </p:pic>
      <p:sp>
        <p:nvSpPr>
          <p:cNvPr id="2" name="Title 1">
            <a:extLst>
              <a:ext uri="{FF2B5EF4-FFF2-40B4-BE49-F238E27FC236}">
                <a16:creationId xmlns:a16="http://schemas.microsoft.com/office/drawing/2014/main" id="{5D3B1B11-45CB-15F7-D8A0-1C0A20E87287}"/>
              </a:ext>
            </a:extLst>
          </p:cNvPr>
          <p:cNvSpPr>
            <a:spLocks noGrp="1"/>
          </p:cNvSpPr>
          <p:nvPr>
            <p:ph type="title"/>
          </p:nvPr>
        </p:nvSpPr>
        <p:spPr>
          <a:xfrm>
            <a:off x="628649" y="1445706"/>
            <a:ext cx="7886700" cy="735705"/>
          </a:xfrm>
        </p:spPr>
        <p:txBody>
          <a:bodyPr>
            <a:normAutofit fontScale="90000"/>
          </a:bodyPr>
          <a:lstStyle/>
          <a:p>
            <a:br>
              <a:rPr lang="en-US" dirty="0"/>
            </a:br>
            <a:r>
              <a:rPr lang="en-US" sz="2700" dirty="0"/>
              <a:t>It’s required that the clubs perform at least ONE joint task per quarter.</a:t>
            </a:r>
            <a:br>
              <a:rPr lang="en-US" dirty="0"/>
            </a:br>
            <a:endParaRPr lang="en-US" dirty="0"/>
          </a:p>
        </p:txBody>
      </p:sp>
      <p:sp>
        <p:nvSpPr>
          <p:cNvPr id="3" name="Content Placeholder 2">
            <a:extLst>
              <a:ext uri="{FF2B5EF4-FFF2-40B4-BE49-F238E27FC236}">
                <a16:creationId xmlns:a16="http://schemas.microsoft.com/office/drawing/2014/main" id="{435D12E8-F45D-3443-C677-8F4F0C18BE85}"/>
              </a:ext>
            </a:extLst>
          </p:cNvPr>
          <p:cNvSpPr>
            <a:spLocks noGrp="1"/>
          </p:cNvSpPr>
          <p:nvPr>
            <p:ph idx="1"/>
          </p:nvPr>
        </p:nvSpPr>
        <p:spPr>
          <a:xfrm>
            <a:off x="628649" y="3592427"/>
            <a:ext cx="7886700" cy="1624614"/>
          </a:xfrm>
        </p:spPr>
        <p:txBody>
          <a:bodyPr/>
          <a:lstStyle/>
          <a:p>
            <a:pPr algn="ctr"/>
            <a:r>
              <a:rPr lang="en-US" dirty="0"/>
              <a:t>Youth Programs </a:t>
            </a:r>
          </a:p>
          <a:p>
            <a:pPr algn="ctr"/>
            <a:r>
              <a:rPr lang="en-US" dirty="0"/>
              <a:t>Fundraisers</a:t>
            </a:r>
          </a:p>
          <a:p>
            <a:pPr algn="ctr"/>
            <a:r>
              <a:rPr lang="en-US" dirty="0"/>
              <a:t>NOW/WOW Programs </a:t>
            </a:r>
          </a:p>
        </p:txBody>
      </p:sp>
      <p:sp>
        <p:nvSpPr>
          <p:cNvPr id="4" name="TextBox 3">
            <a:extLst>
              <a:ext uri="{FF2B5EF4-FFF2-40B4-BE49-F238E27FC236}">
                <a16:creationId xmlns:a16="http://schemas.microsoft.com/office/drawing/2014/main" id="{D38E923B-2E56-4113-5EF5-826539397ED5}"/>
              </a:ext>
            </a:extLst>
          </p:cNvPr>
          <p:cNvSpPr txBox="1"/>
          <p:nvPr/>
        </p:nvSpPr>
        <p:spPr>
          <a:xfrm>
            <a:off x="2246051" y="2382985"/>
            <a:ext cx="5007006" cy="523220"/>
          </a:xfrm>
          <a:prstGeom prst="rect">
            <a:avLst/>
          </a:prstGeom>
          <a:noFill/>
        </p:spPr>
        <p:txBody>
          <a:bodyPr wrap="square" rtlCol="0">
            <a:spAutoFit/>
          </a:bodyPr>
          <a:lstStyle/>
          <a:p>
            <a:r>
              <a:rPr lang="en-US" sz="2800" dirty="0"/>
              <a:t>Examples of joint tasks are: </a:t>
            </a:r>
          </a:p>
        </p:txBody>
      </p:sp>
      <p:pic>
        <p:nvPicPr>
          <p:cNvPr id="6" name="Picture 5">
            <a:extLst>
              <a:ext uri="{FF2B5EF4-FFF2-40B4-BE49-F238E27FC236}">
                <a16:creationId xmlns:a16="http://schemas.microsoft.com/office/drawing/2014/main" id="{7FAC3ADC-FFD9-78D2-ECE7-6C4904788EAC}"/>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848211" y="3155464"/>
            <a:ext cx="2843259" cy="1088908"/>
          </a:xfrm>
          <a:prstGeom prst="rect">
            <a:avLst/>
          </a:prstGeom>
        </p:spPr>
      </p:pic>
    </p:spTree>
    <p:extLst>
      <p:ext uri="{BB962C8B-B14F-4D97-AF65-F5344CB8AC3E}">
        <p14:creationId xmlns:p14="http://schemas.microsoft.com/office/powerpoint/2010/main" val="171178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96994A-62D1-E4C9-E4C0-365994CF8CF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8888" y="718470"/>
            <a:ext cx="7386222" cy="5613529"/>
          </a:xfrm>
          <a:prstGeom prst="rect">
            <a:avLst/>
          </a:prstGeom>
          <a:effectLst>
            <a:outerShdw blurRad="50800" dist="50800" dir="5400000" algn="ctr" rotWithShape="0">
              <a:srgbClr val="000000">
                <a:alpha val="0"/>
              </a:srgbClr>
            </a:outerShdw>
            <a:softEdge rad="1066800"/>
          </a:effectLst>
        </p:spPr>
      </p:pic>
      <p:sp>
        <p:nvSpPr>
          <p:cNvPr id="2" name="TextBox 1">
            <a:extLst>
              <a:ext uri="{FF2B5EF4-FFF2-40B4-BE49-F238E27FC236}">
                <a16:creationId xmlns:a16="http://schemas.microsoft.com/office/drawing/2014/main" id="{CC813329-7654-B883-429D-93428275016D}"/>
              </a:ext>
            </a:extLst>
          </p:cNvPr>
          <p:cNvSpPr txBox="1"/>
          <p:nvPr/>
        </p:nvSpPr>
        <p:spPr>
          <a:xfrm>
            <a:off x="581487" y="843677"/>
            <a:ext cx="7981025" cy="5170646"/>
          </a:xfrm>
          <a:prstGeom prst="rect">
            <a:avLst/>
          </a:prstGeom>
          <a:noFill/>
        </p:spPr>
        <p:txBody>
          <a:bodyPr wrap="square" rtlCol="0">
            <a:spAutoFit/>
          </a:bodyPr>
          <a:lstStyle/>
          <a:p>
            <a:pPr marL="285750" indent="-285750">
              <a:buFont typeface="Arial" panose="020B0604020202020204" pitchFamily="34" charset="0"/>
              <a:buChar char="•"/>
            </a:pPr>
            <a:r>
              <a:rPr lang="en-US" sz="2400" dirty="0"/>
              <a:t>Large club mentors small club by:</a:t>
            </a:r>
            <a:br>
              <a:rPr lang="en-US" sz="2400" dirty="0"/>
            </a:br>
            <a:r>
              <a:rPr lang="en-US" sz="2400" dirty="0"/>
              <a:t>    1. Invites members to meetings</a:t>
            </a:r>
          </a:p>
          <a:p>
            <a:r>
              <a:rPr lang="en-US" sz="2400" dirty="0"/>
              <a:t>         2. Social Events </a:t>
            </a:r>
          </a:p>
          <a:p>
            <a:r>
              <a:rPr lang="en-US" sz="2400" dirty="0"/>
              <a:t>         3. Helps with finding speakers</a:t>
            </a:r>
          </a:p>
          <a:p>
            <a:r>
              <a:rPr lang="en-US" sz="2400" dirty="0"/>
              <a:t>         4. Shared youth projects</a:t>
            </a:r>
          </a:p>
          <a:p>
            <a:pPr marL="285750" indent="-285750">
              <a:buFont typeface="Arial" panose="020B0604020202020204" pitchFamily="34" charset="0"/>
              <a:buChar char="•"/>
            </a:pPr>
            <a:r>
              <a:rPr lang="en-US" sz="2400" dirty="0"/>
              <a:t>Both clubs must meet HONOR CLUB requirements of ICD- 135.</a:t>
            </a:r>
          </a:p>
          <a:p>
            <a:pPr marL="285750" indent="-285750">
              <a:buFont typeface="Arial" panose="020B0604020202020204" pitchFamily="34" charset="0"/>
              <a:buChar char="•"/>
            </a:pPr>
            <a:r>
              <a:rPr lang="en-US" sz="2400" dirty="0"/>
              <a:t>Small clubs must have +10 membership and at least 20 members on roster on Sep. 30, 2023.</a:t>
            </a:r>
          </a:p>
          <a:p>
            <a:pPr marL="285750" indent="-285750">
              <a:buFont typeface="Arial" panose="020B0604020202020204" pitchFamily="34" charset="0"/>
              <a:buChar char="•"/>
            </a:pPr>
            <a:r>
              <a:rPr lang="en-US" sz="2400" dirty="0"/>
              <a:t>Both clubs combined must have at least net +15 in membership on Sep. 30, 2023.</a:t>
            </a:r>
          </a:p>
          <a:p>
            <a:pPr marL="285750" indent="-285750">
              <a:buFont typeface="Arial" panose="020B0604020202020204" pitchFamily="34" charset="0"/>
              <a:buChar char="•"/>
            </a:pPr>
            <a:r>
              <a:rPr lang="en-US" sz="2400" dirty="0"/>
              <a:t>Original written Agreement to District Membership Chair. Electronic copy to: </a:t>
            </a:r>
            <a:r>
              <a:rPr lang="en-US" sz="2400" dirty="0">
                <a:hlinkClick r:id="rId4"/>
              </a:rPr>
              <a:t>Membership@optimist.org</a:t>
            </a:r>
            <a:r>
              <a:rPr lang="en-US" sz="2400" dirty="0"/>
              <a:t> </a:t>
            </a:r>
          </a:p>
          <a:p>
            <a:endParaRPr lang="en-US" dirty="0"/>
          </a:p>
        </p:txBody>
      </p:sp>
    </p:spTree>
    <p:extLst>
      <p:ext uri="{BB962C8B-B14F-4D97-AF65-F5344CB8AC3E}">
        <p14:creationId xmlns:p14="http://schemas.microsoft.com/office/powerpoint/2010/main" val="26713158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2000"/>
                                        <p:tgtEl>
                                          <p:spTgt spid="4"/>
                                        </p:tgtEl>
                                      </p:cBhvr>
                                    </p:animEffect>
                                    <p:anim calcmode="lin" valueType="num">
                                      <p:cBhvr>
                                        <p:cTn id="40" dur="2000" fill="hold"/>
                                        <p:tgtEl>
                                          <p:spTgt spid="4"/>
                                        </p:tgtEl>
                                        <p:attrNameLst>
                                          <p:attrName>ppt_w</p:attrName>
                                        </p:attrNameLst>
                                      </p:cBhvr>
                                      <p:tavLst>
                                        <p:tav tm="0" fmla="#ppt_w*sin(2.5*pi*$)">
                                          <p:val>
                                            <p:fltVal val="0"/>
                                          </p:val>
                                        </p:tav>
                                        <p:tav tm="100000">
                                          <p:val>
                                            <p:fltVal val="1"/>
                                          </p:val>
                                        </p:tav>
                                      </p:tavLst>
                                    </p:anim>
                                    <p:anim calcmode="lin" valueType="num">
                                      <p:cBhvr>
                                        <p:cTn id="41"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5E2B37-D4B8-490C-4ADC-E60664AEE3E4}"/>
              </a:ext>
            </a:extLst>
          </p:cNvPr>
          <p:cNvSpPr txBox="1"/>
          <p:nvPr/>
        </p:nvSpPr>
        <p:spPr>
          <a:xfrm>
            <a:off x="878890" y="461639"/>
            <a:ext cx="1211870" cy="707886"/>
          </a:xfrm>
          <a:prstGeom prst="rect">
            <a:avLst/>
          </a:prstGeom>
          <a:noFill/>
        </p:spPr>
        <p:txBody>
          <a:bodyPr wrap="none" rtlCol="0">
            <a:spAutoFit/>
          </a:bodyPr>
          <a:lstStyle/>
          <a:p>
            <a:r>
              <a:rPr lang="en-US" sz="4000" dirty="0">
                <a:solidFill>
                  <a:schemeClr val="accent1"/>
                </a:solidFill>
              </a:rPr>
              <a:t>JUST</a:t>
            </a:r>
            <a:r>
              <a:rPr lang="en-US" dirty="0"/>
              <a:t> </a:t>
            </a:r>
          </a:p>
        </p:txBody>
      </p:sp>
      <p:sp>
        <p:nvSpPr>
          <p:cNvPr id="3" name="TextBox 2">
            <a:extLst>
              <a:ext uri="{FF2B5EF4-FFF2-40B4-BE49-F238E27FC236}">
                <a16:creationId xmlns:a16="http://schemas.microsoft.com/office/drawing/2014/main" id="{A3CB990C-941F-86E6-54C3-7CF9254B9BCE}"/>
              </a:ext>
            </a:extLst>
          </p:cNvPr>
          <p:cNvSpPr txBox="1"/>
          <p:nvPr/>
        </p:nvSpPr>
        <p:spPr>
          <a:xfrm>
            <a:off x="1935332" y="1066522"/>
            <a:ext cx="1518082" cy="646331"/>
          </a:xfrm>
          <a:prstGeom prst="rect">
            <a:avLst/>
          </a:prstGeom>
          <a:noFill/>
        </p:spPr>
        <p:txBody>
          <a:bodyPr wrap="square" rtlCol="0">
            <a:spAutoFit/>
          </a:bodyPr>
          <a:lstStyle/>
          <a:p>
            <a:r>
              <a:rPr lang="en-US" sz="3600" dirty="0">
                <a:solidFill>
                  <a:schemeClr val="accent1"/>
                </a:solidFill>
              </a:rPr>
              <a:t>INVITE</a:t>
            </a:r>
          </a:p>
        </p:txBody>
      </p:sp>
      <p:sp>
        <p:nvSpPr>
          <p:cNvPr id="4" name="TextBox 3">
            <a:extLst>
              <a:ext uri="{FF2B5EF4-FFF2-40B4-BE49-F238E27FC236}">
                <a16:creationId xmlns:a16="http://schemas.microsoft.com/office/drawing/2014/main" id="{CF764048-4A9E-A5C6-7CA0-1766A12BF82D}"/>
              </a:ext>
            </a:extLst>
          </p:cNvPr>
          <p:cNvSpPr txBox="1"/>
          <p:nvPr/>
        </p:nvSpPr>
        <p:spPr>
          <a:xfrm>
            <a:off x="3240350" y="1671405"/>
            <a:ext cx="2179123" cy="646331"/>
          </a:xfrm>
          <a:prstGeom prst="rect">
            <a:avLst/>
          </a:prstGeom>
          <a:noFill/>
        </p:spPr>
        <p:txBody>
          <a:bodyPr wrap="none" rtlCol="0">
            <a:spAutoFit/>
          </a:bodyPr>
          <a:lstStyle/>
          <a:p>
            <a:r>
              <a:rPr lang="en-US" sz="3600" dirty="0">
                <a:solidFill>
                  <a:schemeClr val="accent1"/>
                </a:solidFill>
              </a:rPr>
              <a:t>PROGRAM</a:t>
            </a:r>
          </a:p>
        </p:txBody>
      </p:sp>
      <p:pic>
        <p:nvPicPr>
          <p:cNvPr id="6" name="Picture 5">
            <a:extLst>
              <a:ext uri="{FF2B5EF4-FFF2-40B4-BE49-F238E27FC236}">
                <a16:creationId xmlns:a16="http://schemas.microsoft.com/office/drawing/2014/main" id="{71BDCCE7-CADC-05B0-6F8E-C98F8879CCE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882753">
            <a:off x="6520028" y="769566"/>
            <a:ext cx="2198372" cy="1464150"/>
          </a:xfrm>
          <a:prstGeom prst="rect">
            <a:avLst/>
          </a:prstGeom>
        </p:spPr>
      </p:pic>
      <p:sp>
        <p:nvSpPr>
          <p:cNvPr id="8" name="TextBox 7">
            <a:extLst>
              <a:ext uri="{FF2B5EF4-FFF2-40B4-BE49-F238E27FC236}">
                <a16:creationId xmlns:a16="http://schemas.microsoft.com/office/drawing/2014/main" id="{9557A2F1-5C76-EA08-281D-82097DF3339B}"/>
              </a:ext>
            </a:extLst>
          </p:cNvPr>
          <p:cNvSpPr txBox="1"/>
          <p:nvPr/>
        </p:nvSpPr>
        <p:spPr>
          <a:xfrm>
            <a:off x="523783" y="3059668"/>
            <a:ext cx="7918881" cy="1200329"/>
          </a:xfrm>
          <a:prstGeom prst="rect">
            <a:avLst/>
          </a:prstGeom>
          <a:noFill/>
        </p:spPr>
        <p:txBody>
          <a:bodyPr wrap="square" rtlCol="0">
            <a:spAutoFit/>
          </a:bodyPr>
          <a:lstStyle/>
          <a:p>
            <a:pPr marL="285750" indent="-285750">
              <a:buFont typeface="Arial" panose="020B0604020202020204" pitchFamily="34" charset="0"/>
              <a:buChar char="•"/>
            </a:pPr>
            <a:r>
              <a:rPr lang="en-US" dirty="0"/>
              <a:t>Encourage ALL Optimists to invite one person (guest) to an Optimist Club event you’re most passionate about or where you have the most fun. </a:t>
            </a:r>
          </a:p>
          <a:p>
            <a:pPr marL="285750" indent="-285750">
              <a:buFont typeface="Arial" panose="020B0604020202020204" pitchFamily="34" charset="0"/>
              <a:buChar char="•"/>
            </a:pPr>
            <a:r>
              <a:rPr lang="en-US" dirty="0"/>
              <a:t>Once guests see what we do as Optimists, and witnesses your passion and you having fun they will want to join our organization. </a:t>
            </a:r>
          </a:p>
        </p:txBody>
      </p:sp>
      <p:sp>
        <p:nvSpPr>
          <p:cNvPr id="9" name="TextBox 8">
            <a:extLst>
              <a:ext uri="{FF2B5EF4-FFF2-40B4-BE49-F238E27FC236}">
                <a16:creationId xmlns:a16="http://schemas.microsoft.com/office/drawing/2014/main" id="{B74382E7-4602-2C8B-7869-0FBF989A157A}"/>
              </a:ext>
            </a:extLst>
          </p:cNvPr>
          <p:cNvSpPr txBox="1"/>
          <p:nvPr/>
        </p:nvSpPr>
        <p:spPr>
          <a:xfrm>
            <a:off x="430567" y="4540264"/>
            <a:ext cx="8105312" cy="646331"/>
          </a:xfrm>
          <a:prstGeom prst="rect">
            <a:avLst/>
          </a:prstGeom>
          <a:noFill/>
        </p:spPr>
        <p:txBody>
          <a:bodyPr wrap="square" rtlCol="0">
            <a:spAutoFit/>
          </a:bodyPr>
          <a:lstStyle/>
          <a:p>
            <a:r>
              <a:rPr lang="en-US" dirty="0"/>
              <a:t>How do you get new members to join your Optimist Club without even asking them to join?  JUST INVITE!! Just invite one guest to an Optimist event. </a:t>
            </a:r>
          </a:p>
        </p:txBody>
      </p:sp>
      <p:sp>
        <p:nvSpPr>
          <p:cNvPr id="10" name="TextBox 9">
            <a:extLst>
              <a:ext uri="{FF2B5EF4-FFF2-40B4-BE49-F238E27FC236}">
                <a16:creationId xmlns:a16="http://schemas.microsoft.com/office/drawing/2014/main" id="{094AB43E-43F1-A8D2-46D2-415ECCFB731D}"/>
              </a:ext>
            </a:extLst>
          </p:cNvPr>
          <p:cNvSpPr txBox="1"/>
          <p:nvPr/>
        </p:nvSpPr>
        <p:spPr>
          <a:xfrm>
            <a:off x="523783" y="5397623"/>
            <a:ext cx="7696939" cy="646331"/>
          </a:xfrm>
          <a:prstGeom prst="rect">
            <a:avLst/>
          </a:prstGeom>
          <a:noFill/>
        </p:spPr>
        <p:txBody>
          <a:bodyPr wrap="square" rtlCol="0">
            <a:spAutoFit/>
          </a:bodyPr>
          <a:lstStyle/>
          <a:p>
            <a:r>
              <a:rPr lang="en-US" dirty="0"/>
              <a:t>SO EASY ANYONE CAN DO IT! Experienced members to </a:t>
            </a:r>
          </a:p>
          <a:p>
            <a:r>
              <a:rPr lang="en-US" dirty="0"/>
              <a:t>brand new members can invite a guest to an event!!  </a:t>
            </a:r>
          </a:p>
        </p:txBody>
      </p:sp>
      <p:pic>
        <p:nvPicPr>
          <p:cNvPr id="12" name="Picture 11">
            <a:extLst>
              <a:ext uri="{FF2B5EF4-FFF2-40B4-BE49-F238E27FC236}">
                <a16:creationId xmlns:a16="http://schemas.microsoft.com/office/drawing/2014/main" id="{8763B4B3-0440-8046-EDAD-B8E5811F540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90082" y="5375177"/>
            <a:ext cx="1866113" cy="1233162"/>
          </a:xfrm>
          <a:prstGeom prst="rect">
            <a:avLst/>
          </a:prstGeom>
        </p:spPr>
      </p:pic>
    </p:spTree>
    <p:extLst>
      <p:ext uri="{BB962C8B-B14F-4D97-AF65-F5344CB8AC3E}">
        <p14:creationId xmlns:p14="http://schemas.microsoft.com/office/powerpoint/2010/main" val="23094320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fade">
                                      <p:cBhvr>
                                        <p:cTn id="34" dur="2000"/>
                                        <p:tgtEl>
                                          <p:spTgt spid="10">
                                            <p:txEl>
                                              <p:pRg st="0" end="0"/>
                                            </p:txEl>
                                          </p:spTgt>
                                        </p:tgtEl>
                                      </p:cBhvr>
                                    </p:animEffect>
                                    <p:anim calcmode="lin" valueType="num">
                                      <p:cBhvr>
                                        <p:cTn id="35" dur="2000" fill="hold"/>
                                        <p:tgtEl>
                                          <p:spTgt spid="10">
                                            <p:txEl>
                                              <p:pRg st="0" end="0"/>
                                            </p:txEl>
                                          </p:spTgt>
                                        </p:tgtEl>
                                        <p:attrNameLst>
                                          <p:attrName>ppt_w</p:attrName>
                                        </p:attrNameLst>
                                      </p:cBhvr>
                                      <p:tavLst>
                                        <p:tav tm="0" fmla="#ppt_w*sin(2.5*pi*$)">
                                          <p:val>
                                            <p:fltVal val="0"/>
                                          </p:val>
                                        </p:tav>
                                        <p:tav tm="100000">
                                          <p:val>
                                            <p:fltVal val="1"/>
                                          </p:val>
                                        </p:tav>
                                      </p:tavLst>
                                    </p:anim>
                                    <p:anim calcmode="lin" valueType="num">
                                      <p:cBhvr>
                                        <p:cTn id="36" dur="20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nodeType="clickEffect">
                                  <p:stCondLst>
                                    <p:cond delay="0"/>
                                  </p:stCondLst>
                                  <p:childTnLst>
                                    <p:set>
                                      <p:cBhvr>
                                        <p:cTn id="40" dur="1" fill="hold">
                                          <p:stCondLst>
                                            <p:cond delay="0"/>
                                          </p:stCondLst>
                                        </p:cTn>
                                        <p:tgtEl>
                                          <p:spTgt spid="10">
                                            <p:txEl>
                                              <p:pRg st="1" end="1"/>
                                            </p:txEl>
                                          </p:spTgt>
                                        </p:tgtEl>
                                        <p:attrNameLst>
                                          <p:attrName>style.visibility</p:attrName>
                                        </p:attrNameLst>
                                      </p:cBhvr>
                                      <p:to>
                                        <p:strVal val="visible"/>
                                      </p:to>
                                    </p:set>
                                    <p:animEffect transition="in" filter="fade">
                                      <p:cBhvr>
                                        <p:cTn id="41" dur="2000"/>
                                        <p:tgtEl>
                                          <p:spTgt spid="10">
                                            <p:txEl>
                                              <p:pRg st="1" end="1"/>
                                            </p:txEl>
                                          </p:spTgt>
                                        </p:tgtEl>
                                      </p:cBhvr>
                                    </p:animEffect>
                                    <p:anim calcmode="lin" valueType="num">
                                      <p:cBhvr>
                                        <p:cTn id="42" dur="2000" fill="hold"/>
                                        <p:tgtEl>
                                          <p:spTgt spid="10">
                                            <p:txEl>
                                              <p:pRg st="1" end="1"/>
                                            </p:txEl>
                                          </p:spTgt>
                                        </p:tgtEl>
                                        <p:attrNameLst>
                                          <p:attrName>ppt_w</p:attrName>
                                        </p:attrNameLst>
                                      </p:cBhvr>
                                      <p:tavLst>
                                        <p:tav tm="0" fmla="#ppt_w*sin(2.5*pi*$)">
                                          <p:val>
                                            <p:fltVal val="0"/>
                                          </p:val>
                                        </p:tav>
                                        <p:tav tm="100000">
                                          <p:val>
                                            <p:fltVal val="1"/>
                                          </p:val>
                                        </p:tav>
                                      </p:tavLst>
                                    </p:anim>
                                    <p:anim calcmode="lin" valueType="num">
                                      <p:cBhvr>
                                        <p:cTn id="43" dur="2000" fill="hold"/>
                                        <p:tgtEl>
                                          <p:spTgt spid="1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2E1BAF5-46FA-14BA-BD4B-20CC1355514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71821" y="4981796"/>
            <a:ext cx="1687649" cy="1687649"/>
          </a:xfrm>
          <a:prstGeom prst="rect">
            <a:avLst/>
          </a:prstGeom>
          <a:effectLst>
            <a:outerShdw blurRad="50800" dist="50800" dir="5400000" algn="ctr" rotWithShape="0">
              <a:srgbClr val="000000">
                <a:alpha val="65000"/>
              </a:srgbClr>
            </a:outerShdw>
            <a:softEdge rad="279400"/>
          </a:effectLst>
        </p:spPr>
      </p:pic>
      <p:pic>
        <p:nvPicPr>
          <p:cNvPr id="4" name="Picture 3">
            <a:extLst>
              <a:ext uri="{FF2B5EF4-FFF2-40B4-BE49-F238E27FC236}">
                <a16:creationId xmlns:a16="http://schemas.microsoft.com/office/drawing/2014/main" id="{F413AD71-7B2B-221C-0AC1-04EB1A5409C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74167" y="1662344"/>
            <a:ext cx="2086252" cy="1251751"/>
          </a:xfrm>
          <a:prstGeom prst="rect">
            <a:avLst/>
          </a:prstGeom>
          <a:effectLst>
            <a:reflection stA="29000" endPos="65000" dist="50800" dir="5400000" sy="-100000" algn="bl" rotWithShape="0"/>
            <a:softEdge rad="304800"/>
          </a:effectLst>
        </p:spPr>
      </p:pic>
      <p:sp>
        <p:nvSpPr>
          <p:cNvPr id="2" name="TextBox 1">
            <a:extLst>
              <a:ext uri="{FF2B5EF4-FFF2-40B4-BE49-F238E27FC236}">
                <a16:creationId xmlns:a16="http://schemas.microsoft.com/office/drawing/2014/main" id="{02755B85-1BF9-0BE4-BB73-B73BF2030A13}"/>
              </a:ext>
            </a:extLst>
          </p:cNvPr>
          <p:cNvSpPr txBox="1"/>
          <p:nvPr/>
        </p:nvSpPr>
        <p:spPr>
          <a:xfrm>
            <a:off x="834501" y="1322773"/>
            <a:ext cx="776796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The Club self reports to Optimist International when every club member has invited at least one guest to one event. </a:t>
            </a:r>
          </a:p>
          <a:p>
            <a:pPr marL="285750" indent="-285750">
              <a:buFont typeface="Arial" panose="020B0604020202020204" pitchFamily="34" charset="0"/>
              <a:buChar char="•"/>
            </a:pPr>
            <a:r>
              <a:rPr lang="en-US" dirty="0"/>
              <a:t>Clubs will be recognized in the Optimist Hotline when they reach 100% of Membership Invitations! </a:t>
            </a:r>
          </a:p>
        </p:txBody>
      </p:sp>
      <p:sp>
        <p:nvSpPr>
          <p:cNvPr id="5" name="TextBox 4">
            <a:extLst>
              <a:ext uri="{FF2B5EF4-FFF2-40B4-BE49-F238E27FC236}">
                <a16:creationId xmlns:a16="http://schemas.microsoft.com/office/drawing/2014/main" id="{25EB8E2E-0605-B37A-45A1-DA0E3F1A4A8C}"/>
              </a:ext>
            </a:extLst>
          </p:cNvPr>
          <p:cNvSpPr txBox="1"/>
          <p:nvPr/>
        </p:nvSpPr>
        <p:spPr>
          <a:xfrm>
            <a:off x="2095130" y="2849304"/>
            <a:ext cx="5122416" cy="923330"/>
          </a:xfrm>
          <a:prstGeom prst="rect">
            <a:avLst/>
          </a:prstGeom>
          <a:noFill/>
        </p:spPr>
        <p:txBody>
          <a:bodyPr wrap="square" rtlCol="0">
            <a:spAutoFit/>
          </a:bodyPr>
          <a:lstStyle/>
          <a:p>
            <a:r>
              <a:rPr lang="en-US" u="sng" dirty="0"/>
              <a:t>Easy</a:t>
            </a:r>
            <a:r>
              <a:rPr lang="en-US" dirty="0"/>
              <a:t> for small clubs – Less guests to invite!!</a:t>
            </a:r>
          </a:p>
          <a:p>
            <a:r>
              <a:rPr lang="en-US" u="sng" dirty="0"/>
              <a:t>Easy</a:t>
            </a:r>
            <a:r>
              <a:rPr lang="en-US" dirty="0"/>
              <a:t> for large clubs – More man/woman power to invite guests!! </a:t>
            </a:r>
            <a:endParaRPr lang="en-US" u="sng" dirty="0"/>
          </a:p>
        </p:txBody>
      </p:sp>
      <p:sp>
        <p:nvSpPr>
          <p:cNvPr id="6" name="TextBox 5">
            <a:extLst>
              <a:ext uri="{FF2B5EF4-FFF2-40B4-BE49-F238E27FC236}">
                <a16:creationId xmlns:a16="http://schemas.microsoft.com/office/drawing/2014/main" id="{4664B541-940B-69D4-964D-46B11944779A}"/>
              </a:ext>
            </a:extLst>
          </p:cNvPr>
          <p:cNvSpPr txBox="1"/>
          <p:nvPr/>
        </p:nvSpPr>
        <p:spPr>
          <a:xfrm>
            <a:off x="754602" y="4163627"/>
            <a:ext cx="6972230" cy="646331"/>
          </a:xfrm>
          <a:prstGeom prst="rect">
            <a:avLst/>
          </a:prstGeom>
          <a:noFill/>
        </p:spPr>
        <p:txBody>
          <a:bodyPr wrap="none" rtlCol="0">
            <a:spAutoFit/>
          </a:bodyPr>
          <a:lstStyle/>
          <a:p>
            <a:r>
              <a:rPr lang="en-US" dirty="0"/>
              <a:t>***If 54,000 Optimists invite 54,000 guests and only ½ of them attend….</a:t>
            </a:r>
          </a:p>
          <a:p>
            <a:r>
              <a:rPr lang="en-US" dirty="0"/>
              <a:t>                                                  27,000 guests!! </a:t>
            </a:r>
          </a:p>
        </p:txBody>
      </p:sp>
      <p:sp>
        <p:nvSpPr>
          <p:cNvPr id="10" name="TextBox 9">
            <a:extLst>
              <a:ext uri="{FF2B5EF4-FFF2-40B4-BE49-F238E27FC236}">
                <a16:creationId xmlns:a16="http://schemas.microsoft.com/office/drawing/2014/main" id="{05390AA2-25C6-5FA3-3146-253EE03DBF97}"/>
              </a:ext>
            </a:extLst>
          </p:cNvPr>
          <p:cNvSpPr txBox="1"/>
          <p:nvPr/>
        </p:nvSpPr>
        <p:spPr>
          <a:xfrm>
            <a:off x="1732254" y="4826324"/>
            <a:ext cx="4739567" cy="369332"/>
          </a:xfrm>
          <a:prstGeom prst="rect">
            <a:avLst/>
          </a:prstGeom>
          <a:noFill/>
        </p:spPr>
        <p:txBody>
          <a:bodyPr wrap="none" rtlCol="0">
            <a:spAutoFit/>
          </a:bodyPr>
          <a:lstStyle/>
          <a:p>
            <a:r>
              <a:rPr lang="en-US" dirty="0"/>
              <a:t>If 27,000 guests attend but only ½ of them join….</a:t>
            </a:r>
          </a:p>
        </p:txBody>
      </p:sp>
      <p:sp>
        <p:nvSpPr>
          <p:cNvPr id="11" name="TextBox 10">
            <a:extLst>
              <a:ext uri="{FF2B5EF4-FFF2-40B4-BE49-F238E27FC236}">
                <a16:creationId xmlns:a16="http://schemas.microsoft.com/office/drawing/2014/main" id="{E9CF1522-3E3B-5157-9A9E-292E3D468512}"/>
              </a:ext>
            </a:extLst>
          </p:cNvPr>
          <p:cNvSpPr txBox="1"/>
          <p:nvPr/>
        </p:nvSpPr>
        <p:spPr>
          <a:xfrm>
            <a:off x="2947386" y="5212022"/>
            <a:ext cx="3169328" cy="369332"/>
          </a:xfrm>
          <a:prstGeom prst="rect">
            <a:avLst/>
          </a:prstGeom>
          <a:noFill/>
        </p:spPr>
        <p:txBody>
          <a:bodyPr wrap="square" rtlCol="0">
            <a:spAutoFit/>
          </a:bodyPr>
          <a:lstStyle/>
          <a:p>
            <a:r>
              <a:rPr lang="en-US" dirty="0"/>
              <a:t>13,500 NEW MEMBERS!!! </a:t>
            </a:r>
          </a:p>
        </p:txBody>
      </p:sp>
      <p:sp>
        <p:nvSpPr>
          <p:cNvPr id="12" name="TextBox 11">
            <a:extLst>
              <a:ext uri="{FF2B5EF4-FFF2-40B4-BE49-F238E27FC236}">
                <a16:creationId xmlns:a16="http://schemas.microsoft.com/office/drawing/2014/main" id="{83282375-4DDF-46CE-5739-50E12C132A75}"/>
              </a:ext>
            </a:extLst>
          </p:cNvPr>
          <p:cNvSpPr txBox="1"/>
          <p:nvPr/>
        </p:nvSpPr>
        <p:spPr>
          <a:xfrm>
            <a:off x="2359733" y="5803775"/>
            <a:ext cx="4112088" cy="369332"/>
          </a:xfrm>
          <a:prstGeom prst="rect">
            <a:avLst/>
          </a:prstGeom>
          <a:noFill/>
        </p:spPr>
        <p:txBody>
          <a:bodyPr wrap="none" rtlCol="0">
            <a:spAutoFit/>
          </a:bodyPr>
          <a:lstStyle/>
          <a:p>
            <a:r>
              <a:rPr lang="en-US" dirty="0"/>
              <a:t>Exceeds our 11,000 new member goal!!!! </a:t>
            </a:r>
          </a:p>
        </p:txBody>
      </p:sp>
      <p:pic>
        <p:nvPicPr>
          <p:cNvPr id="14" name="Picture 13">
            <a:extLst>
              <a:ext uri="{FF2B5EF4-FFF2-40B4-BE49-F238E27FC236}">
                <a16:creationId xmlns:a16="http://schemas.microsoft.com/office/drawing/2014/main" id="{73500EC4-9AE3-D617-5963-EEB634130A02}"/>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127464" y="2702487"/>
            <a:ext cx="723489" cy="968638"/>
          </a:xfrm>
          <a:prstGeom prst="rect">
            <a:avLst/>
          </a:prstGeom>
        </p:spPr>
      </p:pic>
    </p:spTree>
    <p:extLst>
      <p:ext uri="{BB962C8B-B14F-4D97-AF65-F5344CB8AC3E}">
        <p14:creationId xmlns:p14="http://schemas.microsoft.com/office/powerpoint/2010/main" val="3239118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500"/>
                                        <p:tgtEl>
                                          <p:spTgt spid="6">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5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2">
                                            <p:txEl>
                                              <p:pRg st="0" end="0"/>
                                            </p:txEl>
                                          </p:spTgt>
                                        </p:tgtEl>
                                        <p:attrNameLst>
                                          <p:attrName>style.visibility</p:attrName>
                                        </p:attrNameLst>
                                      </p:cBhvr>
                                      <p:to>
                                        <p:strVal val="visible"/>
                                      </p:to>
                                    </p:set>
                                    <p:anim calcmode="lin" valueType="num">
                                      <p:cBhvr>
                                        <p:cTn id="54"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55"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56" dur="1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57"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FE338-F17F-4FDE-8BA3-43424D4E10B2}"/>
              </a:ext>
            </a:extLst>
          </p:cNvPr>
          <p:cNvSpPr>
            <a:spLocks noGrp="1"/>
          </p:cNvSpPr>
          <p:nvPr>
            <p:ph type="title"/>
          </p:nvPr>
        </p:nvSpPr>
        <p:spPr/>
        <p:txBody>
          <a:bodyPr/>
          <a:lstStyle/>
          <a:p>
            <a:r>
              <a:rPr lang="en-US" dirty="0"/>
              <a:t>IMPROVING THE MEMBERSHIP EXPERIENCE:</a:t>
            </a:r>
          </a:p>
        </p:txBody>
      </p:sp>
      <p:sp>
        <p:nvSpPr>
          <p:cNvPr id="3" name="TextBox 2">
            <a:extLst>
              <a:ext uri="{FF2B5EF4-FFF2-40B4-BE49-F238E27FC236}">
                <a16:creationId xmlns:a16="http://schemas.microsoft.com/office/drawing/2014/main" id="{C8FA2557-E332-4ECB-97C3-47DE2F5DA58E}"/>
              </a:ext>
            </a:extLst>
          </p:cNvPr>
          <p:cNvSpPr txBox="1"/>
          <p:nvPr/>
        </p:nvSpPr>
        <p:spPr>
          <a:xfrm>
            <a:off x="745588" y="1690689"/>
            <a:ext cx="7917552" cy="2031325"/>
          </a:xfrm>
          <a:prstGeom prst="rect">
            <a:avLst/>
          </a:prstGeom>
          <a:noFill/>
        </p:spPr>
        <p:txBody>
          <a:bodyPr wrap="none" rtlCol="0">
            <a:spAutoFit/>
          </a:bodyPr>
          <a:lstStyle/>
          <a:p>
            <a:pPr marL="285750" indent="-285750">
              <a:buFont typeface="Arial" panose="020B0604020202020204" pitchFamily="34" charset="0"/>
              <a:buChar char="•"/>
            </a:pPr>
            <a:r>
              <a:rPr lang="en-US" dirty="0"/>
              <a:t>#1 way to retain members!! </a:t>
            </a:r>
          </a:p>
          <a:p>
            <a:pPr marL="285750" indent="-285750">
              <a:buFont typeface="Arial" panose="020B0604020202020204" pitchFamily="34" charset="0"/>
              <a:buChar char="•"/>
            </a:pPr>
            <a:r>
              <a:rPr lang="en-US" dirty="0"/>
              <a:t>We must develop and promote a member experience that is EXCEPTIONAL and </a:t>
            </a:r>
            <a:br>
              <a:rPr lang="en-US" dirty="0"/>
            </a:br>
            <a:r>
              <a:rPr lang="en-US" dirty="0"/>
              <a:t>engaging leaving them wanting MORE…</a:t>
            </a:r>
          </a:p>
          <a:p>
            <a:pPr marL="285750" indent="-285750">
              <a:buFont typeface="Arial" panose="020B0604020202020204" pitchFamily="34" charset="0"/>
              <a:buChar char="•"/>
            </a:pPr>
            <a:r>
              <a:rPr lang="en-US" dirty="0"/>
              <a:t>MORE CONNECTION!</a:t>
            </a:r>
          </a:p>
          <a:p>
            <a:pPr marL="285750" indent="-285750">
              <a:buFont typeface="Arial" panose="020B0604020202020204" pitchFamily="34" charset="0"/>
              <a:buChar char="•"/>
            </a:pPr>
            <a:r>
              <a:rPr lang="en-US" dirty="0"/>
              <a:t>MORE BELONGING!</a:t>
            </a:r>
          </a:p>
          <a:p>
            <a:pPr marL="285750" indent="-285750">
              <a:buFont typeface="Arial" panose="020B0604020202020204" pitchFamily="34" charset="0"/>
              <a:buChar char="•"/>
            </a:pPr>
            <a:r>
              <a:rPr lang="en-US" dirty="0"/>
              <a:t>MORE COMMUNITY! </a:t>
            </a:r>
          </a:p>
          <a:p>
            <a:pPr marL="285750" indent="-285750">
              <a:buFont typeface="Arial" panose="020B0604020202020204" pitchFamily="34" charset="0"/>
              <a:buChar char="•"/>
            </a:pPr>
            <a:r>
              <a:rPr lang="en-US" dirty="0"/>
              <a:t>MORE OPTIMISM!!</a:t>
            </a:r>
          </a:p>
        </p:txBody>
      </p:sp>
      <p:pic>
        <p:nvPicPr>
          <p:cNvPr id="8" name="Picture 7">
            <a:extLst>
              <a:ext uri="{FF2B5EF4-FFF2-40B4-BE49-F238E27FC236}">
                <a16:creationId xmlns:a16="http://schemas.microsoft.com/office/drawing/2014/main" id="{0806D43E-DBB3-4897-AD4E-06BBB4330F6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67088" y="2800493"/>
            <a:ext cx="3290961" cy="3419332"/>
          </a:xfrm>
          <a:prstGeom prst="rect">
            <a:avLst/>
          </a:prstGeom>
        </p:spPr>
      </p:pic>
    </p:spTree>
    <p:extLst>
      <p:ext uri="{BB962C8B-B14F-4D97-AF65-F5344CB8AC3E}">
        <p14:creationId xmlns:p14="http://schemas.microsoft.com/office/powerpoint/2010/main" val="316657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nvSpPr>
        <p:spPr>
          <a:xfrm>
            <a:off x="3277915" y="3376286"/>
            <a:ext cx="2616156" cy="1153161"/>
          </a:xfrm>
          <a:prstGeom prst="rect">
            <a:avLst/>
          </a:prstGeom>
          <a:ln w="12700">
            <a:miter lim="400000"/>
          </a:ln>
          <a:extLst>
            <a:ext uri="{C572A759-6A51-4108-AA02-DFA0A04FC94B}">
              <ma14:wrappingTextBoxFlag xmlns="" xmlns:ma14="http://schemas.microsoft.com/office/mac/drawingml/2011/main" val="1"/>
            </a:ext>
          </a:extLst>
        </p:spPr>
        <p:txBody>
          <a:bodyPr lIns="118110" tIns="118110" rIns="118110" bIns="118110" anchor="ctr">
            <a:spAutoFit/>
          </a:bodyPr>
          <a:lstStyle>
            <a:lvl1pPr algn="ctr" defTabSz="1377950">
              <a:lnSpc>
                <a:spcPct val="90000"/>
              </a:lnSpc>
              <a:spcBef>
                <a:spcPts val="1300"/>
              </a:spcBef>
              <a:defRPr sz="3100">
                <a:solidFill>
                  <a:srgbClr val="FFFFFF"/>
                </a:solidFill>
              </a:defRPr>
            </a:lvl1pPr>
          </a:lstStyle>
          <a:p>
            <a:r>
              <a:rPr dirty="0"/>
              <a:t>Crucial Conversation</a:t>
            </a:r>
          </a:p>
        </p:txBody>
      </p:sp>
      <p:sp>
        <p:nvSpPr>
          <p:cNvPr id="2" name="Title 1">
            <a:extLst>
              <a:ext uri="{FF2B5EF4-FFF2-40B4-BE49-F238E27FC236}">
                <a16:creationId xmlns:a16="http://schemas.microsoft.com/office/drawing/2014/main" id="{0694B1C3-D216-4B0A-8CC1-7D3522DE85BE}"/>
              </a:ext>
            </a:extLst>
          </p:cNvPr>
          <p:cNvSpPr>
            <a:spLocks noGrp="1"/>
          </p:cNvSpPr>
          <p:nvPr>
            <p:ph type="title"/>
          </p:nvPr>
        </p:nvSpPr>
        <p:spPr>
          <a:xfrm>
            <a:off x="471193" y="799118"/>
            <a:ext cx="8229600" cy="1143001"/>
          </a:xfrm>
        </p:spPr>
        <p:txBody>
          <a:bodyPr>
            <a:normAutofit/>
          </a:bodyPr>
          <a:lstStyle/>
          <a:p>
            <a:pPr algn="ctr"/>
            <a:r>
              <a:rPr lang="en-US" sz="5400" b="1" dirty="0">
                <a:ln w="22225">
                  <a:solidFill>
                    <a:schemeClr val="accent2"/>
                  </a:solidFill>
                  <a:prstDash val="solid"/>
                </a:ln>
                <a:solidFill>
                  <a:schemeClr val="accent1"/>
                </a:solidFill>
                <a:effectLst>
                  <a:outerShdw blurRad="50800" dist="38100" dir="2700000" algn="tl" rotWithShape="0">
                    <a:prstClr val="black">
                      <a:alpha val="40000"/>
                    </a:prstClr>
                  </a:outerShdw>
                </a:effectLst>
              </a:rPr>
              <a:t>MEMBERSHIP</a:t>
            </a:r>
          </a:p>
        </p:txBody>
      </p:sp>
      <p:pic>
        <p:nvPicPr>
          <p:cNvPr id="6" name="Picture 5">
            <a:extLst>
              <a:ext uri="{FF2B5EF4-FFF2-40B4-BE49-F238E27FC236}">
                <a16:creationId xmlns:a16="http://schemas.microsoft.com/office/drawing/2014/main" id="{E6061F1D-DA24-4A7D-B374-E61DB42F1CF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267525" y="2743200"/>
            <a:ext cx="7256761" cy="4114800"/>
          </a:xfrm>
          <a:prstGeom prst="rect">
            <a:avLst/>
          </a:prstGeom>
        </p:spPr>
      </p:pic>
      <p:sp>
        <p:nvSpPr>
          <p:cNvPr id="7" name="TextBox 6">
            <a:extLst>
              <a:ext uri="{FF2B5EF4-FFF2-40B4-BE49-F238E27FC236}">
                <a16:creationId xmlns:a16="http://schemas.microsoft.com/office/drawing/2014/main" id="{6E5985F5-77C9-42E6-A1DA-D5908F2C1B2C}"/>
              </a:ext>
            </a:extLst>
          </p:cNvPr>
          <p:cNvSpPr txBox="1"/>
          <p:nvPr/>
        </p:nvSpPr>
        <p:spPr>
          <a:xfrm>
            <a:off x="1828725" y="4267838"/>
            <a:ext cx="5514535"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2800" i="0" u="none" strike="noStrike" normalizeH="0" baseline="0" dirty="0">
                <a:ln w="0"/>
                <a:solidFill>
                  <a:srgbClr val="C00000"/>
                </a:solidFill>
                <a:effectLst>
                  <a:outerShdw blurRad="38100" dist="25400" dir="5400000" algn="ctr" rotWithShape="0">
                    <a:srgbClr val="6E747A">
                      <a:alpha val="43000"/>
                    </a:srgbClr>
                  </a:outerShdw>
                </a:effectLst>
                <a:uFillTx/>
                <a:latin typeface="+mj-lt"/>
                <a:ea typeface="+mj-ea"/>
                <a:cs typeface="+mj-cs"/>
                <a:sym typeface="Calibri"/>
              </a:rPr>
              <a:t>Many Hands Make </a:t>
            </a:r>
            <a:r>
              <a:rPr kumimoji="0" lang="en-US" sz="2800" b="1" i="0" u="none" strike="noStrike" normalizeH="0" baseline="0" dirty="0">
                <a:ln w="22225">
                  <a:solidFill>
                    <a:schemeClr val="accent2"/>
                  </a:solidFill>
                  <a:prstDash val="solid"/>
                </a:ln>
                <a:solidFill>
                  <a:srgbClr val="FFFF00"/>
                </a:solidFill>
                <a:uFillTx/>
                <a:latin typeface="+mj-lt"/>
                <a:ea typeface="+mj-ea"/>
                <a:cs typeface="+mj-cs"/>
                <a:sym typeface="Calibri"/>
              </a:rPr>
              <a:t>LIGHT</a:t>
            </a:r>
            <a:r>
              <a:rPr kumimoji="0" lang="en-US" sz="2800" i="0" u="none" strike="noStrike" normalizeH="0" baseline="0" dirty="0">
                <a:ln w="0"/>
                <a:solidFill>
                  <a:srgbClr val="C00000"/>
                </a:solidFill>
                <a:effectLst>
                  <a:outerShdw blurRad="38100" dist="25400" dir="5400000" algn="ctr" rotWithShape="0">
                    <a:srgbClr val="6E747A">
                      <a:alpha val="43000"/>
                    </a:srgbClr>
                  </a:outerShdw>
                </a:effectLst>
                <a:uFillTx/>
                <a:latin typeface="+mj-lt"/>
                <a:ea typeface="+mj-ea"/>
                <a:cs typeface="+mj-cs"/>
                <a:sym typeface="Calibri"/>
              </a:rPr>
              <a:t> Work</a:t>
            </a:r>
          </a:p>
        </p:txBody>
      </p:sp>
      <p:sp>
        <p:nvSpPr>
          <p:cNvPr id="8" name="TextBox 7">
            <a:extLst>
              <a:ext uri="{FF2B5EF4-FFF2-40B4-BE49-F238E27FC236}">
                <a16:creationId xmlns:a16="http://schemas.microsoft.com/office/drawing/2014/main" id="{B910389D-84B9-4873-A654-98A2DC29C4D5}"/>
              </a:ext>
            </a:extLst>
          </p:cNvPr>
          <p:cNvSpPr txBox="1"/>
          <p:nvPr/>
        </p:nvSpPr>
        <p:spPr>
          <a:xfrm>
            <a:off x="1125340" y="2464341"/>
            <a:ext cx="6921304"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mj-lt"/>
                <a:ea typeface="+mj-ea"/>
                <a:cs typeface="+mj-cs"/>
                <a:sym typeface="Calibri"/>
              </a:rPr>
              <a:t>Membership is not one person’s job!</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dirty="0"/>
              <a:t>It’s EVERYONE’S job!</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mj-lt"/>
                <a:ea typeface="+mj-ea"/>
                <a:cs typeface="+mj-cs"/>
                <a:sym typeface="Calibri"/>
              </a:rPr>
              <a:t>TEAMWORK IS THE KEY!!!!</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93772C-CE78-4C7E-86D9-3613114E9DA9}"/>
              </a:ext>
            </a:extLst>
          </p:cNvPr>
          <p:cNvSpPr txBox="1"/>
          <p:nvPr/>
        </p:nvSpPr>
        <p:spPr>
          <a:xfrm>
            <a:off x="3376993" y="267286"/>
            <a:ext cx="2390014" cy="1754326"/>
          </a:xfrm>
          <a:prstGeom prst="rect">
            <a:avLst/>
          </a:prstGeom>
          <a:noFill/>
        </p:spPr>
        <p:txBody>
          <a:bodyPr wrap="none" rtlCol="0">
            <a:spAutoFit/>
          </a:bodyPr>
          <a:lstStyle/>
          <a:p>
            <a:pPr algn="ctr"/>
            <a:r>
              <a:rPr lang="en-US" sz="5400" dirty="0"/>
              <a:t>FINALLY</a:t>
            </a:r>
          </a:p>
          <a:p>
            <a:pPr algn="ctr"/>
            <a:r>
              <a:rPr lang="en-US" sz="5400" dirty="0"/>
              <a:t>FUN!!</a:t>
            </a:r>
          </a:p>
        </p:txBody>
      </p:sp>
      <p:sp>
        <p:nvSpPr>
          <p:cNvPr id="4" name="TextBox 3">
            <a:extLst>
              <a:ext uri="{FF2B5EF4-FFF2-40B4-BE49-F238E27FC236}">
                <a16:creationId xmlns:a16="http://schemas.microsoft.com/office/drawing/2014/main" id="{0C57BCFC-E026-4774-891C-7CB432C2B12F}"/>
              </a:ext>
            </a:extLst>
          </p:cNvPr>
          <p:cNvSpPr txBox="1"/>
          <p:nvPr/>
        </p:nvSpPr>
        <p:spPr>
          <a:xfrm>
            <a:off x="844062" y="2715065"/>
            <a:ext cx="7174523" cy="3139321"/>
          </a:xfrm>
          <a:prstGeom prst="rect">
            <a:avLst/>
          </a:prstGeom>
          <a:noFill/>
        </p:spPr>
        <p:txBody>
          <a:bodyPr wrap="square" rtlCol="0">
            <a:spAutoFit/>
          </a:bodyPr>
          <a:lstStyle/>
          <a:p>
            <a:r>
              <a:rPr lang="en-US" dirty="0"/>
              <a:t>IN EVERYTHING THAT WE DO:</a:t>
            </a:r>
          </a:p>
          <a:p>
            <a:pPr marL="285750" indent="-285750">
              <a:buFont typeface="Arial" panose="020B0604020202020204" pitchFamily="34" charset="0"/>
              <a:buChar char="•"/>
            </a:pPr>
            <a:r>
              <a:rPr lang="en-US" dirty="0"/>
              <a:t>MEETINGS</a:t>
            </a:r>
          </a:p>
          <a:p>
            <a:pPr marL="285750" indent="-285750">
              <a:buFont typeface="Arial" panose="020B0604020202020204" pitchFamily="34" charset="0"/>
              <a:buChar char="•"/>
            </a:pPr>
            <a:r>
              <a:rPr lang="en-US" dirty="0"/>
              <a:t>PROJECTS</a:t>
            </a:r>
          </a:p>
          <a:p>
            <a:pPr marL="285750" indent="-285750">
              <a:buFont typeface="Arial" panose="020B0604020202020204" pitchFamily="34" charset="0"/>
              <a:buChar char="•"/>
            </a:pPr>
            <a:r>
              <a:rPr lang="en-US" dirty="0"/>
              <a:t>ACTIVITIES</a:t>
            </a:r>
          </a:p>
          <a:p>
            <a:pPr marL="285750" indent="-285750">
              <a:buFont typeface="Arial" panose="020B0604020202020204" pitchFamily="34" charset="0"/>
              <a:buChar char="•"/>
            </a:pPr>
            <a:r>
              <a:rPr lang="en-US" dirty="0"/>
              <a:t>FUNDRAISERS</a:t>
            </a:r>
          </a:p>
          <a:p>
            <a:pPr marL="285750" indent="-285750">
              <a:buFont typeface="Arial" panose="020B0604020202020204" pitchFamily="34" charset="0"/>
              <a:buChar char="•"/>
            </a:pPr>
            <a:r>
              <a:rPr lang="en-US" dirty="0"/>
              <a:t>EVENTS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WE MUST HAVE FUN! FUN! FUN!</a:t>
            </a:r>
          </a:p>
          <a:p>
            <a:endParaRPr lang="en-US" dirty="0"/>
          </a:p>
          <a:p>
            <a:r>
              <a:rPr lang="en-US" i="1" dirty="0"/>
              <a:t>Otherwise…why are we doing it? </a:t>
            </a:r>
          </a:p>
        </p:txBody>
      </p:sp>
      <p:pic>
        <p:nvPicPr>
          <p:cNvPr id="6" name="Picture 5">
            <a:extLst>
              <a:ext uri="{FF2B5EF4-FFF2-40B4-BE49-F238E27FC236}">
                <a16:creationId xmlns:a16="http://schemas.microsoft.com/office/drawing/2014/main" id="{F524B5CC-16A5-4898-B030-4BA1CA41D3D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22362" y="2076723"/>
            <a:ext cx="3576050" cy="3634760"/>
          </a:xfrm>
          <a:prstGeom prst="rect">
            <a:avLst/>
          </a:prstGeom>
        </p:spPr>
      </p:pic>
    </p:spTree>
    <p:extLst>
      <p:ext uri="{BB962C8B-B14F-4D97-AF65-F5344CB8AC3E}">
        <p14:creationId xmlns:p14="http://schemas.microsoft.com/office/powerpoint/2010/main" val="30404464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OI.jpg"/>
          <p:cNvPicPr>
            <a:picLocks noChangeAspect="1"/>
          </p:cNvPicPr>
          <p:nvPr/>
        </p:nvPicPr>
        <p:blipFill>
          <a:blip r:embed="rId2"/>
          <a:srcRect t="670" b="670"/>
          <a:stretch>
            <a:fillRect/>
          </a:stretch>
        </p:blipFill>
        <p:spPr>
          <a:xfrm>
            <a:off x="177801" y="176881"/>
            <a:ext cx="8813801" cy="6043601"/>
          </a:xfrm>
          <a:prstGeom prst="rect">
            <a:avLst/>
          </a:prstGeom>
          <a:ln w="12700">
            <a:miter lim="400000"/>
          </a:ln>
        </p:spPr>
      </p:pic>
      <p:sp>
        <p:nvSpPr>
          <p:cNvPr id="113" name="Shape 113"/>
          <p:cNvSpPr/>
          <p:nvPr/>
        </p:nvSpPr>
        <p:spPr>
          <a:xfrm>
            <a:off x="976930" y="2165475"/>
            <a:ext cx="7215542" cy="8821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nSpc>
                <a:spcPts val="6100"/>
              </a:lnSpc>
              <a:defRPr sz="6000">
                <a:solidFill>
                  <a:srgbClr val="FFFFFF"/>
                </a:solidFill>
              </a:defRPr>
            </a:lvl1pPr>
          </a:lstStyle>
          <a:p>
            <a:pPr algn="ctr"/>
            <a:r>
              <a:rPr lang="en-US" dirty="0"/>
              <a:t>THANK YOU!!</a:t>
            </a:r>
          </a:p>
        </p:txBody>
      </p:sp>
      <p:sp>
        <p:nvSpPr>
          <p:cNvPr id="4" name="TextBox 3">
            <a:extLst>
              <a:ext uri="{FF2B5EF4-FFF2-40B4-BE49-F238E27FC236}">
                <a16:creationId xmlns:a16="http://schemas.microsoft.com/office/drawing/2014/main" id="{B022AF39-4163-4E68-B85B-2AD610602499}"/>
              </a:ext>
            </a:extLst>
          </p:cNvPr>
          <p:cNvSpPr txBox="1"/>
          <p:nvPr/>
        </p:nvSpPr>
        <p:spPr>
          <a:xfrm>
            <a:off x="3924886" y="724494"/>
            <a:ext cx="191320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mj-lt"/>
                <a:ea typeface="+mj-ea"/>
                <a:cs typeface="+mj-cs"/>
                <a:sym typeface="Calibri"/>
              </a:rPr>
              <a:t>2022-2023</a:t>
            </a:r>
          </a:p>
        </p:txBody>
      </p:sp>
      <p:sp>
        <p:nvSpPr>
          <p:cNvPr id="5" name="TextBox 4">
            <a:extLst>
              <a:ext uri="{FF2B5EF4-FFF2-40B4-BE49-F238E27FC236}">
                <a16:creationId xmlns:a16="http://schemas.microsoft.com/office/drawing/2014/main" id="{74381E93-F100-4260-BC21-5BE140F6E6DF}"/>
              </a:ext>
            </a:extLst>
          </p:cNvPr>
          <p:cNvSpPr txBox="1"/>
          <p:nvPr/>
        </p:nvSpPr>
        <p:spPr>
          <a:xfrm>
            <a:off x="177801" y="5036234"/>
            <a:ext cx="3747085"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tx1"/>
                </a:solidFill>
                <a:effectLst/>
                <a:uFillTx/>
                <a:latin typeface="+mj-lt"/>
                <a:ea typeface="+mj-ea"/>
                <a:cs typeface="+mj-cs"/>
                <a:sym typeface="Calibri"/>
              </a:rPr>
              <a:t>Membership Committee Chair</a:t>
            </a:r>
          </a:p>
          <a:p>
            <a:pPr marL="0" marR="0" indent="0" algn="ctr" defTabSz="457200" rtl="0" fontAlgn="auto" latinLnBrk="0" hangingPunct="0">
              <a:lnSpc>
                <a:spcPct val="100000"/>
              </a:lnSpc>
              <a:spcBef>
                <a:spcPts val="0"/>
              </a:spcBef>
              <a:spcAft>
                <a:spcPts val="0"/>
              </a:spcAft>
              <a:buClrTx/>
              <a:buSzTx/>
              <a:buFontTx/>
              <a:buNone/>
              <a:tabLst/>
            </a:pPr>
            <a:r>
              <a:rPr lang="en-US" dirty="0">
                <a:solidFill>
                  <a:schemeClr val="tx1"/>
                </a:solidFill>
              </a:rPr>
              <a:t>Tom Kendo</a:t>
            </a:r>
          </a:p>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tx1"/>
                </a:solidFill>
                <a:effectLst/>
                <a:uFillTx/>
                <a:latin typeface="+mj-lt"/>
                <a:ea typeface="+mj-ea"/>
                <a:cs typeface="+mj-cs"/>
                <a:sym typeface="Calibri"/>
              </a:rPr>
              <a:t>937-609-4557</a:t>
            </a:r>
          </a:p>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tx1"/>
                </a:solidFill>
                <a:effectLst/>
                <a:uFillTx/>
                <a:latin typeface="+mj-lt"/>
                <a:ea typeface="+mj-ea"/>
                <a:cs typeface="+mj-cs"/>
                <a:sym typeface="Calibri"/>
              </a:rPr>
              <a:t>Thomas.Kendo@kendolaw.com</a:t>
            </a:r>
          </a:p>
        </p:txBody>
      </p:sp>
    </p:spTree>
    <p:extLst>
      <p:ext uri="{BB962C8B-B14F-4D97-AF65-F5344CB8AC3E}">
        <p14:creationId xmlns:p14="http://schemas.microsoft.com/office/powerpoint/2010/main" val="4722743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down)">
                                      <p:cBhvr>
                                        <p:cTn id="7" dur="580">
                                          <p:stCondLst>
                                            <p:cond delay="0"/>
                                          </p:stCondLst>
                                        </p:cTn>
                                        <p:tgtEl>
                                          <p:spTgt spid="113"/>
                                        </p:tgtEl>
                                      </p:cBhvr>
                                    </p:animEffect>
                                    <p:anim calcmode="lin" valueType="num">
                                      <p:cBhvr>
                                        <p:cTn id="8" dur="1822" tmFilter="0,0; 0.14,0.36; 0.43,0.73; 0.71,0.91; 1.0,1.0">
                                          <p:stCondLst>
                                            <p:cond delay="0"/>
                                          </p:stCondLst>
                                        </p:cTn>
                                        <p:tgtEl>
                                          <p:spTgt spid="1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13"/>
                                        </p:tgtEl>
                                      </p:cBhvr>
                                      <p:to x="100000" y="60000"/>
                                    </p:animScale>
                                    <p:animScale>
                                      <p:cBhvr>
                                        <p:cTn id="14" dur="166" decel="50000">
                                          <p:stCondLst>
                                            <p:cond delay="676"/>
                                          </p:stCondLst>
                                        </p:cTn>
                                        <p:tgtEl>
                                          <p:spTgt spid="113"/>
                                        </p:tgtEl>
                                      </p:cBhvr>
                                      <p:to x="100000" y="100000"/>
                                    </p:animScale>
                                    <p:animScale>
                                      <p:cBhvr>
                                        <p:cTn id="15" dur="26">
                                          <p:stCondLst>
                                            <p:cond delay="1312"/>
                                          </p:stCondLst>
                                        </p:cTn>
                                        <p:tgtEl>
                                          <p:spTgt spid="113"/>
                                        </p:tgtEl>
                                      </p:cBhvr>
                                      <p:to x="100000" y="80000"/>
                                    </p:animScale>
                                    <p:animScale>
                                      <p:cBhvr>
                                        <p:cTn id="16" dur="166" decel="50000">
                                          <p:stCondLst>
                                            <p:cond delay="1338"/>
                                          </p:stCondLst>
                                        </p:cTn>
                                        <p:tgtEl>
                                          <p:spTgt spid="113"/>
                                        </p:tgtEl>
                                      </p:cBhvr>
                                      <p:to x="100000" y="100000"/>
                                    </p:animScale>
                                    <p:animScale>
                                      <p:cBhvr>
                                        <p:cTn id="17" dur="26">
                                          <p:stCondLst>
                                            <p:cond delay="1642"/>
                                          </p:stCondLst>
                                        </p:cTn>
                                        <p:tgtEl>
                                          <p:spTgt spid="113"/>
                                        </p:tgtEl>
                                      </p:cBhvr>
                                      <p:to x="100000" y="90000"/>
                                    </p:animScale>
                                    <p:animScale>
                                      <p:cBhvr>
                                        <p:cTn id="18" dur="166" decel="50000">
                                          <p:stCondLst>
                                            <p:cond delay="1668"/>
                                          </p:stCondLst>
                                        </p:cTn>
                                        <p:tgtEl>
                                          <p:spTgt spid="113"/>
                                        </p:tgtEl>
                                      </p:cBhvr>
                                      <p:to x="100000" y="100000"/>
                                    </p:animScale>
                                    <p:animScale>
                                      <p:cBhvr>
                                        <p:cTn id="19" dur="26">
                                          <p:stCondLst>
                                            <p:cond delay="1808"/>
                                          </p:stCondLst>
                                        </p:cTn>
                                        <p:tgtEl>
                                          <p:spTgt spid="113"/>
                                        </p:tgtEl>
                                      </p:cBhvr>
                                      <p:to x="100000" y="95000"/>
                                    </p:animScale>
                                    <p:animScale>
                                      <p:cBhvr>
                                        <p:cTn id="20" dur="166" decel="50000">
                                          <p:stCondLst>
                                            <p:cond delay="1834"/>
                                          </p:stCondLst>
                                        </p:cTn>
                                        <p:tgtEl>
                                          <p:spTgt spid="1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5A9BA-567C-40F3-803C-C52EB4E3D234}"/>
              </a:ext>
            </a:extLst>
          </p:cNvPr>
          <p:cNvSpPr>
            <a:spLocks noGrp="1"/>
          </p:cNvSpPr>
          <p:nvPr>
            <p:ph type="title"/>
          </p:nvPr>
        </p:nvSpPr>
        <p:spPr/>
        <p:txBody>
          <a:bodyPr>
            <a:scene3d>
              <a:camera prst="perspectiveLeft"/>
              <a:lightRig rig="threePt" dir="t"/>
            </a:scene3d>
          </a:bodyPr>
          <a:lstStyle/>
          <a:p>
            <a:pPr algn="ct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BOB’S</a:t>
            </a:r>
            <a: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rPr>
              <a:t>PLAN</a:t>
            </a:r>
          </a:p>
        </p:txBody>
      </p:sp>
      <p:sp>
        <p:nvSpPr>
          <p:cNvPr id="3" name="Text Placeholder 2">
            <a:extLst>
              <a:ext uri="{FF2B5EF4-FFF2-40B4-BE49-F238E27FC236}">
                <a16:creationId xmlns:a16="http://schemas.microsoft.com/office/drawing/2014/main" id="{6CDC4910-7F0F-4BB7-8B60-0A971F79E59B}"/>
              </a:ext>
            </a:extLst>
          </p:cNvPr>
          <p:cNvSpPr>
            <a:spLocks noGrp="1"/>
          </p:cNvSpPr>
          <p:nvPr>
            <p:ph idx="1"/>
          </p:nvPr>
        </p:nvSpPr>
        <p:spPr/>
        <p:txBody>
          <a:bodyPr/>
          <a:lstStyle/>
          <a:p>
            <a:r>
              <a:rPr lang="en-US" dirty="0"/>
              <a:t>Add 20% of our October 1</a:t>
            </a:r>
            <a:r>
              <a:rPr lang="en-US" baseline="30000" dirty="0"/>
              <a:t>st</a:t>
            </a:r>
            <a:r>
              <a:rPr lang="en-US" dirty="0"/>
              <a:t> membership through membership adds in existing clubs. (excludes new club building)</a:t>
            </a:r>
          </a:p>
          <a:p>
            <a:r>
              <a:rPr lang="en-US" dirty="0"/>
              <a:t>If we have a starting membership of 54,000 members, then we will be looking for 10,800 new members added by Sept. 30, 2023. </a:t>
            </a:r>
          </a:p>
        </p:txBody>
      </p:sp>
      <p:pic>
        <p:nvPicPr>
          <p:cNvPr id="5" name="Picture 4">
            <a:extLst>
              <a:ext uri="{FF2B5EF4-FFF2-40B4-BE49-F238E27FC236}">
                <a16:creationId xmlns:a16="http://schemas.microsoft.com/office/drawing/2014/main" id="{35F433DE-FE38-4352-9AF9-18D3122EB3C3}"/>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77542" y="3429000"/>
            <a:ext cx="2774618" cy="3213796"/>
          </a:xfrm>
          <a:prstGeom prst="rect">
            <a:avLst/>
          </a:prstGeom>
        </p:spPr>
      </p:pic>
    </p:spTree>
    <p:extLst>
      <p:ext uri="{BB962C8B-B14F-4D97-AF65-F5344CB8AC3E}">
        <p14:creationId xmlns:p14="http://schemas.microsoft.com/office/powerpoint/2010/main" val="81035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nvSpPr>
        <p:spPr>
          <a:xfrm>
            <a:off x="3277915" y="3376286"/>
            <a:ext cx="2616156" cy="1153161"/>
          </a:xfrm>
          <a:prstGeom prst="rect">
            <a:avLst/>
          </a:prstGeom>
          <a:ln w="12700">
            <a:miter lim="400000"/>
          </a:ln>
          <a:extLst>
            <a:ext uri="{C572A759-6A51-4108-AA02-DFA0A04FC94B}">
              <ma14:wrappingTextBoxFlag xmlns="" xmlns:ma14="http://schemas.microsoft.com/office/mac/drawingml/2011/main" val="1"/>
            </a:ext>
          </a:extLst>
        </p:spPr>
        <p:txBody>
          <a:bodyPr lIns="118110" tIns="118110" rIns="118110" bIns="118110" anchor="ctr">
            <a:spAutoFit/>
          </a:bodyPr>
          <a:lstStyle>
            <a:lvl1pPr algn="ctr" defTabSz="1377950">
              <a:lnSpc>
                <a:spcPct val="90000"/>
              </a:lnSpc>
              <a:spcBef>
                <a:spcPts val="1300"/>
              </a:spcBef>
              <a:defRPr sz="3100">
                <a:solidFill>
                  <a:srgbClr val="FFFFFF"/>
                </a:solidFill>
              </a:defRPr>
            </a:lvl1pPr>
          </a:lstStyle>
          <a:p>
            <a:r>
              <a:rPr dirty="0"/>
              <a:t>Crucial Conversation</a:t>
            </a:r>
          </a:p>
        </p:txBody>
      </p:sp>
      <p:sp>
        <p:nvSpPr>
          <p:cNvPr id="2" name="TextBox 1">
            <a:extLst>
              <a:ext uri="{FF2B5EF4-FFF2-40B4-BE49-F238E27FC236}">
                <a16:creationId xmlns:a16="http://schemas.microsoft.com/office/drawing/2014/main" id="{660ED83C-213D-44F0-9C5F-A815FCDC0697}"/>
              </a:ext>
            </a:extLst>
          </p:cNvPr>
          <p:cNvSpPr txBox="1"/>
          <p:nvPr/>
        </p:nvSpPr>
        <p:spPr>
          <a:xfrm>
            <a:off x="759654" y="1674055"/>
            <a:ext cx="7385539"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mj-lt"/>
                <a:ea typeface="+mj-ea"/>
                <a:cs typeface="+mj-cs"/>
                <a:sym typeface="Calibri"/>
              </a:rPr>
              <a:t>Add 2,700 members quarterly or 900 per month.</a:t>
            </a:r>
          </a:p>
          <a:p>
            <a:pPr marL="285750" marR="0" indent="-28575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t>We only need net +20 members per district per month or net +60 per quarter per district. </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pic>
        <p:nvPicPr>
          <p:cNvPr id="4" name="Picture 3">
            <a:extLst>
              <a:ext uri="{FF2B5EF4-FFF2-40B4-BE49-F238E27FC236}">
                <a16:creationId xmlns:a16="http://schemas.microsoft.com/office/drawing/2014/main" id="{FD92DBD6-923F-464F-8541-44CF19D3D97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76436" y="3429000"/>
            <a:ext cx="5219113" cy="2954215"/>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58853-E9AF-4094-ADD3-5FEDF472E746}"/>
              </a:ext>
            </a:extLst>
          </p:cNvPr>
          <p:cNvSpPr>
            <a:spLocks noGrp="1"/>
          </p:cNvSpPr>
          <p:nvPr>
            <p:ph type="title"/>
          </p:nvPr>
        </p:nvSpPr>
        <p:spPr/>
        <p:txBody>
          <a:bodyPr/>
          <a:lstStyle/>
          <a:p>
            <a:pPr algn="ctr"/>
            <a:r>
              <a:rPr lang="en-US" dirty="0">
                <a:solidFill>
                  <a:schemeClr val="tx1"/>
                </a:solidFill>
              </a:rPr>
              <a:t>How do we do it?</a:t>
            </a:r>
          </a:p>
        </p:txBody>
      </p:sp>
      <p:sp>
        <p:nvSpPr>
          <p:cNvPr id="3" name="Text Placeholder 2">
            <a:extLst>
              <a:ext uri="{FF2B5EF4-FFF2-40B4-BE49-F238E27FC236}">
                <a16:creationId xmlns:a16="http://schemas.microsoft.com/office/drawing/2014/main" id="{250CD719-2A9E-44B5-B639-E99CC70F4B18}"/>
              </a:ext>
            </a:extLst>
          </p:cNvPr>
          <p:cNvSpPr>
            <a:spLocks noGrp="1"/>
          </p:cNvSpPr>
          <p:nvPr>
            <p:ph idx="1"/>
          </p:nvPr>
        </p:nvSpPr>
        <p:spPr>
          <a:xfrm>
            <a:off x="457200" y="1600200"/>
            <a:ext cx="8229600" cy="3478237"/>
          </a:xfrm>
        </p:spPr>
        <p:txBody>
          <a:bodyPr/>
          <a:lstStyle/>
          <a:p>
            <a:r>
              <a:rPr lang="en-US" dirty="0"/>
              <a:t>NOW (New Optimist Welcome) Program? YES!</a:t>
            </a:r>
          </a:p>
          <a:p>
            <a:r>
              <a:rPr lang="en-US" dirty="0"/>
              <a:t>WOW (Welcome Optimists Worldwide) Program? YES! </a:t>
            </a:r>
          </a:p>
          <a:p>
            <a:r>
              <a:rPr lang="en-US" dirty="0"/>
              <a:t>Just Ask Campaign? YES!</a:t>
            </a:r>
          </a:p>
          <a:p>
            <a:r>
              <a:rPr lang="en-US" dirty="0"/>
              <a:t>Club Within A Club Program? YES! </a:t>
            </a:r>
          </a:p>
          <a:p>
            <a:r>
              <a:rPr lang="en-US" dirty="0"/>
              <a:t>Friend of Optimist Program? YES! </a:t>
            </a:r>
          </a:p>
        </p:txBody>
      </p:sp>
      <p:sp>
        <p:nvSpPr>
          <p:cNvPr id="4" name="TextBox 3">
            <a:extLst>
              <a:ext uri="{FF2B5EF4-FFF2-40B4-BE49-F238E27FC236}">
                <a16:creationId xmlns:a16="http://schemas.microsoft.com/office/drawing/2014/main" id="{FD0CB184-FFAF-4247-8182-790FDF663EA7}"/>
              </a:ext>
            </a:extLst>
          </p:cNvPr>
          <p:cNvSpPr txBox="1"/>
          <p:nvPr/>
        </p:nvSpPr>
        <p:spPr>
          <a:xfrm>
            <a:off x="841424" y="4234207"/>
            <a:ext cx="767392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outerShdw blurRad="38100" dist="38100" dir="2700000" algn="tl">
                    <a:srgbClr val="000000">
                      <a:alpha val="43137"/>
                    </a:srgbClr>
                  </a:outerShdw>
                </a:effectLst>
                <a:uFillTx/>
                <a:latin typeface="+mj-lt"/>
                <a:ea typeface="+mj-ea"/>
                <a:cs typeface="+mj-cs"/>
                <a:sym typeface="Calibri"/>
              </a:rPr>
              <a:t>WE USE EVERY TOOL IN OUR TOOLBOX!</a:t>
            </a:r>
          </a:p>
        </p:txBody>
      </p:sp>
      <p:pic>
        <p:nvPicPr>
          <p:cNvPr id="6" name="Picture 5">
            <a:extLst>
              <a:ext uri="{FF2B5EF4-FFF2-40B4-BE49-F238E27FC236}">
                <a16:creationId xmlns:a16="http://schemas.microsoft.com/office/drawing/2014/main" id="{87CE156C-8C9E-49E7-B1DF-E0AD86F2C31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78829" y="5141106"/>
            <a:ext cx="1599116" cy="1441425"/>
          </a:xfrm>
          <a:prstGeom prst="rect">
            <a:avLst/>
          </a:prstGeom>
        </p:spPr>
      </p:pic>
      <p:pic>
        <p:nvPicPr>
          <p:cNvPr id="8" name="Picture 7">
            <a:extLst>
              <a:ext uri="{FF2B5EF4-FFF2-40B4-BE49-F238E27FC236}">
                <a16:creationId xmlns:a16="http://schemas.microsoft.com/office/drawing/2014/main" id="{A3848387-4D36-46C6-866D-CD2D04FCD30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809847" y="1027026"/>
            <a:ext cx="2003002" cy="19721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anim calcmode="lin" valueType="num">
                                      <p:cBhvr>
                                        <p:cTn id="32" dur="2000" fill="hold"/>
                                        <p:tgtEl>
                                          <p:spTgt spid="4"/>
                                        </p:tgtEl>
                                        <p:attrNameLst>
                                          <p:attrName>ppt_w</p:attrName>
                                        </p:attrNameLst>
                                      </p:cBhvr>
                                      <p:tavLst>
                                        <p:tav tm="0" fmla="#ppt_w*sin(2.5*pi*$)">
                                          <p:val>
                                            <p:fltVal val="0"/>
                                          </p:val>
                                        </p:tav>
                                        <p:tav tm="100000">
                                          <p:val>
                                            <p:fltVal val="1"/>
                                          </p:val>
                                        </p:tav>
                                      </p:tavLst>
                                    </p:anim>
                                    <p:anim calcmode="lin" valueType="num">
                                      <p:cBhvr>
                                        <p:cTn id="3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fltVal val="0"/>
                                          </p:val>
                                        </p:tav>
                                        <p:tav tm="100000">
                                          <p:val>
                                            <p:strVal val="#ppt_w"/>
                                          </p:val>
                                        </p:tav>
                                      </p:tavLst>
                                    </p:anim>
                                    <p:anim calcmode="lin" valueType="num">
                                      <p:cBhvr>
                                        <p:cTn id="39" dur="1000" fill="hold"/>
                                        <p:tgtEl>
                                          <p:spTgt spid="6"/>
                                        </p:tgtEl>
                                        <p:attrNameLst>
                                          <p:attrName>ppt_h</p:attrName>
                                        </p:attrNameLst>
                                      </p:cBhvr>
                                      <p:tavLst>
                                        <p:tav tm="0">
                                          <p:val>
                                            <p:fltVal val="0"/>
                                          </p:val>
                                        </p:tav>
                                        <p:tav tm="100000">
                                          <p:val>
                                            <p:strVal val="#ppt_h"/>
                                          </p:val>
                                        </p:tav>
                                      </p:tavLst>
                                    </p:anim>
                                    <p:anim calcmode="lin" valueType="num">
                                      <p:cBhvr>
                                        <p:cTn id="40" dur="1000" fill="hold"/>
                                        <p:tgtEl>
                                          <p:spTgt spid="6"/>
                                        </p:tgtEl>
                                        <p:attrNameLst>
                                          <p:attrName>style.rotation</p:attrName>
                                        </p:attrNameLst>
                                      </p:cBhvr>
                                      <p:tavLst>
                                        <p:tav tm="0">
                                          <p:val>
                                            <p:fltVal val="90"/>
                                          </p:val>
                                        </p:tav>
                                        <p:tav tm="100000">
                                          <p:val>
                                            <p:fltVal val="0"/>
                                          </p:val>
                                        </p:tav>
                                      </p:tavLst>
                                    </p:anim>
                                    <p:animEffect transition="in" filter="fade">
                                      <p:cBhvr>
                                        <p:cTn id="4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1B23C-F8F3-494A-9027-A7213B5006D5}"/>
              </a:ext>
            </a:extLst>
          </p:cNvPr>
          <p:cNvSpPr>
            <a:spLocks noGrp="1"/>
          </p:cNvSpPr>
          <p:nvPr>
            <p:ph type="title"/>
          </p:nvPr>
        </p:nvSpPr>
        <p:spPr/>
        <p:txBody>
          <a:bodyPr/>
          <a:lstStyle/>
          <a:p>
            <a:pPr algn="ctr"/>
            <a:r>
              <a:rPr lang="en-US" dirty="0"/>
              <a:t>What do we do it with?</a:t>
            </a:r>
          </a:p>
        </p:txBody>
      </p:sp>
      <p:sp>
        <p:nvSpPr>
          <p:cNvPr id="3" name="Text Placeholder 2">
            <a:extLst>
              <a:ext uri="{FF2B5EF4-FFF2-40B4-BE49-F238E27FC236}">
                <a16:creationId xmlns:a16="http://schemas.microsoft.com/office/drawing/2014/main" id="{542BA433-C5D0-4E13-8076-2005BCB78549}"/>
              </a:ext>
            </a:extLst>
          </p:cNvPr>
          <p:cNvSpPr>
            <a:spLocks noGrp="1"/>
          </p:cNvSpPr>
          <p:nvPr>
            <p:ph idx="1"/>
          </p:nvPr>
        </p:nvSpPr>
        <p:spPr>
          <a:xfrm>
            <a:off x="457200" y="1600201"/>
            <a:ext cx="8229600" cy="2887394"/>
          </a:xfrm>
        </p:spPr>
        <p:txBody>
          <a:bodyPr/>
          <a:lstStyle/>
          <a:p>
            <a:r>
              <a:rPr lang="en-US" dirty="0"/>
              <a:t>Eye catching banners? YES!</a:t>
            </a:r>
          </a:p>
          <a:p>
            <a:r>
              <a:rPr lang="en-US" dirty="0"/>
              <a:t>Pop up tents with logos? YES!</a:t>
            </a:r>
          </a:p>
          <a:p>
            <a:r>
              <a:rPr lang="en-US" dirty="0"/>
              <a:t>Club brochures &amp; club photos? YES!</a:t>
            </a:r>
          </a:p>
          <a:p>
            <a:r>
              <a:rPr lang="en-US" dirty="0"/>
              <a:t>Club applications &amp; free logo items? YES!</a:t>
            </a:r>
          </a:p>
          <a:p>
            <a:r>
              <a:rPr lang="en-US" dirty="0"/>
              <a:t>Wear Optimist spirit gear with logos? YES!</a:t>
            </a:r>
          </a:p>
        </p:txBody>
      </p:sp>
      <p:sp>
        <p:nvSpPr>
          <p:cNvPr id="4" name="TextBox 3">
            <a:extLst>
              <a:ext uri="{FF2B5EF4-FFF2-40B4-BE49-F238E27FC236}">
                <a16:creationId xmlns:a16="http://schemas.microsoft.com/office/drawing/2014/main" id="{C5A2761D-96C5-4C64-8293-1C3D8444B81C}"/>
              </a:ext>
            </a:extLst>
          </p:cNvPr>
          <p:cNvSpPr txBox="1"/>
          <p:nvPr/>
        </p:nvSpPr>
        <p:spPr>
          <a:xfrm>
            <a:off x="618978" y="5303520"/>
            <a:ext cx="8067822"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WE USE EVERY TYPE OF VISUAL AID IN RECRUITMENT OF MEMBERS</a:t>
            </a:r>
          </a:p>
        </p:txBody>
      </p:sp>
      <p:pic>
        <p:nvPicPr>
          <p:cNvPr id="6" name="Picture 5">
            <a:extLst>
              <a:ext uri="{FF2B5EF4-FFF2-40B4-BE49-F238E27FC236}">
                <a16:creationId xmlns:a16="http://schemas.microsoft.com/office/drawing/2014/main" id="{931FF2C0-39D6-4E15-B578-CF5BA919BA5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463" r="28303" b="34909"/>
          <a:stretch/>
        </p:blipFill>
        <p:spPr>
          <a:xfrm rot="2306153">
            <a:off x="6204244" y="1611801"/>
            <a:ext cx="2739204" cy="1533353"/>
          </a:xfrm>
          <a:prstGeom prst="rect">
            <a:avLst/>
          </a:prstGeom>
        </p:spPr>
      </p:pic>
      <p:pic>
        <p:nvPicPr>
          <p:cNvPr id="9" name="Picture 8">
            <a:extLst>
              <a:ext uri="{FF2B5EF4-FFF2-40B4-BE49-F238E27FC236}">
                <a16:creationId xmlns:a16="http://schemas.microsoft.com/office/drawing/2014/main" id="{10AB2AFC-D0F7-458F-8BD2-5799F6726F7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995673" y="4026533"/>
            <a:ext cx="1152654" cy="922123"/>
          </a:xfrm>
          <a:prstGeom prst="rect">
            <a:avLst/>
          </a:prstGeom>
        </p:spPr>
      </p:pic>
    </p:spTree>
    <p:extLst>
      <p:ext uri="{BB962C8B-B14F-4D97-AF65-F5344CB8AC3E}">
        <p14:creationId xmlns:p14="http://schemas.microsoft.com/office/powerpoint/2010/main" val="144163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2000"/>
                                        <p:tgtEl>
                                          <p:spTgt spid="4"/>
                                        </p:tgtEl>
                                      </p:cBhvr>
                                    </p:animEffect>
                                    <p:anim calcmode="lin" valueType="num">
                                      <p:cBhvr>
                                        <p:cTn id="36" dur="2000" fill="hold"/>
                                        <p:tgtEl>
                                          <p:spTgt spid="4"/>
                                        </p:tgtEl>
                                        <p:attrNameLst>
                                          <p:attrName>ppt_w</p:attrName>
                                        </p:attrNameLst>
                                      </p:cBhvr>
                                      <p:tavLst>
                                        <p:tav tm="0" fmla="#ppt_w*sin(2.5*pi*$)">
                                          <p:val>
                                            <p:fltVal val="0"/>
                                          </p:val>
                                        </p:tav>
                                        <p:tav tm="100000">
                                          <p:val>
                                            <p:fltVal val="1"/>
                                          </p:val>
                                        </p:tav>
                                      </p:tavLst>
                                    </p:anim>
                                    <p:anim calcmode="lin" valueType="num">
                                      <p:cBhvr>
                                        <p:cTn id="3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6F1F3-3422-43AB-9AA0-E422E9AEAC04}"/>
              </a:ext>
            </a:extLst>
          </p:cNvPr>
          <p:cNvSpPr>
            <a:spLocks noGrp="1"/>
          </p:cNvSpPr>
          <p:nvPr>
            <p:ph type="title"/>
          </p:nvPr>
        </p:nvSpPr>
        <p:spPr/>
        <p:txBody>
          <a:bodyPr/>
          <a:lstStyle/>
          <a:p>
            <a:pPr algn="ctr"/>
            <a:r>
              <a:rPr lang="en-US" dirty="0">
                <a:ln w="0"/>
                <a:solidFill>
                  <a:schemeClr val="tx1"/>
                </a:solidFill>
                <a:effectLst>
                  <a:outerShdw blurRad="38100" dist="19050" dir="2700000" algn="tl" rotWithShape="0">
                    <a:schemeClr val="dk1">
                      <a:alpha val="40000"/>
                    </a:schemeClr>
                  </a:outerShdw>
                </a:effectLst>
                <a:latin typeface="+mn-lt"/>
              </a:rPr>
              <a:t>Elevator Speech? </a:t>
            </a:r>
            <a:r>
              <a:rPr lang="en-US" b="1" spc="50" dirty="0">
                <a:ln w="9525" cmpd="sng">
                  <a:solidFill>
                    <a:schemeClr val="accent1"/>
                  </a:solidFill>
                  <a:prstDash val="solid"/>
                </a:ln>
                <a:solidFill>
                  <a:srgbClr val="70AD47">
                    <a:tint val="1000"/>
                  </a:srgbClr>
                </a:solidFill>
                <a:effectLst>
                  <a:glow rad="38100">
                    <a:schemeClr val="accent1">
                      <a:alpha val="40000"/>
                    </a:schemeClr>
                  </a:glow>
                </a:effectLst>
                <a:latin typeface="+mn-lt"/>
              </a:rPr>
              <a:t>YES!</a:t>
            </a:r>
            <a:endParaRPr lang="en-US" dirty="0">
              <a:latin typeface="+mn-lt"/>
            </a:endParaRPr>
          </a:p>
        </p:txBody>
      </p:sp>
      <p:sp>
        <p:nvSpPr>
          <p:cNvPr id="3" name="Text Placeholder 2">
            <a:extLst>
              <a:ext uri="{FF2B5EF4-FFF2-40B4-BE49-F238E27FC236}">
                <a16:creationId xmlns:a16="http://schemas.microsoft.com/office/drawing/2014/main" id="{BE16701A-678B-4253-B195-89C6D5C441CD}"/>
              </a:ext>
            </a:extLst>
          </p:cNvPr>
          <p:cNvSpPr>
            <a:spLocks noGrp="1"/>
          </p:cNvSpPr>
          <p:nvPr>
            <p:ph idx="1"/>
          </p:nvPr>
        </p:nvSpPr>
        <p:spPr>
          <a:xfrm>
            <a:off x="457200" y="1600200"/>
            <a:ext cx="8229600" cy="3928403"/>
          </a:xfrm>
        </p:spPr>
        <p:txBody>
          <a:bodyPr/>
          <a:lstStyle/>
          <a:p>
            <a:r>
              <a:rPr lang="en-US" dirty="0"/>
              <a:t>BE YOURSELF!! But practice and be comfortable. </a:t>
            </a:r>
          </a:p>
          <a:p>
            <a:r>
              <a:rPr lang="en-US" dirty="0"/>
              <a:t>JUST ASK! </a:t>
            </a:r>
          </a:p>
          <a:p>
            <a:pPr marL="0" indent="0">
              <a:buNone/>
            </a:pPr>
            <a:r>
              <a:rPr lang="en-US" dirty="0"/>
              <a:t>Example “Would you like to make a difference in the life of  a child and enhance your life at the same time?”</a:t>
            </a:r>
          </a:p>
          <a:p>
            <a:pPr marL="0" indent="0">
              <a:buNone/>
            </a:pPr>
            <a:r>
              <a:rPr lang="en-US" dirty="0"/>
              <a:t>Optimists do just that every day… </a:t>
            </a:r>
          </a:p>
        </p:txBody>
      </p:sp>
      <p:pic>
        <p:nvPicPr>
          <p:cNvPr id="8" name="Picture 7">
            <a:extLst>
              <a:ext uri="{FF2B5EF4-FFF2-40B4-BE49-F238E27FC236}">
                <a16:creationId xmlns:a16="http://schemas.microsoft.com/office/drawing/2014/main" id="{B3D9E05C-9ED6-43AF-A059-E90E1F5127C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89482" y="401336"/>
            <a:ext cx="1466336" cy="1856122"/>
          </a:xfrm>
          <a:prstGeom prst="rect">
            <a:avLst/>
          </a:prstGeom>
        </p:spPr>
      </p:pic>
      <p:pic>
        <p:nvPicPr>
          <p:cNvPr id="10" name="Picture 9">
            <a:extLst>
              <a:ext uri="{FF2B5EF4-FFF2-40B4-BE49-F238E27FC236}">
                <a16:creationId xmlns:a16="http://schemas.microsoft.com/office/drawing/2014/main" id="{3D206798-C824-4210-AE44-E8E0C0DF6B9B}"/>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8188" y="3786342"/>
            <a:ext cx="2633955" cy="2633955"/>
          </a:xfrm>
          <a:prstGeom prst="rect">
            <a:avLst/>
          </a:prstGeom>
        </p:spPr>
      </p:pic>
      <p:pic>
        <p:nvPicPr>
          <p:cNvPr id="5" name="Picture 4">
            <a:extLst>
              <a:ext uri="{FF2B5EF4-FFF2-40B4-BE49-F238E27FC236}">
                <a16:creationId xmlns:a16="http://schemas.microsoft.com/office/drawing/2014/main" id="{1F065854-09E7-4B02-B4CF-71A512E0F2CF}"/>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905819" y="3564400"/>
            <a:ext cx="2716831" cy="2285983"/>
          </a:xfrm>
          <a:prstGeom prst="rect">
            <a:avLst/>
          </a:prstGeom>
        </p:spPr>
      </p:pic>
    </p:spTree>
    <p:extLst>
      <p:ext uri="{BB962C8B-B14F-4D97-AF65-F5344CB8AC3E}">
        <p14:creationId xmlns:p14="http://schemas.microsoft.com/office/powerpoint/2010/main" val="130296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1386A-7A1B-49A1-A33F-28E27386C92F}"/>
              </a:ext>
            </a:extLst>
          </p:cNvPr>
          <p:cNvSpPr>
            <a:spLocks noGrp="1"/>
          </p:cNvSpPr>
          <p:nvPr>
            <p:ph type="title"/>
          </p:nvPr>
        </p:nvSpPr>
        <p:spPr/>
        <p:txBody>
          <a:bodyPr/>
          <a:lstStyle/>
          <a:p>
            <a:pPr algn="ctr"/>
            <a:r>
              <a:rPr lang="en-US" dirty="0"/>
              <a:t>Why add members? </a:t>
            </a:r>
          </a:p>
        </p:txBody>
      </p:sp>
      <p:sp>
        <p:nvSpPr>
          <p:cNvPr id="3" name="Text Placeholder 2">
            <a:extLst>
              <a:ext uri="{FF2B5EF4-FFF2-40B4-BE49-F238E27FC236}">
                <a16:creationId xmlns:a16="http://schemas.microsoft.com/office/drawing/2014/main" id="{B6D6DC2D-7590-47F2-A716-2685766B335B}"/>
              </a:ext>
            </a:extLst>
          </p:cNvPr>
          <p:cNvSpPr>
            <a:spLocks noGrp="1"/>
          </p:cNvSpPr>
          <p:nvPr>
            <p:ph idx="1"/>
          </p:nvPr>
        </p:nvSpPr>
        <p:spPr>
          <a:xfrm>
            <a:off x="457200" y="1600200"/>
            <a:ext cx="8229600" cy="3661117"/>
          </a:xfrm>
        </p:spPr>
        <p:txBody>
          <a:bodyPr>
            <a:normAutofit/>
          </a:bodyPr>
          <a:lstStyle/>
          <a:p>
            <a:r>
              <a:rPr lang="en-US" dirty="0"/>
              <a:t>The more volunteers, the greater the impact!</a:t>
            </a:r>
            <a:br>
              <a:rPr lang="en-US" dirty="0"/>
            </a:br>
            <a:r>
              <a:rPr lang="en-US" dirty="0"/>
              <a:t>1 new member = 33 youths served in the community.</a:t>
            </a:r>
          </a:p>
          <a:p>
            <a:r>
              <a:rPr lang="en-US" dirty="0"/>
              <a:t>New ideas from new members! </a:t>
            </a:r>
          </a:p>
          <a:p>
            <a:r>
              <a:rPr lang="en-US" dirty="0"/>
              <a:t>More community visibility/publicity! </a:t>
            </a:r>
          </a:p>
          <a:p>
            <a:r>
              <a:rPr lang="en-US" dirty="0"/>
              <a:t>More people-power and more financial resources! </a:t>
            </a:r>
          </a:p>
        </p:txBody>
      </p:sp>
      <p:pic>
        <p:nvPicPr>
          <p:cNvPr id="8" name="Picture 7">
            <a:extLst>
              <a:ext uri="{FF2B5EF4-FFF2-40B4-BE49-F238E27FC236}">
                <a16:creationId xmlns:a16="http://schemas.microsoft.com/office/drawing/2014/main" id="{F6CAD5F2-EF06-4123-9383-E5EBEC5AD24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50726" y="4867421"/>
            <a:ext cx="2442547" cy="1863969"/>
          </a:xfrm>
          <a:prstGeom prst="rect">
            <a:avLst/>
          </a:prstGeom>
        </p:spPr>
      </p:pic>
      <p:sp>
        <p:nvSpPr>
          <p:cNvPr id="9" name="TextBox 8">
            <a:extLst>
              <a:ext uri="{FF2B5EF4-FFF2-40B4-BE49-F238E27FC236}">
                <a16:creationId xmlns:a16="http://schemas.microsoft.com/office/drawing/2014/main" id="{EEFD2AFA-5A9F-4C17-A65B-95AD3E9DFF8A}"/>
              </a:ext>
            </a:extLst>
          </p:cNvPr>
          <p:cNvSpPr txBox="1"/>
          <p:nvPr/>
        </p:nvSpPr>
        <p:spPr>
          <a:xfrm>
            <a:off x="4605816" y="6899483"/>
            <a:ext cx="1187458"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900" dirty="0">
                <a:hlinkClick r:id="rId3" tooltip="http://www.thebestofteacherentrepreneurs.com/2016_03_01_archive.html"/>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358299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8EEE3-E69F-4A82-95AB-EF18F64E2125}"/>
              </a:ext>
            </a:extLst>
          </p:cNvPr>
          <p:cNvSpPr>
            <a:spLocks noGrp="1"/>
          </p:cNvSpPr>
          <p:nvPr>
            <p:ph type="title"/>
          </p:nvPr>
        </p:nvSpPr>
        <p:spPr/>
        <p:txBody>
          <a:bodyPr>
            <a:normAutofit/>
          </a:bodyPr>
          <a:lstStyle/>
          <a:p>
            <a:r>
              <a:rPr lang="en-US" dirty="0"/>
              <a:t>How should we promote NOW and WOW meetings?</a:t>
            </a:r>
          </a:p>
        </p:txBody>
      </p:sp>
      <p:sp>
        <p:nvSpPr>
          <p:cNvPr id="6" name="TextBox 5">
            <a:extLst>
              <a:ext uri="{FF2B5EF4-FFF2-40B4-BE49-F238E27FC236}">
                <a16:creationId xmlns:a16="http://schemas.microsoft.com/office/drawing/2014/main" id="{990A4495-1059-41DB-BB3C-10683B34A67B}"/>
              </a:ext>
            </a:extLst>
          </p:cNvPr>
          <p:cNvSpPr txBox="1"/>
          <p:nvPr/>
        </p:nvSpPr>
        <p:spPr>
          <a:xfrm>
            <a:off x="844062" y="2110154"/>
            <a:ext cx="7469944"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Social Media?  YES!</a:t>
            </a:r>
          </a:p>
          <a:p>
            <a:pPr marL="285750" indent="-285750">
              <a:buFont typeface="Arial" panose="020B0604020202020204" pitchFamily="34" charset="0"/>
              <a:buChar char="•"/>
            </a:pPr>
            <a:r>
              <a:rPr lang="en-US" sz="2800" dirty="0"/>
              <a:t>Posters/Flyers/Signs? YES! </a:t>
            </a:r>
          </a:p>
          <a:p>
            <a:pPr marL="285750" indent="-285750">
              <a:buFont typeface="Arial" panose="020B0604020202020204" pitchFamily="34" charset="0"/>
              <a:buChar char="•"/>
            </a:pPr>
            <a:r>
              <a:rPr lang="en-US" sz="2800" dirty="0"/>
              <a:t>TV or print media? YES!</a:t>
            </a:r>
          </a:p>
          <a:p>
            <a:pPr marL="285750" indent="-285750">
              <a:buFont typeface="Arial" panose="020B0604020202020204" pitchFamily="34" charset="0"/>
              <a:buChar char="•"/>
            </a:pPr>
            <a:r>
              <a:rPr lang="en-US" sz="2800" dirty="0"/>
              <a:t>Word of mouth/phone/text/email? YES!</a:t>
            </a:r>
          </a:p>
          <a:p>
            <a:pPr marL="285750" indent="-285750">
              <a:buFont typeface="Arial" panose="020B0604020202020204" pitchFamily="34" charset="0"/>
              <a:buChar char="•"/>
            </a:pPr>
            <a:r>
              <a:rPr lang="en-US" sz="2800" dirty="0"/>
              <a:t>Club/Zone/District bulletins/blogs? YES! </a:t>
            </a:r>
          </a:p>
        </p:txBody>
      </p:sp>
      <p:pic>
        <p:nvPicPr>
          <p:cNvPr id="8" name="Picture 7">
            <a:extLst>
              <a:ext uri="{FF2B5EF4-FFF2-40B4-BE49-F238E27FC236}">
                <a16:creationId xmlns:a16="http://schemas.microsoft.com/office/drawing/2014/main" id="{13C56413-ED5F-4722-A998-049C29A1B69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5345722" y="1387212"/>
            <a:ext cx="1983544" cy="1853564"/>
          </a:xfrm>
          <a:prstGeom prst="rect">
            <a:avLst/>
          </a:prstGeom>
        </p:spPr>
      </p:pic>
      <p:sp>
        <p:nvSpPr>
          <p:cNvPr id="9" name="TextBox 8">
            <a:extLst>
              <a:ext uri="{FF2B5EF4-FFF2-40B4-BE49-F238E27FC236}">
                <a16:creationId xmlns:a16="http://schemas.microsoft.com/office/drawing/2014/main" id="{65E19151-9B94-4B45-AF49-E7D48DA5A8CB}"/>
              </a:ext>
            </a:extLst>
          </p:cNvPr>
          <p:cNvSpPr txBox="1"/>
          <p:nvPr/>
        </p:nvSpPr>
        <p:spPr>
          <a:xfrm>
            <a:off x="2897944" y="4865862"/>
            <a:ext cx="5546390" cy="1200329"/>
          </a:xfrm>
          <a:prstGeom prst="rect">
            <a:avLst/>
          </a:prstGeom>
          <a:noFill/>
        </p:spPr>
        <p:txBody>
          <a:bodyPr wrap="none" rtlCol="0">
            <a:spAutoFit/>
          </a:bodyPr>
          <a:lstStyle/>
          <a:p>
            <a:pPr algn="ctr"/>
            <a:r>
              <a:rPr lang="en-US" sz="3600" dirty="0"/>
              <a:t>EVERY MARKETING VEHICLE </a:t>
            </a:r>
          </a:p>
          <a:p>
            <a:pPr algn="ctr"/>
            <a:r>
              <a:rPr lang="en-US" sz="3600" dirty="0"/>
              <a:t>WE CAN THINK OF!!!</a:t>
            </a:r>
          </a:p>
        </p:txBody>
      </p:sp>
      <p:pic>
        <p:nvPicPr>
          <p:cNvPr id="16" name="Picture 15">
            <a:extLst>
              <a:ext uri="{FF2B5EF4-FFF2-40B4-BE49-F238E27FC236}">
                <a16:creationId xmlns:a16="http://schemas.microsoft.com/office/drawing/2014/main" id="{7C559D15-DD15-4F22-BA59-BD0C146DF6A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0677" y="4544093"/>
            <a:ext cx="2757267" cy="1843869"/>
          </a:xfrm>
          <a:prstGeom prst="rect">
            <a:avLst/>
          </a:prstGeom>
        </p:spPr>
      </p:pic>
    </p:spTree>
    <p:extLst>
      <p:ext uri="{BB962C8B-B14F-4D97-AF65-F5344CB8AC3E}">
        <p14:creationId xmlns:p14="http://schemas.microsoft.com/office/powerpoint/2010/main" val="341736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522</TotalTime>
  <Words>1094</Words>
  <Application>Microsoft Office PowerPoint</Application>
  <PresentationFormat>On-screen Show (4:3)</PresentationFormat>
  <Paragraphs>141</Paragraphs>
  <Slides>21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MEMBERSHIP</vt:lpstr>
      <vt:lpstr>BOB’S PLAN</vt:lpstr>
      <vt:lpstr>PowerPoint Presentation</vt:lpstr>
      <vt:lpstr>How do we do it?</vt:lpstr>
      <vt:lpstr>What do we do it with?</vt:lpstr>
      <vt:lpstr>Elevator Speech? YES!</vt:lpstr>
      <vt:lpstr>Why add members? </vt:lpstr>
      <vt:lpstr>How should we promote NOW and WOW meetings?</vt:lpstr>
      <vt:lpstr>Is retention of existing members important?</vt:lpstr>
      <vt:lpstr>Other ideas for new members?</vt:lpstr>
      <vt:lpstr>PowerPoint Presentation</vt:lpstr>
      <vt:lpstr>WHAT ABOUT BOB?!</vt:lpstr>
      <vt:lpstr>PARTNERS IN OPTIMISM</vt:lpstr>
      <vt:lpstr> It’s required that the clubs perform at least ONE joint task per quarter. </vt:lpstr>
      <vt:lpstr>PowerPoint Presentation</vt:lpstr>
      <vt:lpstr>PowerPoint Presentation</vt:lpstr>
      <vt:lpstr>PowerPoint Presentation</vt:lpstr>
      <vt:lpstr>IMPROVING THE MEMBERSHIP EXPERIENCE: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Monschein</dc:creator>
  <cp:lastModifiedBy>Sarah Clark</cp:lastModifiedBy>
  <cp:revision>32</cp:revision>
  <cp:lastPrinted>2022-06-06T14:11:10Z</cp:lastPrinted>
  <dcterms:modified xsi:type="dcterms:W3CDTF">2022-06-10T13:21:56Z</dcterms:modified>
</cp:coreProperties>
</file>