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1"/>
  </p:sldMasterIdLst>
  <p:notesMasterIdLst>
    <p:notesMasterId r:id="rId10"/>
  </p:notesMasterIdLst>
  <p:sldIdLst>
    <p:sldId id="343" r:id="rId2"/>
    <p:sldId id="345" r:id="rId3"/>
    <p:sldId id="346" r:id="rId4"/>
    <p:sldId id="357" r:id="rId5"/>
    <p:sldId id="407" r:id="rId6"/>
    <p:sldId id="408" r:id="rId7"/>
    <p:sldId id="409" r:id="rId8"/>
    <p:sldId id="406"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3300"/>
    <a:srgbClr val="0080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170" autoAdjust="0"/>
  </p:normalViewPr>
  <p:slideViewPr>
    <p:cSldViewPr>
      <p:cViewPr>
        <p:scale>
          <a:sx n="66" d="100"/>
          <a:sy n="66" d="100"/>
        </p:scale>
        <p:origin x="-59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786"/>
    </p:cViewPr>
  </p:sorterViewPr>
  <p:notesViewPr>
    <p:cSldViewPr>
      <p:cViewPr varScale="1">
        <p:scale>
          <a:sx n="40" d="100"/>
          <a:sy n="40" d="100"/>
        </p:scale>
        <p:origin x="-1488"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a:p>
        </p:txBody>
      </p:sp>
      <p:sp>
        <p:nvSpPr>
          <p:cNvPr id="18435" name="Rectangle 3"/>
          <p:cNvSpPr>
            <a:spLocks noGrp="1" noChangeArrowheads="1"/>
          </p:cNvSpPr>
          <p:nvPr>
            <p:ph type="dt" idx="1"/>
          </p:nvPr>
        </p:nvSpPr>
        <p:spPr bwMode="auto">
          <a:xfrm>
            <a:off x="3884613"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8437" name="Rectangle 5"/>
          <p:cNvSpPr>
            <a:spLocks noGrp="1" noChangeArrowheads="1"/>
          </p:cNvSpPr>
          <p:nvPr>
            <p:ph type="body" sz="quarter" idx="3"/>
          </p:nvPr>
        </p:nvSpPr>
        <p:spPr bwMode="auto">
          <a:xfrm>
            <a:off x="685800" y="4343400"/>
            <a:ext cx="5486400" cy="4114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8438" name="Rectangle 6"/>
          <p:cNvSpPr>
            <a:spLocks noGrp="1" noChangeArrowheads="1"/>
          </p:cNvSpPr>
          <p:nvPr>
            <p:ph type="ftr" sz="quarter" idx="4"/>
          </p:nvPr>
        </p:nvSpPr>
        <p:spPr bwMode="auto">
          <a:xfrm>
            <a:off x="0"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a:p>
        </p:txBody>
      </p:sp>
      <p:sp>
        <p:nvSpPr>
          <p:cNvPr id="18439" name="Rectangle 7"/>
          <p:cNvSpPr>
            <a:spLocks noGrp="1" noChangeArrowheads="1"/>
          </p:cNvSpPr>
          <p:nvPr>
            <p:ph type="sldNum" sz="quarter" idx="5"/>
          </p:nvPr>
        </p:nvSpPr>
        <p:spPr bwMode="auto">
          <a:xfrm>
            <a:off x="3884613"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20E151FD-1580-4C1B-B6E8-CC9DDABB93C5}" type="slidenum">
              <a:rPr lang="en-US"/>
              <a:pPr>
                <a:defRPr/>
              </a:pPr>
              <a:t>‹#›</a:t>
            </a:fld>
            <a:endParaRPr lang="en-US"/>
          </a:p>
        </p:txBody>
      </p:sp>
    </p:spTree>
    <p:extLst>
      <p:ext uri="{BB962C8B-B14F-4D97-AF65-F5344CB8AC3E}">
        <p14:creationId xmlns:p14="http://schemas.microsoft.com/office/powerpoint/2010/main" val="27658937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p:spPr>
        <p:txBody>
          <a:bodyPr/>
          <a:lstStyle/>
          <a:p>
            <a:r>
              <a:rPr lang="en-US" altLang="fr-FR" smtClean="0"/>
              <a:t>One a the most important responsibility of a Lt-Governor is to maintain a tight relationship with each club president and secretary in your zone.  To that end, one of your task is to plan your visit to your clubs.</a:t>
            </a:r>
          </a:p>
        </p:txBody>
      </p:sp>
      <p:sp>
        <p:nvSpPr>
          <p:cNvPr id="16387" name="Slide Number Placeholder 3"/>
          <p:cNvSpPr>
            <a:spLocks noGrp="1"/>
          </p:cNvSpPr>
          <p:nvPr>
            <p:ph type="sldNum" sz="quarter" idx="5"/>
          </p:nvPr>
        </p:nvSpPr>
        <p:spPr>
          <a:noFill/>
          <a:ln>
            <a:miter lim="800000"/>
            <a:headEnd/>
            <a:tailEnd/>
          </a:ln>
        </p:spPr>
        <p:txBody>
          <a:bodyPr/>
          <a:lstStyle/>
          <a:p>
            <a:fld id="{F715CF6F-15F7-4197-BFDD-CB45F23B3ADE}" type="slidenum">
              <a:rPr lang="en-US" altLang="fr-FR" smtClean="0">
                <a:cs typeface="Arial" charset="0"/>
              </a:rPr>
              <a:pPr/>
              <a:t>1</a:t>
            </a:fld>
            <a:endParaRPr lang="en-US" altLang="fr-FR" smtClean="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a:ln>
            <a:miter lim="800000"/>
            <a:headEnd/>
            <a:tailEnd/>
          </a:ln>
        </p:spPr>
        <p:txBody>
          <a:bodyPr/>
          <a:lstStyle/>
          <a:p>
            <a:fld id="{450D9105-BDD8-4D86-B66F-B3B0E34E6C4E}" type="slidenum">
              <a:rPr lang="en-US" altLang="fr-FR" smtClean="0">
                <a:cs typeface="Arial" charset="0"/>
              </a:rPr>
              <a:pPr/>
              <a:t>2</a:t>
            </a:fld>
            <a:endParaRPr lang="en-US" altLang="fr-FR" smtClean="0">
              <a:cs typeface="Arial" charset="0"/>
            </a:endParaRPr>
          </a:p>
        </p:txBody>
      </p:sp>
      <p:sp>
        <p:nvSpPr>
          <p:cNvPr id="18434"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p:txBody>
          <a:bodyPr/>
          <a:lstStyle/>
          <a:p>
            <a:pPr eaLnBrk="1" hangingPunct="1">
              <a:defRPr/>
            </a:pPr>
            <a:r>
              <a:rPr lang="en-US" altLang="fr-FR" dirty="0" smtClean="0"/>
              <a:t>During an optimist year, a Lt-Governor is:</a:t>
            </a:r>
          </a:p>
          <a:p>
            <a:pPr eaLnBrk="1" hangingPunct="1">
              <a:defRPr/>
            </a:pPr>
            <a:endParaRPr lang="en-US" altLang="fr-FR" dirty="0" smtClean="0"/>
          </a:p>
          <a:p>
            <a:pPr marL="171450" indent="-171450" eaLnBrk="1" hangingPunct="1">
              <a:buFont typeface="Arial" panose="020B0604020202020204" pitchFamily="34" charset="0"/>
              <a:buChar char="•"/>
              <a:defRPr/>
            </a:pPr>
            <a:r>
              <a:rPr lang="en-US" altLang="fr-FR" dirty="0" smtClean="0"/>
              <a:t>A Call center for assistance;</a:t>
            </a:r>
          </a:p>
          <a:p>
            <a:pPr marL="171450" indent="-171450" eaLnBrk="1" hangingPunct="1">
              <a:buFont typeface="Arial" panose="020B0604020202020204" pitchFamily="34" charset="0"/>
              <a:buChar char="•"/>
              <a:defRPr/>
            </a:pPr>
            <a:r>
              <a:rPr lang="en-US" altLang="fr-FR" dirty="0" smtClean="0"/>
              <a:t>A Leader</a:t>
            </a:r>
          </a:p>
          <a:p>
            <a:pPr marL="171450" indent="-171450" eaLnBrk="1" hangingPunct="1">
              <a:buFont typeface="Arial" panose="020B0604020202020204" pitchFamily="34" charset="0"/>
              <a:buChar char="•"/>
              <a:defRPr/>
            </a:pPr>
            <a:r>
              <a:rPr lang="en-US" altLang="fr-FR" dirty="0" smtClean="0"/>
              <a:t>A Friend</a:t>
            </a:r>
          </a:p>
          <a:p>
            <a:pPr marL="171450" indent="-171450" eaLnBrk="1" hangingPunct="1">
              <a:buFont typeface="Arial" panose="020B0604020202020204" pitchFamily="34" charset="0"/>
              <a:buChar char="•"/>
              <a:defRPr/>
            </a:pPr>
            <a:r>
              <a:rPr lang="en-US" altLang="fr-FR" dirty="0" smtClean="0"/>
              <a:t>A Motivator</a:t>
            </a:r>
          </a:p>
          <a:p>
            <a:pPr marL="171450" indent="-171450" eaLnBrk="1" hangingPunct="1">
              <a:buFont typeface="Arial" panose="020B0604020202020204" pitchFamily="34" charset="0"/>
              <a:buChar char="•"/>
              <a:defRPr/>
            </a:pPr>
            <a:r>
              <a:rPr lang="en-US" altLang="fr-FR" dirty="0" smtClean="0"/>
              <a:t>An Advisor</a:t>
            </a:r>
          </a:p>
          <a:p>
            <a:pPr marL="171450" indent="-171450" eaLnBrk="1" hangingPunct="1">
              <a:buFont typeface="Arial" panose="020B0604020202020204" pitchFamily="34" charset="0"/>
              <a:buChar char="•"/>
              <a:defRPr/>
            </a:pPr>
            <a:r>
              <a:rPr lang="en-US" altLang="fr-FR" dirty="0" smtClean="0"/>
              <a:t>A Club builder; and</a:t>
            </a:r>
          </a:p>
          <a:p>
            <a:pPr marL="171450" indent="-171450" eaLnBrk="1" hangingPunct="1">
              <a:buFont typeface="Arial" panose="020B0604020202020204" pitchFamily="34" charset="0"/>
              <a:buChar char="•"/>
              <a:defRPr/>
            </a:pPr>
            <a:r>
              <a:rPr lang="en-US" altLang="fr-FR" dirty="0" smtClean="0"/>
              <a:t>A Recruiter</a:t>
            </a:r>
          </a:p>
          <a:p>
            <a:pPr marL="171450" indent="-171450" eaLnBrk="1" hangingPunct="1">
              <a:buFont typeface="Arial" panose="020B0604020202020204" pitchFamily="34" charset="0"/>
              <a:buChar char="•"/>
              <a:defRPr/>
            </a:pPr>
            <a:endParaRPr lang="en-US" altLang="fr-FR" dirty="0" smtClean="0"/>
          </a:p>
          <a:p>
            <a:pPr eaLnBrk="1" hangingPunct="1">
              <a:buFont typeface="Arial" panose="020B0604020202020204" pitchFamily="34" charset="0"/>
              <a:buNone/>
              <a:defRPr/>
            </a:pPr>
            <a:r>
              <a:rPr lang="en-US" altLang="fr-FR" dirty="0" smtClean="0"/>
              <a:t>Therefore, the best way to accomplish all this is by visiting your club as often as necessary to help your club’s President in the accomplishment of their goals and objective.  At a </a:t>
            </a:r>
            <a:r>
              <a:rPr lang="en-US" altLang="fr-FR" dirty="0" err="1" smtClean="0"/>
              <a:t>miminum</a:t>
            </a:r>
            <a:r>
              <a:rPr lang="en-US" altLang="fr-FR" dirty="0" smtClean="0"/>
              <a:t>, each club should be visited twice during your year.</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a:ln>
            <a:miter lim="800000"/>
            <a:headEnd/>
            <a:tailEnd/>
          </a:ln>
        </p:spPr>
        <p:txBody>
          <a:bodyPr/>
          <a:lstStyle/>
          <a:p>
            <a:fld id="{F7545508-9B87-4182-B0B6-80CD3CBF2EB0}" type="slidenum">
              <a:rPr lang="en-US" altLang="fr-FR" smtClean="0">
                <a:cs typeface="Arial" charset="0"/>
              </a:rPr>
              <a:pPr/>
              <a:t>3</a:t>
            </a:fld>
            <a:endParaRPr lang="en-US" altLang="fr-FR" smtClean="0">
              <a:cs typeface="Arial" charset="0"/>
            </a:endParaRPr>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p:spPr>
        <p:txBody>
          <a:bodyPr/>
          <a:lstStyle/>
          <a:p>
            <a:pPr eaLnBrk="1" hangingPunct="1"/>
            <a:r>
              <a:rPr lang="en-US" altLang="fr-FR" smtClean="0"/>
              <a:t>The first visit to your club should be held in September or October with the Club President, Board members and Committee Chairs in order to produce the Annual Club Planning Conference or ACPC.  The detail of the ACPC will be covered later in the presentation.  The second official visit should be held between April and July.</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Espace réservé de l'image des diapositives 1"/>
          <p:cNvSpPr>
            <a:spLocks noGrp="1" noRot="1" noChangeAspect="1"/>
          </p:cNvSpPr>
          <p:nvPr>
            <p:ph type="sldImg"/>
          </p:nvPr>
        </p:nvSpPr>
        <p:spPr>
          <a:ln/>
        </p:spPr>
      </p:sp>
      <p:sp>
        <p:nvSpPr>
          <p:cNvPr id="22530" name="Espace réservé des commentaires 2"/>
          <p:cNvSpPr>
            <a:spLocks noGrp="1"/>
          </p:cNvSpPr>
          <p:nvPr>
            <p:ph type="body" idx="1"/>
          </p:nvPr>
        </p:nvSpPr>
        <p:spPr>
          <a:noFill/>
        </p:spPr>
        <p:txBody>
          <a:bodyPr/>
          <a:lstStyle/>
          <a:p>
            <a:endParaRPr lang="fr-CA" smtClean="0"/>
          </a:p>
        </p:txBody>
      </p:sp>
      <p:sp>
        <p:nvSpPr>
          <p:cNvPr id="22531" name="Espace réservé du numéro de diapositive 3"/>
          <p:cNvSpPr>
            <a:spLocks noGrp="1"/>
          </p:cNvSpPr>
          <p:nvPr>
            <p:ph type="sldNum" sz="quarter" idx="5"/>
          </p:nvPr>
        </p:nvSpPr>
        <p:spPr>
          <a:noFill/>
          <a:ln>
            <a:miter lim="800000"/>
            <a:headEnd/>
            <a:tailEnd/>
          </a:ln>
        </p:spPr>
        <p:txBody>
          <a:bodyPr/>
          <a:lstStyle/>
          <a:p>
            <a:fld id="{9F7B911E-7177-4D93-8958-0C8BEDA479D4}" type="slidenum">
              <a:rPr lang="en-US" smtClean="0">
                <a:cs typeface="Arial" charset="0"/>
              </a:rPr>
              <a:pPr/>
              <a:t>4</a:t>
            </a:fld>
            <a:endParaRPr lang="en-US" smtClean="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Espace réservé de l'image des diapositives 1"/>
          <p:cNvSpPr>
            <a:spLocks noGrp="1" noRot="1" noChangeAspect="1"/>
          </p:cNvSpPr>
          <p:nvPr>
            <p:ph type="sldImg"/>
          </p:nvPr>
        </p:nvSpPr>
        <p:spPr>
          <a:ln/>
        </p:spPr>
      </p:sp>
      <p:sp>
        <p:nvSpPr>
          <p:cNvPr id="24578" name="Espace réservé des commentaires 2"/>
          <p:cNvSpPr>
            <a:spLocks noGrp="1"/>
          </p:cNvSpPr>
          <p:nvPr>
            <p:ph type="body" idx="1"/>
          </p:nvPr>
        </p:nvSpPr>
        <p:spPr>
          <a:noFill/>
        </p:spPr>
        <p:txBody>
          <a:bodyPr/>
          <a:lstStyle/>
          <a:p>
            <a:r>
              <a:rPr lang="fr-CA" smtClean="0"/>
              <a:t>There are many opportunities to visit your clubs other than the official visit discussed earlier.  The club will definitely appreciate if you are participating in one of their Youth activities specially if you are willing to give them a hand.  Furthermore, most likely, you will be invited to attend a social events such as Christmas dinner, fund raising events.  Use these opportunities to know your club and give them a sense that you are very appreciative of their contributions to the community and the organization.</a:t>
            </a:r>
          </a:p>
          <a:p>
            <a:endParaRPr lang="fr-CA" smtClean="0"/>
          </a:p>
          <a:p>
            <a:r>
              <a:rPr lang="fr-CA" smtClean="0"/>
              <a:t>Furthermore, there is a very efficient way to keep in touch with your club.  In some districts, the Lt-governors have scheduled a monthly conference with their club Presidents and Secretary either face to face in one the club in rotation or thru conference call or video-conference (Skype).  </a:t>
            </a:r>
          </a:p>
        </p:txBody>
      </p:sp>
      <p:sp>
        <p:nvSpPr>
          <p:cNvPr id="24579" name="Espace réservé du numéro de diapositive 3"/>
          <p:cNvSpPr>
            <a:spLocks noGrp="1"/>
          </p:cNvSpPr>
          <p:nvPr>
            <p:ph type="sldNum" sz="quarter" idx="5"/>
          </p:nvPr>
        </p:nvSpPr>
        <p:spPr>
          <a:noFill/>
          <a:ln>
            <a:miter lim="800000"/>
            <a:headEnd/>
            <a:tailEnd/>
          </a:ln>
        </p:spPr>
        <p:txBody>
          <a:bodyPr/>
          <a:lstStyle/>
          <a:p>
            <a:fld id="{5319E16C-294E-4608-BB9E-A4A99D092D03}" type="slidenum">
              <a:rPr lang="en-US" smtClean="0">
                <a:cs typeface="Arial" charset="0"/>
              </a:rPr>
              <a:pPr/>
              <a:t>5</a:t>
            </a:fld>
            <a:endParaRPr lang="en-US" smtClean="0">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Espace réservé de l'image des diapositives 1"/>
          <p:cNvSpPr>
            <a:spLocks noGrp="1" noRot="1" noChangeAspect="1"/>
          </p:cNvSpPr>
          <p:nvPr>
            <p:ph type="sldImg"/>
          </p:nvPr>
        </p:nvSpPr>
        <p:spPr>
          <a:ln/>
        </p:spPr>
      </p:sp>
      <p:sp>
        <p:nvSpPr>
          <p:cNvPr id="26626" name="Espace réservé des commentaires 2"/>
          <p:cNvSpPr>
            <a:spLocks noGrp="1"/>
          </p:cNvSpPr>
          <p:nvPr>
            <p:ph type="body" idx="1"/>
          </p:nvPr>
        </p:nvSpPr>
        <p:spPr>
          <a:noFill/>
        </p:spPr>
        <p:txBody>
          <a:bodyPr/>
          <a:lstStyle/>
          <a:p>
            <a:r>
              <a:rPr lang="fr-CA" smtClean="0"/>
              <a:t>It is important to understand the purpose of the visit in order to ensure that you are prepared.  Having a clear understanding of the purpose of the visit will help you to be at ease when you arrive, ie.  You are dressed in accordance with the event,  you are ready to speak or to help in the event.</a:t>
            </a:r>
          </a:p>
          <a:p>
            <a:endParaRPr lang="fr-CA" smtClean="0"/>
          </a:p>
          <a:p>
            <a:r>
              <a:rPr lang="fr-CA" smtClean="0"/>
              <a:t>During your visit, take the time to talk to everyone present.  This will show that you care for them regardless of their responsibility in the club.  This is specially important for the new member.  They will greatly appreciate the time you took to talk to them.  In return, they will more willing to take on additional responsibilities in their club and in the district.  At the end of your visit, take the time to thank them all for the invitation.  </a:t>
            </a:r>
          </a:p>
          <a:p>
            <a:endParaRPr lang="fr-CA" smtClean="0"/>
          </a:p>
          <a:p>
            <a:r>
              <a:rPr lang="fr-CA" smtClean="0"/>
              <a:t>More importantly, </a:t>
            </a:r>
            <a:r>
              <a:rPr lang="fr-CA" b="1" smtClean="0"/>
              <a:t>be yourself</a:t>
            </a:r>
            <a:r>
              <a:rPr lang="fr-CA" smtClean="0"/>
              <a:t>, they will appreciate.</a:t>
            </a:r>
            <a:endParaRPr lang="fr-CA" b="1" smtClean="0"/>
          </a:p>
        </p:txBody>
      </p:sp>
      <p:sp>
        <p:nvSpPr>
          <p:cNvPr id="26627" name="Espace réservé du numéro de diapositive 3"/>
          <p:cNvSpPr>
            <a:spLocks noGrp="1"/>
          </p:cNvSpPr>
          <p:nvPr>
            <p:ph type="sldNum" sz="quarter" idx="5"/>
          </p:nvPr>
        </p:nvSpPr>
        <p:spPr>
          <a:noFill/>
          <a:ln>
            <a:miter lim="800000"/>
            <a:headEnd/>
            <a:tailEnd/>
          </a:ln>
        </p:spPr>
        <p:txBody>
          <a:bodyPr/>
          <a:lstStyle/>
          <a:p>
            <a:fld id="{0A8B6DF6-8F77-4C34-BDB6-654988493A5C}" type="slidenum">
              <a:rPr lang="en-US" smtClean="0">
                <a:cs typeface="Arial" charset="0"/>
              </a:rPr>
              <a:pPr/>
              <a:t>6</a:t>
            </a:fld>
            <a:endParaRPr lang="en-US" smtClean="0">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Espace réservé de l'image des diapositives 1"/>
          <p:cNvSpPr>
            <a:spLocks noGrp="1" noRot="1" noChangeAspect="1"/>
          </p:cNvSpPr>
          <p:nvPr>
            <p:ph type="sldImg"/>
          </p:nvPr>
        </p:nvSpPr>
        <p:spPr>
          <a:ln/>
        </p:spPr>
      </p:sp>
      <p:sp>
        <p:nvSpPr>
          <p:cNvPr id="28674" name="Espace réservé des commentaires 2"/>
          <p:cNvSpPr>
            <a:spLocks noGrp="1"/>
          </p:cNvSpPr>
          <p:nvPr>
            <p:ph type="body" idx="1"/>
          </p:nvPr>
        </p:nvSpPr>
        <p:spPr>
          <a:noFill/>
        </p:spPr>
        <p:txBody>
          <a:bodyPr/>
          <a:lstStyle/>
          <a:p>
            <a:r>
              <a:rPr lang="fr-CA" smtClean="0"/>
              <a:t>When you are invited to visit a club, you should expect to receive a formal invitation that will include time and location, dress code and specific information regarding the event.  </a:t>
            </a:r>
          </a:p>
          <a:p>
            <a:endParaRPr lang="fr-CA" smtClean="0"/>
          </a:p>
          <a:p>
            <a:r>
              <a:rPr lang="fr-CA" smtClean="0"/>
              <a:t>Don’t hesitate to ask if you need to address a specific issue in your speech including how much time do you have.  This will demonstrate your interest in them.</a:t>
            </a:r>
          </a:p>
          <a:p>
            <a:endParaRPr lang="fr-CA" smtClean="0"/>
          </a:p>
          <a:p>
            <a:r>
              <a:rPr lang="fr-CA" smtClean="0"/>
              <a:t>Once you arrive at the club, you should be sitting at the head table and be presented as a guest of honour.  To that end, although each club has their own rules, it is common practice not to cover all expenses (meal, drinks) for the guest of honour.  It is also important to note that you should not be asked to buy raffle tickets unless you want to.</a:t>
            </a:r>
          </a:p>
          <a:p>
            <a:endParaRPr lang="fr-CA" smtClean="0"/>
          </a:p>
          <a:p>
            <a:r>
              <a:rPr lang="fr-CA" smtClean="0"/>
              <a:t>When asked to speak, be as concise a possible, on topic and on time.  Take the time to thank them for the invitation.  If no topic has been given, take the time to share information regarding your district and Optimist International focussing on growth and club building.  Special effort should be made to encourage club members to participate in District meetings and Convention.  </a:t>
            </a:r>
          </a:p>
        </p:txBody>
      </p:sp>
      <p:sp>
        <p:nvSpPr>
          <p:cNvPr id="28675" name="Espace réservé du numéro de diapositive 3"/>
          <p:cNvSpPr>
            <a:spLocks noGrp="1"/>
          </p:cNvSpPr>
          <p:nvPr>
            <p:ph type="sldNum" sz="quarter" idx="5"/>
          </p:nvPr>
        </p:nvSpPr>
        <p:spPr>
          <a:noFill/>
          <a:ln>
            <a:miter lim="800000"/>
            <a:headEnd/>
            <a:tailEnd/>
          </a:ln>
        </p:spPr>
        <p:txBody>
          <a:bodyPr/>
          <a:lstStyle/>
          <a:p>
            <a:fld id="{47E20C92-2D69-45EC-A4DD-43447CA4E63B}" type="slidenum">
              <a:rPr lang="en-US" smtClean="0">
                <a:cs typeface="Arial" charset="0"/>
              </a:rPr>
              <a:pPr/>
              <a:t>7</a:t>
            </a:fld>
            <a:endParaRPr lang="en-US" smtClean="0">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Espace réservé de l'image des diapositives 1"/>
          <p:cNvSpPr>
            <a:spLocks noGrp="1" noRot="1" noChangeAspect="1"/>
          </p:cNvSpPr>
          <p:nvPr>
            <p:ph type="sldImg"/>
          </p:nvPr>
        </p:nvSpPr>
        <p:spPr>
          <a:ln/>
        </p:spPr>
      </p:sp>
      <p:sp>
        <p:nvSpPr>
          <p:cNvPr id="31746" name="Espace réservé des commentaires 2"/>
          <p:cNvSpPr>
            <a:spLocks noGrp="1"/>
          </p:cNvSpPr>
          <p:nvPr>
            <p:ph type="body" idx="1"/>
          </p:nvPr>
        </p:nvSpPr>
        <p:spPr>
          <a:noFill/>
        </p:spPr>
        <p:txBody>
          <a:bodyPr/>
          <a:lstStyle/>
          <a:p>
            <a:endParaRPr lang="fr-CA" smtClean="0"/>
          </a:p>
        </p:txBody>
      </p:sp>
      <p:sp>
        <p:nvSpPr>
          <p:cNvPr id="31747" name="Espace réservé du numéro de diapositive 3"/>
          <p:cNvSpPr>
            <a:spLocks noGrp="1"/>
          </p:cNvSpPr>
          <p:nvPr>
            <p:ph type="sldNum" sz="quarter" idx="5"/>
          </p:nvPr>
        </p:nvSpPr>
        <p:spPr>
          <a:noFill/>
          <a:ln>
            <a:miter lim="800000"/>
            <a:headEnd/>
            <a:tailEnd/>
          </a:ln>
        </p:spPr>
        <p:txBody>
          <a:bodyPr/>
          <a:lstStyle/>
          <a:p>
            <a:fld id="{6D3EE2EE-F906-41BE-B916-7BF96B1AA6BC}" type="slidenum">
              <a:rPr lang="en-US" smtClean="0">
                <a:cs typeface="Arial" charset="0"/>
              </a:rPr>
              <a:pPr/>
              <a:t>8</a:t>
            </a:fld>
            <a:endParaRPr lang="en-US" smtClean="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10"/>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1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cs typeface="+mn-cs"/>
              </a:endParaRPr>
            </a:p>
          </p:txBody>
        </p:sp>
        <p:sp>
          <p:nvSpPr>
            <p:cNvPr id="7" name="Freeform 18"/>
            <p:cNvSpPr>
              <a:spLocks/>
            </p:cNvSpPr>
            <p:nvPr/>
          </p:nvSpPr>
          <p:spPr bwMode="auto">
            <a:xfrm>
              <a:off x="35926" y="5135025"/>
              <a:ext cx="9108074" cy="838869"/>
            </a:xfrm>
            <a:custGeom>
              <a:avLst/>
              <a:gdLst>
                <a:gd name="T0" fmla="*/ 0 w 5760"/>
                <a:gd name="T1" fmla="*/ 0 h 528"/>
                <a:gd name="T2" fmla="*/ 2147483647 w 5760"/>
                <a:gd name="T3" fmla="*/ 0 h 528"/>
                <a:gd name="T4" fmla="*/ 2147483647 w 5760"/>
                <a:gd name="T5" fmla="*/ 2147483647 h 528"/>
                <a:gd name="T6" fmla="*/ 2147483647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a:noFill/>
            </a:ln>
            <a:extLst/>
          </p:spPr>
          <p:txBody>
            <a:bodyPr/>
            <a:lstStyle/>
            <a:p>
              <a:pPr>
                <a:defRPr/>
              </a:pPr>
              <a:endParaRPr lang="fr-CA">
                <a:cs typeface="+mn-cs"/>
              </a:endParaRPr>
            </a:p>
          </p:txBody>
        </p:sp>
        <p:sp>
          <p:nvSpPr>
            <p:cNvPr id="8" name="Freeform 18"/>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Straight Connector 1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r>
              <a:rPr lang="en-US"/>
              <a:t>Optimist International</a:t>
            </a:r>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24934E13-5FB8-4BEC-8E79-BF135F855E3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r>
              <a:rPr lang="en-US"/>
              <a:t>Optimist International</a:t>
            </a:r>
          </a:p>
        </p:txBody>
      </p:sp>
      <p:sp>
        <p:nvSpPr>
          <p:cNvPr id="6" name="Slide Number Placeholder 17"/>
          <p:cNvSpPr>
            <a:spLocks noGrp="1"/>
          </p:cNvSpPr>
          <p:nvPr>
            <p:ph type="sldNum" sz="quarter" idx="12"/>
          </p:nvPr>
        </p:nvSpPr>
        <p:spPr/>
        <p:txBody>
          <a:bodyPr/>
          <a:lstStyle>
            <a:lvl1pPr>
              <a:defRPr/>
            </a:lvl1pPr>
          </a:lstStyle>
          <a:p>
            <a:pPr>
              <a:defRPr/>
            </a:pPr>
            <a:fld id="{2D2DE2D2-474A-455E-B70B-02038F61658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r>
              <a:rPr lang="en-US"/>
              <a:t>Optimist International</a:t>
            </a:r>
          </a:p>
        </p:txBody>
      </p:sp>
      <p:sp>
        <p:nvSpPr>
          <p:cNvPr id="6" name="Slide Number Placeholder 17"/>
          <p:cNvSpPr>
            <a:spLocks noGrp="1"/>
          </p:cNvSpPr>
          <p:nvPr>
            <p:ph type="sldNum" sz="quarter" idx="12"/>
          </p:nvPr>
        </p:nvSpPr>
        <p:spPr/>
        <p:txBody>
          <a:bodyPr/>
          <a:lstStyle>
            <a:lvl1pPr>
              <a:defRPr/>
            </a:lvl1pPr>
          </a:lstStyle>
          <a:p>
            <a:pPr>
              <a:defRPr/>
            </a:pPr>
            <a:fld id="{5FCD90E9-C861-4309-B115-EAC0A2880549}"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457200" y="1600200"/>
            <a:ext cx="4038600" cy="4525963"/>
          </a:xfrm>
        </p:spPr>
        <p:txBody>
          <a:bodyPr rtlCol="0">
            <a:normAutofit/>
          </a:bodyPr>
          <a:lstStyle/>
          <a:p>
            <a:pPr lvl="0"/>
            <a:endParaRPr lang="en-US" noProof="0" smtClean="0"/>
          </a:p>
        </p:txBody>
      </p:sp>
      <p:sp>
        <p:nvSpPr>
          <p:cNvPr id="4" name="Text Placeholder 3"/>
          <p:cNvSpPr>
            <a:spLocks noGrp="1"/>
          </p:cNvSpPr>
          <p:nvPr>
            <p:ph type="body"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r>
              <a:rPr lang="en-US"/>
              <a:t>Optimist International</a:t>
            </a:r>
          </a:p>
        </p:txBody>
      </p:sp>
      <p:sp>
        <p:nvSpPr>
          <p:cNvPr id="7" name="Slide Number Placeholder 17"/>
          <p:cNvSpPr>
            <a:spLocks noGrp="1"/>
          </p:cNvSpPr>
          <p:nvPr>
            <p:ph type="sldNum" sz="quarter" idx="12"/>
          </p:nvPr>
        </p:nvSpPr>
        <p:spPr/>
        <p:txBody>
          <a:bodyPr/>
          <a:lstStyle>
            <a:lvl1pPr>
              <a:defRPr/>
            </a:lvl1pPr>
          </a:lstStyle>
          <a:p>
            <a:pPr>
              <a:defRPr/>
            </a:pPr>
            <a:fld id="{1C1B494E-D242-46CF-899A-BF55CDB5A72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r>
              <a:rPr lang="en-US"/>
              <a:t>Optimist International</a:t>
            </a:r>
          </a:p>
        </p:txBody>
      </p:sp>
      <p:sp>
        <p:nvSpPr>
          <p:cNvPr id="6" name="Slide Number Placeholder 17"/>
          <p:cNvSpPr>
            <a:spLocks noGrp="1"/>
          </p:cNvSpPr>
          <p:nvPr>
            <p:ph type="sldNum" sz="quarter" idx="12"/>
          </p:nvPr>
        </p:nvSpPr>
        <p:spPr/>
        <p:txBody>
          <a:bodyPr/>
          <a:lstStyle>
            <a:lvl1pPr>
              <a:defRPr/>
            </a:lvl1pPr>
          </a:lstStyle>
          <a:p>
            <a:pPr>
              <a:defRPr/>
            </a:pPr>
            <a:fld id="{00B75CE7-0AA5-4AC2-9CC9-887979AA223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US"/>
          </a:p>
        </p:txBody>
      </p:sp>
      <p:sp>
        <p:nvSpPr>
          <p:cNvPr id="7" name="Footer Placeholder 4"/>
          <p:cNvSpPr>
            <a:spLocks noGrp="1"/>
          </p:cNvSpPr>
          <p:nvPr>
            <p:ph type="ftr" sz="quarter" idx="11"/>
          </p:nvPr>
        </p:nvSpPr>
        <p:spPr/>
        <p:txBody>
          <a:bodyPr/>
          <a:lstStyle>
            <a:lvl1pPr>
              <a:defRPr/>
            </a:lvl1pPr>
            <a:extLst/>
          </a:lstStyle>
          <a:p>
            <a:pPr>
              <a:defRPr/>
            </a:pPr>
            <a:r>
              <a:rPr lang="en-US"/>
              <a:t>Optimist International</a:t>
            </a:r>
          </a:p>
        </p:txBody>
      </p:sp>
      <p:sp>
        <p:nvSpPr>
          <p:cNvPr id="8" name="Slide Number Placeholder 5"/>
          <p:cNvSpPr>
            <a:spLocks noGrp="1"/>
          </p:cNvSpPr>
          <p:nvPr>
            <p:ph type="sldNum" sz="quarter" idx="12"/>
          </p:nvPr>
        </p:nvSpPr>
        <p:spPr/>
        <p:txBody>
          <a:bodyPr/>
          <a:lstStyle>
            <a:lvl1pPr>
              <a:defRPr/>
            </a:lvl1pPr>
            <a:extLst/>
          </a:lstStyle>
          <a:p>
            <a:pPr>
              <a:defRPr/>
            </a:pPr>
            <a:fld id="{BA2BEC21-BE49-431B-BEFA-867C1B297E3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r>
              <a:rPr lang="en-US"/>
              <a:t>Optimist International</a:t>
            </a:r>
          </a:p>
        </p:txBody>
      </p:sp>
      <p:sp>
        <p:nvSpPr>
          <p:cNvPr id="7" name="Slide Number Placeholder 17"/>
          <p:cNvSpPr>
            <a:spLocks noGrp="1"/>
          </p:cNvSpPr>
          <p:nvPr>
            <p:ph type="sldNum" sz="quarter" idx="12"/>
          </p:nvPr>
        </p:nvSpPr>
        <p:spPr/>
        <p:txBody>
          <a:bodyPr/>
          <a:lstStyle>
            <a:lvl1pPr>
              <a:defRPr/>
            </a:lvl1pPr>
          </a:lstStyle>
          <a:p>
            <a:pPr>
              <a:defRPr/>
            </a:pPr>
            <a:fld id="{692AD3D3-A5E0-48E0-8E53-CEC71CE13A1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endParaRPr lang="en-US"/>
          </a:p>
        </p:txBody>
      </p:sp>
      <p:sp>
        <p:nvSpPr>
          <p:cNvPr id="8" name="Footer Placeholder 7"/>
          <p:cNvSpPr>
            <a:spLocks noGrp="1"/>
          </p:cNvSpPr>
          <p:nvPr>
            <p:ph type="ftr" sz="quarter" idx="11"/>
          </p:nvPr>
        </p:nvSpPr>
        <p:spPr/>
        <p:txBody>
          <a:bodyPr/>
          <a:lstStyle>
            <a:lvl1pPr>
              <a:defRPr/>
            </a:lvl1pPr>
            <a:extLst/>
          </a:lstStyle>
          <a:p>
            <a:pPr>
              <a:defRPr/>
            </a:pPr>
            <a:r>
              <a:rPr lang="en-US"/>
              <a:t>Optimist International</a:t>
            </a:r>
          </a:p>
        </p:txBody>
      </p:sp>
      <p:sp>
        <p:nvSpPr>
          <p:cNvPr id="9" name="Slide Number Placeholder 8"/>
          <p:cNvSpPr>
            <a:spLocks noGrp="1"/>
          </p:cNvSpPr>
          <p:nvPr>
            <p:ph type="sldNum" sz="quarter" idx="12"/>
          </p:nvPr>
        </p:nvSpPr>
        <p:spPr/>
        <p:txBody>
          <a:bodyPr/>
          <a:lstStyle>
            <a:lvl1pPr>
              <a:defRPr/>
            </a:lvl1pPr>
            <a:extLst/>
          </a:lstStyle>
          <a:p>
            <a:pPr>
              <a:defRPr/>
            </a:pPr>
            <a:fld id="{8A40A693-0118-4642-B4E8-D7545C9CCE0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endParaRPr lang="en-US"/>
          </a:p>
        </p:txBody>
      </p:sp>
      <p:sp>
        <p:nvSpPr>
          <p:cNvPr id="4" name="Footer Placeholder 21"/>
          <p:cNvSpPr>
            <a:spLocks noGrp="1"/>
          </p:cNvSpPr>
          <p:nvPr>
            <p:ph type="ftr" sz="quarter" idx="11"/>
          </p:nvPr>
        </p:nvSpPr>
        <p:spPr/>
        <p:txBody>
          <a:bodyPr/>
          <a:lstStyle>
            <a:lvl1pPr>
              <a:defRPr/>
            </a:lvl1pPr>
          </a:lstStyle>
          <a:p>
            <a:pPr>
              <a:defRPr/>
            </a:pPr>
            <a:r>
              <a:rPr lang="en-US"/>
              <a:t>Optimist International</a:t>
            </a:r>
          </a:p>
        </p:txBody>
      </p:sp>
      <p:sp>
        <p:nvSpPr>
          <p:cNvPr id="5" name="Slide Number Placeholder 17"/>
          <p:cNvSpPr>
            <a:spLocks noGrp="1"/>
          </p:cNvSpPr>
          <p:nvPr>
            <p:ph type="sldNum" sz="quarter" idx="12"/>
          </p:nvPr>
        </p:nvSpPr>
        <p:spPr/>
        <p:txBody>
          <a:bodyPr/>
          <a:lstStyle>
            <a:lvl1pPr>
              <a:defRPr/>
            </a:lvl1pPr>
          </a:lstStyle>
          <a:p>
            <a:pPr>
              <a:defRPr/>
            </a:pPr>
            <a:fld id="{64552D82-2370-4940-B78A-63D0197F646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r>
              <a:rPr lang="en-US"/>
              <a:t>Optimist International</a:t>
            </a:r>
          </a:p>
        </p:txBody>
      </p:sp>
      <p:sp>
        <p:nvSpPr>
          <p:cNvPr id="4" name="Slide Number Placeholder 17"/>
          <p:cNvSpPr>
            <a:spLocks noGrp="1"/>
          </p:cNvSpPr>
          <p:nvPr>
            <p:ph type="sldNum" sz="quarter" idx="12"/>
          </p:nvPr>
        </p:nvSpPr>
        <p:spPr/>
        <p:txBody>
          <a:bodyPr/>
          <a:lstStyle>
            <a:lvl1pPr>
              <a:defRPr/>
            </a:lvl1pPr>
          </a:lstStyle>
          <a:p>
            <a:pPr>
              <a:defRPr/>
            </a:pPr>
            <a:fld id="{786ECE65-503D-4A0C-A95B-F1AAB868B11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US"/>
          </a:p>
        </p:txBody>
      </p:sp>
      <p:sp>
        <p:nvSpPr>
          <p:cNvPr id="6" name="Footer Placeholder 5"/>
          <p:cNvSpPr>
            <a:spLocks noGrp="1"/>
          </p:cNvSpPr>
          <p:nvPr>
            <p:ph type="ftr" sz="quarter" idx="11"/>
          </p:nvPr>
        </p:nvSpPr>
        <p:spPr/>
        <p:txBody>
          <a:bodyPr/>
          <a:lstStyle>
            <a:lvl1pPr>
              <a:defRPr/>
            </a:lvl1pPr>
            <a:extLst/>
          </a:lstStyle>
          <a:p>
            <a:pPr>
              <a:defRPr/>
            </a:pPr>
            <a:r>
              <a:rPr lang="en-US"/>
              <a:t>Optimist International</a:t>
            </a:r>
          </a:p>
        </p:txBody>
      </p:sp>
      <p:sp>
        <p:nvSpPr>
          <p:cNvPr id="7" name="Slide Number Placeholder 6"/>
          <p:cNvSpPr>
            <a:spLocks noGrp="1"/>
          </p:cNvSpPr>
          <p:nvPr>
            <p:ph type="sldNum" sz="quarter" idx="12"/>
          </p:nvPr>
        </p:nvSpPr>
        <p:spPr/>
        <p:txBody>
          <a:bodyPr/>
          <a:lstStyle>
            <a:lvl1pPr>
              <a:defRPr/>
            </a:lvl1pPr>
            <a:extLst/>
          </a:lstStyle>
          <a:p>
            <a:pPr>
              <a:defRPr/>
            </a:pPr>
            <a:fld id="{2784AF99-CF2D-45E4-95E8-D3309FCFBD8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Freeform 10"/>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cs typeface="+mn-cs"/>
            </a:endParaRPr>
          </a:p>
        </p:txBody>
      </p:sp>
      <p:sp>
        <p:nvSpPr>
          <p:cNvPr id="6" name="Freeform 15"/>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p:spPr>
        <p:txBody>
          <a:bodyPr/>
          <a:lstStyle/>
          <a:p>
            <a:pPr>
              <a:defRPr/>
            </a:pPr>
            <a:endParaRPr lang="fr-CA">
              <a:cs typeface="+mn-cs"/>
            </a:endParaRPr>
          </a:p>
        </p:txBody>
      </p:sp>
      <p:sp>
        <p:nvSpPr>
          <p:cNvPr id="7" name="Right Triangle 15"/>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Straight Connector 16"/>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endParaRPr 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r>
              <a:rPr lang="en-US"/>
              <a:t>Optimist International</a:t>
            </a:r>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1E18C24D-5787-488D-A830-00494963ACC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cs typeface="+mn-cs"/>
            </a:endParaRPr>
          </a:p>
        </p:txBody>
      </p:sp>
      <p:sp>
        <p:nvSpPr>
          <p:cNvPr id="1027" name="Freeform 11"/>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p:spPr>
        <p:txBody>
          <a:bodyPr/>
          <a:lstStyle/>
          <a:p>
            <a:pPr>
              <a:defRPr/>
            </a:pPr>
            <a:endParaRPr lang="fr-CA">
              <a:cs typeface="+mn-cs"/>
            </a:endParaRPr>
          </a:p>
        </p:txBody>
      </p:sp>
      <p:sp>
        <p:nvSpPr>
          <p:cNvPr id="14" name="Right Triangle 13"/>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fr-FR" smtClean="0"/>
              <a:t>Click to edit Master text styles</a:t>
            </a:r>
          </a:p>
          <a:p>
            <a:pPr lvl="1"/>
            <a:r>
              <a:rPr lang="en-US" altLang="fr-FR" smtClean="0"/>
              <a:t>Second level</a:t>
            </a:r>
          </a:p>
          <a:p>
            <a:pPr lvl="2"/>
            <a:r>
              <a:rPr lang="en-US" altLang="fr-FR" smtClean="0"/>
              <a:t>Third level</a:t>
            </a:r>
          </a:p>
          <a:p>
            <a:pPr lvl="3"/>
            <a:r>
              <a:rPr lang="en-US" altLang="fr-FR" smtClean="0"/>
              <a:t>Fourth level</a:t>
            </a:r>
          </a:p>
          <a:p>
            <a:pPr lvl="4"/>
            <a:r>
              <a:rPr lang="en-US" altLang="fr-FR"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cs typeface="+mn-cs"/>
              </a:defRPr>
            </a:lvl1pPr>
            <a:extLst/>
          </a:lstStyle>
          <a:p>
            <a:pPr>
              <a:defRPr/>
            </a:pPr>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cs typeface="+mn-cs"/>
              </a:defRPr>
            </a:lvl1pPr>
            <a:extLst/>
          </a:lstStyle>
          <a:p>
            <a:pPr>
              <a:defRPr/>
            </a:pPr>
            <a:r>
              <a:rPr lang="en-US"/>
              <a:t>Optimist International</a:t>
            </a:r>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cs typeface="+mn-cs"/>
              </a:defRPr>
            </a:lvl1pPr>
            <a:extLst/>
          </a:lstStyle>
          <a:p>
            <a:pPr>
              <a:defRPr/>
            </a:pPr>
            <a:fld id="{46E53CC7-26DD-431F-8FDC-6C30DC2B09C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24" r:id="rId1"/>
    <p:sldLayoutId id="2147483717" r:id="rId2"/>
    <p:sldLayoutId id="2147483725" r:id="rId3"/>
    <p:sldLayoutId id="2147483718" r:id="rId4"/>
    <p:sldLayoutId id="2147483726" r:id="rId5"/>
    <p:sldLayoutId id="2147483719" r:id="rId6"/>
    <p:sldLayoutId id="2147483720" r:id="rId7"/>
    <p:sldLayoutId id="2147483727" r:id="rId8"/>
    <p:sldLayoutId id="2147483728" r:id="rId9"/>
    <p:sldLayoutId id="2147483721" r:id="rId10"/>
    <p:sldLayoutId id="2147483722" r:id="rId11"/>
    <p:sldLayoutId id="2147483723" r:id="rId12"/>
  </p:sldLayoutIdLst>
  <p:hf hd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png"/><Relationship Id="rId5" Type="http://schemas.openxmlformats.org/officeDocument/2006/relationships/image" Target="../media/image4.emf"/><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7B62D515-8EE6-4F27-BF4D-C2B69C44D974}" type="slidenum">
              <a:rPr lang="en-US" altLang="fr-FR" smtClean="0">
                <a:solidFill>
                  <a:schemeClr val="tx1"/>
                </a:solidFill>
                <a:cs typeface="Arial" charset="0"/>
              </a:rPr>
              <a:pPr/>
              <a:t>1</a:t>
            </a:fld>
            <a:endParaRPr lang="en-US" altLang="fr-FR" smtClean="0">
              <a:solidFill>
                <a:schemeClr val="tx1"/>
              </a:solidFill>
              <a:cs typeface="Arial" charset="0"/>
            </a:endParaRPr>
          </a:p>
        </p:txBody>
      </p:sp>
      <p:sp>
        <p:nvSpPr>
          <p:cNvPr id="15365" name="Text Box 5"/>
          <p:cNvSpPr txBox="1">
            <a:spLocks noChangeArrowheads="1"/>
          </p:cNvSpPr>
          <p:nvPr/>
        </p:nvSpPr>
        <p:spPr bwMode="auto">
          <a:xfrm>
            <a:off x="1828800" y="6248400"/>
            <a:ext cx="7056438" cy="304800"/>
          </a:xfrm>
          <a:prstGeom prst="rect">
            <a:avLst/>
          </a:prstGeom>
          <a:noFill/>
          <a:ln w="9525">
            <a:noFill/>
            <a:miter lim="800000"/>
            <a:headEnd/>
            <a:tailEnd/>
          </a:ln>
        </p:spPr>
        <p:txBody>
          <a:bodyPr>
            <a:spAutoFit/>
          </a:bodyPr>
          <a:lstStyle/>
          <a:p>
            <a:pPr algn="r">
              <a:spcBef>
                <a:spcPct val="50000"/>
              </a:spcBef>
            </a:pPr>
            <a:r>
              <a:rPr lang="en-CA" sz="1400" i="1"/>
              <a:t>Leadership Development Committee – June 2015</a:t>
            </a:r>
          </a:p>
        </p:txBody>
      </p:sp>
      <p:pic>
        <p:nvPicPr>
          <p:cNvPr id="15366" name="Picture 4" descr="Optimist Int'l logo (clear)"/>
          <p:cNvPicPr>
            <a:picLocks noChangeAspect="1" noChangeArrowheads="1"/>
          </p:cNvPicPr>
          <p:nvPr/>
        </p:nvPicPr>
        <p:blipFill>
          <a:blip r:embed="rId3"/>
          <a:srcRect/>
          <a:stretch>
            <a:fillRect/>
          </a:stretch>
        </p:blipFill>
        <p:spPr bwMode="auto">
          <a:xfrm>
            <a:off x="361950" y="5638800"/>
            <a:ext cx="828675" cy="847725"/>
          </a:xfrm>
          <a:prstGeom prst="rect">
            <a:avLst/>
          </a:prstGeom>
          <a:noFill/>
          <a:ln w="9525">
            <a:noFill/>
            <a:miter lim="800000"/>
            <a:headEnd/>
            <a:tailEnd/>
          </a:ln>
        </p:spPr>
      </p:pic>
      <p:pic>
        <p:nvPicPr>
          <p:cNvPr id="2" name="Title 1"/>
          <p:cNvPicPr>
            <a:picLocks noChangeArrowheads="1"/>
          </p:cNvPicPr>
          <p:nvPr/>
        </p:nvPicPr>
        <p:blipFill>
          <a:blip r:embed="rId4"/>
          <a:srcRect/>
          <a:stretch>
            <a:fillRect/>
          </a:stretch>
        </p:blipFill>
        <p:spPr bwMode="auto">
          <a:xfrm>
            <a:off x="1282700" y="1752600"/>
            <a:ext cx="7785100" cy="1841500"/>
          </a:xfrm>
          <a:prstGeom prst="rect">
            <a:avLst/>
          </a:prstGeom>
          <a:noFill/>
          <a:ln w="9525">
            <a:noFill/>
            <a:miter lim="800000"/>
            <a:headEnd/>
            <a:tailEnd/>
          </a:ln>
        </p:spPr>
      </p:pic>
      <p:sp>
        <p:nvSpPr>
          <p:cNvPr id="15368" name="Subtitle 2"/>
          <p:cNvSpPr>
            <a:spLocks/>
          </p:cNvSpPr>
          <p:nvPr/>
        </p:nvSpPr>
        <p:spPr bwMode="auto">
          <a:xfrm>
            <a:off x="685800" y="3611563"/>
            <a:ext cx="7772400" cy="1200150"/>
          </a:xfrm>
          <a:prstGeom prst="rect">
            <a:avLst/>
          </a:prstGeom>
          <a:noFill/>
          <a:ln w="9525">
            <a:noFill/>
            <a:miter lim="800000"/>
            <a:headEnd/>
            <a:tailEnd/>
          </a:ln>
        </p:spPr>
        <p:txBody>
          <a:bodyPr lIns="45720" rIns="45720"/>
          <a:lstStyle/>
          <a:p>
            <a:pPr algn="r">
              <a:spcBef>
                <a:spcPts val="400"/>
              </a:spcBef>
              <a:buClr>
                <a:schemeClr val="accent1"/>
              </a:buClr>
              <a:buSzPct val="68000"/>
              <a:buFont typeface="Wingdings 3" pitchFamily="18" charset="2"/>
              <a:buNone/>
            </a:pPr>
            <a:r>
              <a:rPr lang="en-US" sz="3200">
                <a:solidFill>
                  <a:schemeClr val="tx2"/>
                </a:solidFill>
                <a:latin typeface="Lucida Sans Unicode" pitchFamily="34" charset="0"/>
              </a:rPr>
              <a:t>Visiting Your Clubs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a:xfrm>
            <a:off x="566737" y="311150"/>
            <a:ext cx="8153400" cy="1401763"/>
          </a:xfrm>
        </p:spPr>
        <p:txBody>
          <a:bodyPr rtlCol="0"/>
          <a:lstStyle/>
          <a:p>
            <a:pPr eaLnBrk="1" fontAlgn="auto" hangingPunct="1">
              <a:spcAft>
                <a:spcPts val="0"/>
              </a:spcAft>
              <a:defRPr/>
            </a:pPr>
            <a:r>
              <a:rPr lang="en-US" dirty="0" smtClean="0"/>
              <a:t>How many visits do I plan for ?</a:t>
            </a:r>
          </a:p>
        </p:txBody>
      </p:sp>
      <p:sp>
        <p:nvSpPr>
          <p:cNvPr id="17410" name="Rectangle 3"/>
          <p:cNvSpPr>
            <a:spLocks noGrp="1" noChangeArrowheads="1"/>
          </p:cNvSpPr>
          <p:nvPr>
            <p:ph type="body" sz="half" idx="2"/>
          </p:nvPr>
        </p:nvSpPr>
        <p:spPr>
          <a:xfrm>
            <a:off x="4572000" y="1447800"/>
            <a:ext cx="4038600" cy="4525963"/>
          </a:xfrm>
        </p:spPr>
        <p:txBody>
          <a:bodyPr/>
          <a:lstStyle/>
          <a:p>
            <a:pPr eaLnBrk="1" hangingPunct="1"/>
            <a:endParaRPr lang="en-US" altLang="fr-FR" sz="2800" smtClean="0"/>
          </a:p>
          <a:p>
            <a:pPr eaLnBrk="1" hangingPunct="1">
              <a:buFontTx/>
              <a:buChar char="o"/>
            </a:pPr>
            <a:endParaRPr lang="en-US" altLang="fr-FR" sz="2800" smtClean="0"/>
          </a:p>
        </p:txBody>
      </p:sp>
      <p:sp>
        <p:nvSpPr>
          <p:cNvPr id="17411" name="Slide Number Placeholder 6"/>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682B9A9F-63B2-4A8E-A187-ABA2A7AA0427}" type="slidenum">
              <a:rPr lang="en-US" altLang="fr-FR" smtClean="0">
                <a:cs typeface="Arial" charset="0"/>
              </a:rPr>
              <a:pPr/>
              <a:t>2</a:t>
            </a:fld>
            <a:endParaRPr lang="en-US" altLang="fr-FR" smtClean="0">
              <a:cs typeface="Arial" charset="0"/>
            </a:endParaRPr>
          </a:p>
        </p:txBody>
      </p:sp>
      <p:sp>
        <p:nvSpPr>
          <p:cNvPr id="17412" name="Text Box 6"/>
          <p:cNvSpPr txBox="1">
            <a:spLocks noChangeArrowheads="1"/>
          </p:cNvSpPr>
          <p:nvPr/>
        </p:nvSpPr>
        <p:spPr bwMode="auto">
          <a:xfrm>
            <a:off x="609600" y="1752600"/>
            <a:ext cx="7924800" cy="3292475"/>
          </a:xfrm>
          <a:prstGeom prst="rect">
            <a:avLst/>
          </a:prstGeom>
          <a:noFill/>
          <a:ln w="9525">
            <a:noFill/>
            <a:miter lim="800000"/>
            <a:headEnd/>
            <a:tailEnd/>
          </a:ln>
        </p:spPr>
        <p:txBody>
          <a:bodyPr>
            <a:spAutoFit/>
          </a:bodyPr>
          <a:lstStyle/>
          <a:p>
            <a:pPr marL="174625" indent="-174625">
              <a:buFontTx/>
              <a:buChar char="•"/>
            </a:pPr>
            <a:r>
              <a:rPr lang="en-US" altLang="fr-FR" sz="3000"/>
              <a:t>You should visit your clubs as often as necessary to help them accomplish their objectives</a:t>
            </a:r>
          </a:p>
          <a:p>
            <a:pPr marL="174625" indent="-174625"/>
            <a:endParaRPr lang="fr-FR" altLang="fr-FR" sz="3000"/>
          </a:p>
          <a:p>
            <a:pPr marL="174625" indent="-174625">
              <a:buFontTx/>
              <a:buChar char="•"/>
            </a:pPr>
            <a:r>
              <a:rPr lang="en-US" altLang="fr-FR" sz="3000"/>
              <a:t>A minimum of 2 official visit</a:t>
            </a:r>
            <a:r>
              <a:rPr lang="fr-FR" altLang="fr-FR" sz="3000"/>
              <a:t>s should be planned during your year</a:t>
            </a:r>
            <a:endParaRPr lang="en-US" altLang="fr-FR" sz="3000"/>
          </a:p>
          <a:p>
            <a:pPr marL="174625" indent="-174625">
              <a:buFontTx/>
              <a:buChar char="•"/>
            </a:pPr>
            <a:endParaRPr lang="en-US" altLang="fr-FR" sz="3000"/>
          </a:p>
        </p:txBody>
      </p:sp>
      <p:pic>
        <p:nvPicPr>
          <p:cNvPr id="17415" name="Picture 4" descr="Optimist Int'l logo (clear)"/>
          <p:cNvPicPr>
            <a:picLocks noChangeAspect="1" noChangeArrowheads="1"/>
          </p:cNvPicPr>
          <p:nvPr/>
        </p:nvPicPr>
        <p:blipFill>
          <a:blip r:embed="rId3"/>
          <a:srcRect/>
          <a:stretch>
            <a:fillRect/>
          </a:stretch>
        </p:blipFill>
        <p:spPr bwMode="auto">
          <a:xfrm>
            <a:off x="152400" y="6162675"/>
            <a:ext cx="530225" cy="5429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2"/>
          <p:cNvSpPr>
            <a:spLocks noGrp="1" noChangeArrowheads="1"/>
          </p:cNvSpPr>
          <p:nvPr>
            <p:ph type="title"/>
          </p:nvPr>
        </p:nvSpPr>
        <p:spPr>
          <a:xfrm>
            <a:off x="873125" y="311150"/>
            <a:ext cx="7696200" cy="1401763"/>
          </a:xfrm>
        </p:spPr>
        <p:txBody>
          <a:bodyPr rtlCol="0"/>
          <a:lstStyle/>
          <a:p>
            <a:pPr eaLnBrk="1" fontAlgn="auto" hangingPunct="1">
              <a:spcAft>
                <a:spcPts val="0"/>
              </a:spcAft>
              <a:defRPr/>
            </a:pPr>
            <a:r>
              <a:rPr lang="en-US" dirty="0" smtClean="0"/>
              <a:t>When should I visit my club ?</a:t>
            </a:r>
          </a:p>
        </p:txBody>
      </p:sp>
      <p:sp>
        <p:nvSpPr>
          <p:cNvPr id="19458" name="Slide Number Placeholder 6"/>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962CBE0B-5DCC-449A-8612-43BFBACD6A75}" type="slidenum">
              <a:rPr lang="en-US" altLang="fr-FR" smtClean="0">
                <a:cs typeface="Arial" charset="0"/>
              </a:rPr>
              <a:pPr/>
              <a:t>3</a:t>
            </a:fld>
            <a:endParaRPr lang="en-US" altLang="fr-FR" smtClean="0">
              <a:cs typeface="Arial" charset="0"/>
            </a:endParaRPr>
          </a:p>
        </p:txBody>
      </p:sp>
      <p:sp>
        <p:nvSpPr>
          <p:cNvPr id="19459" name="Rectangle 4"/>
          <p:cNvSpPr>
            <a:spLocks noChangeArrowheads="1"/>
          </p:cNvSpPr>
          <p:nvPr/>
        </p:nvSpPr>
        <p:spPr bwMode="auto">
          <a:xfrm>
            <a:off x="4800600" y="4724400"/>
            <a:ext cx="1219200" cy="1447800"/>
          </a:xfrm>
          <a:prstGeom prst="rect">
            <a:avLst/>
          </a:prstGeom>
          <a:solidFill>
            <a:schemeClr val="bg1"/>
          </a:solidFill>
          <a:ln w="9525">
            <a:noFill/>
            <a:miter lim="800000"/>
            <a:headEnd/>
            <a:tailEnd/>
          </a:ln>
        </p:spPr>
        <p:txBody>
          <a:bodyPr wrap="none" anchor="ctr"/>
          <a:lstStyle/>
          <a:p>
            <a:endParaRPr lang="fr-FR" altLang="fr-FR"/>
          </a:p>
        </p:txBody>
      </p:sp>
      <p:sp>
        <p:nvSpPr>
          <p:cNvPr id="19461" name="Text Box 6"/>
          <p:cNvSpPr txBox="1">
            <a:spLocks noChangeArrowheads="1"/>
          </p:cNvSpPr>
          <p:nvPr/>
        </p:nvSpPr>
        <p:spPr bwMode="auto">
          <a:xfrm>
            <a:off x="609600" y="1752600"/>
            <a:ext cx="7924800" cy="3197225"/>
          </a:xfrm>
          <a:prstGeom prst="rect">
            <a:avLst/>
          </a:prstGeom>
          <a:noFill/>
          <a:ln w="9525">
            <a:noFill/>
            <a:miter lim="800000"/>
            <a:headEnd/>
            <a:tailEnd/>
          </a:ln>
        </p:spPr>
        <p:txBody>
          <a:bodyPr>
            <a:spAutoFit/>
          </a:bodyPr>
          <a:lstStyle/>
          <a:p>
            <a:pPr marL="174625" indent="-174625">
              <a:buFontTx/>
              <a:buChar char="•"/>
            </a:pPr>
            <a:r>
              <a:rPr lang="fr-FR" altLang="fr-FR" sz="3000"/>
              <a:t>September/October - </a:t>
            </a:r>
            <a:r>
              <a:rPr lang="en-US" altLang="fr-FR" sz="3000"/>
              <a:t>ACPC </a:t>
            </a:r>
          </a:p>
          <a:p>
            <a:pPr marL="742950" lvl="1" indent="-285750">
              <a:buFontTx/>
              <a:buChar char="•"/>
            </a:pPr>
            <a:r>
              <a:rPr lang="fr-FR" altLang="fr-FR" sz="2400"/>
              <a:t>Annual Club Planning Conference with the Club President, Board of Directors and Committee Chairs</a:t>
            </a:r>
            <a:endParaRPr lang="en-US" altLang="fr-FR" sz="2400"/>
          </a:p>
          <a:p>
            <a:pPr marL="174625" indent="-174625"/>
            <a:endParaRPr lang="fr-FR" altLang="fr-FR" sz="2400"/>
          </a:p>
          <a:p>
            <a:pPr marL="174625" indent="-174625">
              <a:buFontTx/>
              <a:buChar char="•"/>
            </a:pPr>
            <a:r>
              <a:rPr lang="en-US" altLang="fr-FR" sz="3000"/>
              <a:t>April</a:t>
            </a:r>
            <a:r>
              <a:rPr lang="fr-FR" altLang="fr-FR" sz="3000"/>
              <a:t> thru July</a:t>
            </a:r>
          </a:p>
          <a:p>
            <a:pPr marL="742950" lvl="1" indent="-285750">
              <a:buFontTx/>
              <a:buChar char="•"/>
            </a:pPr>
            <a:r>
              <a:rPr lang="en-US" altLang="fr-FR" sz="2400"/>
              <a:t>Mid year visit</a:t>
            </a:r>
          </a:p>
          <a:p>
            <a:pPr marL="174625" indent="-174625">
              <a:buFontTx/>
              <a:buChar char="•"/>
            </a:pPr>
            <a:endParaRPr lang="en-US" altLang="fr-FR" sz="2400"/>
          </a:p>
        </p:txBody>
      </p:sp>
      <p:pic>
        <p:nvPicPr>
          <p:cNvPr id="19462" name="Picture 4" descr="Optimist Int'l logo (clear)"/>
          <p:cNvPicPr>
            <a:picLocks noChangeAspect="1" noChangeArrowheads="1"/>
          </p:cNvPicPr>
          <p:nvPr/>
        </p:nvPicPr>
        <p:blipFill>
          <a:blip r:embed="rId3"/>
          <a:srcRect/>
          <a:stretch>
            <a:fillRect/>
          </a:stretch>
        </p:blipFill>
        <p:spPr bwMode="auto">
          <a:xfrm>
            <a:off x="152400" y="6162675"/>
            <a:ext cx="530225" cy="5429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3"/>
          <p:cNvSpPr>
            <a:spLocks noGrp="1" noChangeArrowheads="1"/>
          </p:cNvSpPr>
          <p:nvPr>
            <p:ph idx="1"/>
          </p:nvPr>
        </p:nvSpPr>
        <p:spPr>
          <a:xfrm>
            <a:off x="457200" y="1722438"/>
            <a:ext cx="8382000" cy="4525962"/>
          </a:xfrm>
        </p:spPr>
        <p:txBody>
          <a:bodyPr/>
          <a:lstStyle/>
          <a:p>
            <a:pPr eaLnBrk="1" hangingPunct="1"/>
            <a:r>
              <a:rPr lang="en-US" altLang="fr-FR" sz="3000" smtClean="0">
                <a:latin typeface="Arial" charset="0"/>
              </a:rPr>
              <a:t>Your impression of the effectiveness of Club officers and Chairs</a:t>
            </a:r>
          </a:p>
          <a:p>
            <a:pPr eaLnBrk="1" hangingPunct="1"/>
            <a:r>
              <a:rPr lang="en-US" altLang="fr-FR" sz="3000" smtClean="0">
                <a:latin typeface="Arial" charset="0"/>
              </a:rPr>
              <a:t>Is the Club accomplishing its goal of service to youth and community?</a:t>
            </a:r>
          </a:p>
          <a:p>
            <a:pPr eaLnBrk="1" hangingPunct="1"/>
            <a:r>
              <a:rPr lang="en-US" altLang="fr-FR" sz="3000" smtClean="0">
                <a:latin typeface="Arial" charset="0"/>
              </a:rPr>
              <a:t>Quality of fellowship, interest and enthusiasm</a:t>
            </a:r>
          </a:p>
          <a:p>
            <a:pPr eaLnBrk="1" hangingPunct="1"/>
            <a:r>
              <a:rPr lang="en-US" altLang="fr-FR" sz="3000" smtClean="0">
                <a:latin typeface="Arial" charset="0"/>
              </a:rPr>
              <a:t>General condition of the Club</a:t>
            </a:r>
          </a:p>
          <a:p>
            <a:pPr eaLnBrk="1" hangingPunct="1"/>
            <a:r>
              <a:rPr lang="en-US" altLang="fr-FR" sz="3000" smtClean="0">
                <a:latin typeface="Arial" charset="0"/>
              </a:rPr>
              <a:t>Identify and evaluate the meeting you attended and more</a:t>
            </a:r>
          </a:p>
          <a:p>
            <a:pPr eaLnBrk="1" hangingPunct="1"/>
            <a:endParaRPr lang="en-US" altLang="fr-FR" sz="3000" smtClean="0">
              <a:latin typeface="Arial" charset="0"/>
            </a:endParaRPr>
          </a:p>
        </p:txBody>
      </p:sp>
      <p:sp>
        <p:nvSpPr>
          <p:cNvPr id="21506"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672B20C5-92CC-476D-AB89-90227D10A063}" type="slidenum">
              <a:rPr lang="en-US" altLang="fr-FR" smtClean="0">
                <a:cs typeface="Arial" charset="0"/>
              </a:rPr>
              <a:pPr/>
              <a:t>4</a:t>
            </a:fld>
            <a:endParaRPr lang="en-US" altLang="fr-FR" smtClean="0">
              <a:cs typeface="Arial" charset="0"/>
            </a:endParaRPr>
          </a:p>
        </p:txBody>
      </p:sp>
      <p:sp>
        <p:nvSpPr>
          <p:cNvPr id="19460" name="Rectangle 2"/>
          <p:cNvSpPr>
            <a:spLocks noGrp="1" noChangeArrowheads="1"/>
          </p:cNvSpPr>
          <p:nvPr>
            <p:ph type="title"/>
          </p:nvPr>
        </p:nvSpPr>
        <p:spPr>
          <a:xfrm>
            <a:off x="384175" y="381000"/>
            <a:ext cx="8229600" cy="1143001"/>
          </a:xfrm>
        </p:spPr>
        <p:txBody>
          <a:bodyPr>
            <a:normAutofit fontScale="90000"/>
          </a:bodyPr>
          <a:lstStyle/>
          <a:p>
            <a:pPr eaLnBrk="1" fontAlgn="auto" hangingPunct="1">
              <a:spcAft>
                <a:spcPts val="0"/>
              </a:spcAft>
              <a:defRPr/>
            </a:pPr>
            <a:r>
              <a:rPr lang="en-US" dirty="0" smtClean="0"/>
              <a:t>Purpose of the Lt-Governor official club visit  is to assess:</a:t>
            </a:r>
          </a:p>
        </p:txBody>
      </p:sp>
      <p:pic>
        <p:nvPicPr>
          <p:cNvPr id="21509" name="Picture 4" descr="Optimist Int'l logo (clear)"/>
          <p:cNvPicPr>
            <a:picLocks noChangeAspect="1" noChangeArrowheads="1"/>
          </p:cNvPicPr>
          <p:nvPr/>
        </p:nvPicPr>
        <p:blipFill>
          <a:blip r:embed="rId3"/>
          <a:srcRect/>
          <a:stretch>
            <a:fillRect/>
          </a:stretch>
        </p:blipFill>
        <p:spPr bwMode="auto">
          <a:xfrm>
            <a:off x="152400" y="6162675"/>
            <a:ext cx="530225" cy="5429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460375" y="411163"/>
            <a:ext cx="8229600" cy="1143000"/>
          </a:xfrm>
        </p:spPr>
        <p:txBody>
          <a:bodyPr>
            <a:normAutofit fontScale="90000"/>
          </a:bodyPr>
          <a:lstStyle/>
          <a:p>
            <a:pPr>
              <a:defRPr/>
            </a:pPr>
            <a:r>
              <a:rPr lang="fr-CA" dirty="0" err="1" smtClean="0"/>
              <a:t>What</a:t>
            </a:r>
            <a:r>
              <a:rPr lang="fr-CA" dirty="0" smtClean="0"/>
              <a:t> are </a:t>
            </a:r>
            <a:r>
              <a:rPr lang="fr-CA" dirty="0" err="1" smtClean="0"/>
              <a:t>opportunities</a:t>
            </a:r>
            <a:r>
              <a:rPr lang="fr-CA" dirty="0" smtClean="0"/>
              <a:t> to </a:t>
            </a:r>
            <a:r>
              <a:rPr lang="fr-CA" dirty="0" err="1" smtClean="0"/>
              <a:t>visit</a:t>
            </a:r>
            <a:r>
              <a:rPr lang="fr-CA" dirty="0" smtClean="0"/>
              <a:t> </a:t>
            </a:r>
            <a:r>
              <a:rPr lang="fr-CA" dirty="0" err="1" smtClean="0"/>
              <a:t>my</a:t>
            </a:r>
            <a:r>
              <a:rPr lang="fr-CA" dirty="0" smtClean="0"/>
              <a:t> clubs ?</a:t>
            </a:r>
            <a:endParaRPr lang="fr-CA" dirty="0"/>
          </a:p>
        </p:txBody>
      </p:sp>
      <p:sp>
        <p:nvSpPr>
          <p:cNvPr id="23555" name="Espace réservé du numéro de diapositive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AC564018-2B9C-43D8-B0D7-A742DBDFB426}" type="slidenum">
              <a:rPr lang="en-US" smtClean="0">
                <a:cs typeface="Arial" charset="0"/>
              </a:rPr>
              <a:pPr/>
              <a:t>5</a:t>
            </a:fld>
            <a:endParaRPr lang="en-US" smtClean="0">
              <a:cs typeface="Arial" charset="0"/>
            </a:endParaRPr>
          </a:p>
        </p:txBody>
      </p:sp>
      <p:sp>
        <p:nvSpPr>
          <p:cNvPr id="23556" name="ZoneTexte 5"/>
          <p:cNvSpPr txBox="1">
            <a:spLocks noChangeArrowheads="1"/>
          </p:cNvSpPr>
          <p:nvPr/>
        </p:nvSpPr>
        <p:spPr bwMode="auto">
          <a:xfrm>
            <a:off x="685800" y="1889125"/>
            <a:ext cx="7866063" cy="2378075"/>
          </a:xfrm>
          <a:prstGeom prst="rect">
            <a:avLst/>
          </a:prstGeom>
          <a:noFill/>
          <a:ln w="9525">
            <a:noFill/>
            <a:miter lim="800000"/>
            <a:headEnd/>
            <a:tailEnd/>
          </a:ln>
        </p:spPr>
        <p:txBody>
          <a:bodyPr wrap="none">
            <a:spAutoFit/>
          </a:bodyPr>
          <a:lstStyle/>
          <a:p>
            <a:pPr marL="914400" lvl="1" indent="-457200">
              <a:buFont typeface="Arial" charset="0"/>
              <a:buChar char="•"/>
            </a:pPr>
            <a:r>
              <a:rPr lang="fr-CA" sz="3000"/>
              <a:t>Youth Activities</a:t>
            </a:r>
          </a:p>
          <a:p>
            <a:pPr marL="914400" lvl="1" indent="-457200">
              <a:buFont typeface="Arial" charset="0"/>
              <a:buChar char="•"/>
            </a:pPr>
            <a:r>
              <a:rPr lang="fr-CA" sz="3000"/>
              <a:t>Social events</a:t>
            </a:r>
          </a:p>
          <a:p>
            <a:pPr marL="914400" lvl="1" indent="-457200">
              <a:buFont typeface="Arial" charset="0"/>
              <a:buChar char="•"/>
            </a:pPr>
            <a:r>
              <a:rPr lang="fr-CA" sz="3000"/>
              <a:t>NOW program</a:t>
            </a:r>
          </a:p>
          <a:p>
            <a:pPr marL="914400" lvl="1" indent="-457200">
              <a:buFont typeface="Arial" charset="0"/>
              <a:buChar char="•"/>
            </a:pPr>
            <a:r>
              <a:rPr lang="fr-CA" sz="3000"/>
              <a:t>President/Secretary monthly conference</a:t>
            </a:r>
          </a:p>
          <a:p>
            <a:pPr marL="914400" lvl="1" indent="-457200">
              <a:buFont typeface="Arial" charset="0"/>
              <a:buChar char="•"/>
            </a:pPr>
            <a:r>
              <a:rPr lang="fr-CA" sz="3000"/>
              <a:t>Others?</a:t>
            </a:r>
          </a:p>
        </p:txBody>
      </p:sp>
      <p:pic>
        <p:nvPicPr>
          <p:cNvPr id="23558" name="Picture 4" descr="Optimist Int'l logo (clear)"/>
          <p:cNvPicPr>
            <a:picLocks noChangeAspect="1" noChangeArrowheads="1"/>
          </p:cNvPicPr>
          <p:nvPr/>
        </p:nvPicPr>
        <p:blipFill>
          <a:blip r:embed="rId3"/>
          <a:srcRect/>
          <a:stretch>
            <a:fillRect/>
          </a:stretch>
        </p:blipFill>
        <p:spPr bwMode="auto">
          <a:xfrm>
            <a:off x="152400" y="6162675"/>
            <a:ext cx="530225" cy="5429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490537" y="263525"/>
            <a:ext cx="8229601" cy="1143000"/>
          </a:xfrm>
        </p:spPr>
        <p:txBody>
          <a:bodyPr/>
          <a:lstStyle/>
          <a:p>
            <a:pPr>
              <a:defRPr/>
            </a:pPr>
            <a:r>
              <a:rPr lang="fr-CA" dirty="0" smtClean="0"/>
              <a:t>How to </a:t>
            </a:r>
            <a:r>
              <a:rPr lang="fr-CA" dirty="0" err="1" smtClean="0"/>
              <a:t>prepare</a:t>
            </a:r>
            <a:r>
              <a:rPr lang="fr-CA" dirty="0" smtClean="0"/>
              <a:t> for </a:t>
            </a:r>
            <a:r>
              <a:rPr lang="fr-CA" dirty="0" err="1" smtClean="0"/>
              <a:t>your</a:t>
            </a:r>
            <a:r>
              <a:rPr lang="fr-CA" dirty="0" smtClean="0"/>
              <a:t> </a:t>
            </a:r>
            <a:r>
              <a:rPr lang="fr-CA" dirty="0" err="1" smtClean="0"/>
              <a:t>visit</a:t>
            </a:r>
            <a:endParaRPr lang="fr-CA" dirty="0"/>
          </a:p>
        </p:txBody>
      </p:sp>
      <p:sp>
        <p:nvSpPr>
          <p:cNvPr id="25603" name="Espace réservé du numéro de diapositive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70DC2BFB-38BF-4A47-8E0F-16C1F235FAF0}" type="slidenum">
              <a:rPr lang="en-US" smtClean="0">
                <a:cs typeface="Arial" charset="0"/>
              </a:rPr>
              <a:pPr/>
              <a:t>6</a:t>
            </a:fld>
            <a:endParaRPr lang="en-US" smtClean="0">
              <a:cs typeface="Arial" charset="0"/>
            </a:endParaRPr>
          </a:p>
        </p:txBody>
      </p:sp>
      <p:sp>
        <p:nvSpPr>
          <p:cNvPr id="25604" name="ZoneTexte 5"/>
          <p:cNvSpPr txBox="1">
            <a:spLocks noChangeArrowheads="1"/>
          </p:cNvSpPr>
          <p:nvPr/>
        </p:nvSpPr>
        <p:spPr bwMode="auto">
          <a:xfrm>
            <a:off x="533400" y="1828800"/>
            <a:ext cx="6049963" cy="3292475"/>
          </a:xfrm>
          <a:prstGeom prst="rect">
            <a:avLst/>
          </a:prstGeom>
          <a:noFill/>
          <a:ln w="9525">
            <a:noFill/>
            <a:miter lim="800000"/>
            <a:headEnd/>
            <a:tailEnd/>
          </a:ln>
        </p:spPr>
        <p:txBody>
          <a:bodyPr wrap="none">
            <a:spAutoFit/>
          </a:bodyPr>
          <a:lstStyle/>
          <a:p>
            <a:pPr marL="342900" indent="-342900">
              <a:buFont typeface="Arial" charset="0"/>
              <a:buChar char="•"/>
            </a:pPr>
            <a:r>
              <a:rPr lang="fr-CA" sz="3000"/>
              <a:t>Know the purpose of the visit</a:t>
            </a:r>
          </a:p>
          <a:p>
            <a:pPr marL="342900" indent="-342900">
              <a:buFont typeface="Arial" charset="0"/>
              <a:buChar char="•"/>
            </a:pPr>
            <a:r>
              <a:rPr lang="fr-CA" sz="3000"/>
              <a:t>Be on time</a:t>
            </a:r>
          </a:p>
          <a:p>
            <a:pPr marL="342900" indent="-342900">
              <a:buFont typeface="Arial" charset="0"/>
              <a:buChar char="•"/>
            </a:pPr>
            <a:r>
              <a:rPr lang="fr-CA" sz="3000"/>
              <a:t>Dress accordingly</a:t>
            </a:r>
          </a:p>
          <a:p>
            <a:pPr marL="342900" indent="-342900">
              <a:buFont typeface="Arial" charset="0"/>
              <a:buChar char="•"/>
            </a:pPr>
            <a:r>
              <a:rPr lang="fr-CA" sz="3000"/>
              <a:t>Take the time to talk to everyone</a:t>
            </a:r>
          </a:p>
          <a:p>
            <a:pPr marL="342900" indent="-342900">
              <a:buFont typeface="Arial" charset="0"/>
              <a:buChar char="•"/>
            </a:pPr>
            <a:r>
              <a:rPr lang="fr-CA" sz="3000"/>
              <a:t>Thank them for the invitation</a:t>
            </a:r>
          </a:p>
          <a:p>
            <a:pPr marL="342900" indent="-342900">
              <a:buFont typeface="Arial" charset="0"/>
              <a:buChar char="•"/>
            </a:pPr>
            <a:r>
              <a:rPr lang="fr-CA" sz="3000"/>
              <a:t>Be yourself!!!</a:t>
            </a:r>
          </a:p>
          <a:p>
            <a:pPr marL="342900" indent="-342900">
              <a:buFont typeface="Arial" charset="0"/>
              <a:buChar char="•"/>
            </a:pPr>
            <a:endParaRPr lang="fr-CA" sz="3000"/>
          </a:p>
        </p:txBody>
      </p:sp>
      <p:pic>
        <p:nvPicPr>
          <p:cNvPr id="25606" name="Picture 4" descr="Optimist Int'l logo (clear)"/>
          <p:cNvPicPr>
            <a:picLocks noChangeAspect="1" noChangeArrowheads="1"/>
          </p:cNvPicPr>
          <p:nvPr/>
        </p:nvPicPr>
        <p:blipFill>
          <a:blip r:embed="rId3"/>
          <a:srcRect/>
          <a:stretch>
            <a:fillRect/>
          </a:stretch>
        </p:blipFill>
        <p:spPr bwMode="auto">
          <a:xfrm>
            <a:off x="152400" y="6162675"/>
            <a:ext cx="530225" cy="5429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350838" y="263525"/>
            <a:ext cx="8458199" cy="1143000"/>
          </a:xfrm>
        </p:spPr>
        <p:txBody>
          <a:bodyPr>
            <a:normAutofit fontScale="90000"/>
          </a:bodyPr>
          <a:lstStyle/>
          <a:p>
            <a:pPr>
              <a:defRPr/>
            </a:pPr>
            <a:r>
              <a:rPr lang="fr-CA" dirty="0" smtClean="0"/>
              <a:t>Protocol – </a:t>
            </a:r>
            <a:r>
              <a:rPr lang="fr-CA" dirty="0" err="1" smtClean="0"/>
              <a:t>What</a:t>
            </a:r>
            <a:r>
              <a:rPr lang="fr-CA" dirty="0" smtClean="0"/>
              <a:t> </a:t>
            </a:r>
            <a:r>
              <a:rPr lang="fr-CA" dirty="0" err="1" smtClean="0"/>
              <a:t>should</a:t>
            </a:r>
            <a:r>
              <a:rPr lang="fr-CA" dirty="0" smtClean="0"/>
              <a:t> </a:t>
            </a:r>
            <a:r>
              <a:rPr lang="fr-CA" dirty="0" err="1" smtClean="0"/>
              <a:t>you</a:t>
            </a:r>
            <a:r>
              <a:rPr lang="fr-CA" dirty="0" smtClean="0"/>
              <a:t> </a:t>
            </a:r>
            <a:r>
              <a:rPr lang="fr-CA" dirty="0" err="1" smtClean="0"/>
              <a:t>expect</a:t>
            </a:r>
            <a:r>
              <a:rPr lang="fr-CA" dirty="0"/>
              <a:t> </a:t>
            </a:r>
            <a:r>
              <a:rPr lang="fr-CA" dirty="0" smtClean="0"/>
              <a:t>?</a:t>
            </a:r>
            <a:endParaRPr lang="fr-CA" dirty="0"/>
          </a:p>
        </p:txBody>
      </p:sp>
      <p:sp>
        <p:nvSpPr>
          <p:cNvPr id="27651" name="Espace réservé du numéro de diapositive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0130BD58-7295-4B6F-8F06-1155871EB3B3}" type="slidenum">
              <a:rPr lang="en-US" smtClean="0">
                <a:cs typeface="Arial" charset="0"/>
              </a:rPr>
              <a:pPr/>
              <a:t>7</a:t>
            </a:fld>
            <a:endParaRPr lang="en-US" smtClean="0">
              <a:cs typeface="Arial" charset="0"/>
            </a:endParaRPr>
          </a:p>
        </p:txBody>
      </p:sp>
      <p:sp>
        <p:nvSpPr>
          <p:cNvPr id="27652" name="ZoneTexte 1"/>
          <p:cNvSpPr txBox="1">
            <a:spLocks noChangeArrowheads="1"/>
          </p:cNvSpPr>
          <p:nvPr/>
        </p:nvSpPr>
        <p:spPr bwMode="auto">
          <a:xfrm>
            <a:off x="566738" y="1371600"/>
            <a:ext cx="8077200" cy="5121275"/>
          </a:xfrm>
          <a:prstGeom prst="rect">
            <a:avLst/>
          </a:prstGeom>
          <a:noFill/>
          <a:ln w="9525">
            <a:noFill/>
            <a:miter lim="800000"/>
            <a:headEnd/>
            <a:tailEnd/>
          </a:ln>
        </p:spPr>
        <p:txBody>
          <a:bodyPr>
            <a:spAutoFit/>
          </a:bodyPr>
          <a:lstStyle/>
          <a:p>
            <a:pPr marL="285750" indent="-285750">
              <a:buFont typeface="Arial" charset="0"/>
              <a:buChar char="•"/>
            </a:pPr>
            <a:r>
              <a:rPr lang="fr-CA" sz="3000"/>
              <a:t>To receive a formal invitation and direction to the location, dress code, topic for your speech if required</a:t>
            </a:r>
          </a:p>
          <a:p>
            <a:pPr marL="285750" indent="-285750">
              <a:buFont typeface="Arial" charset="0"/>
              <a:buChar char="•"/>
            </a:pPr>
            <a:r>
              <a:rPr lang="fr-CA" sz="3000"/>
              <a:t>You should be invited to sit at the head table</a:t>
            </a:r>
          </a:p>
          <a:p>
            <a:pPr marL="285750" indent="-285750">
              <a:buFont typeface="Arial" charset="0"/>
              <a:buChar char="•"/>
            </a:pPr>
            <a:r>
              <a:rPr lang="fr-CA" sz="3000"/>
              <a:t>If you are invited officially, you should not have to pay for meals, drinks or raffle tickets</a:t>
            </a:r>
          </a:p>
          <a:p>
            <a:pPr marL="285750" indent="-285750">
              <a:buFont typeface="Arial" charset="0"/>
              <a:buChar char="•"/>
            </a:pPr>
            <a:r>
              <a:rPr lang="fr-CA" sz="3000"/>
              <a:t>You will be expected to provide a short speech</a:t>
            </a:r>
          </a:p>
          <a:p>
            <a:pPr marL="285750" indent="-285750">
              <a:buFont typeface="Arial" charset="0"/>
              <a:buChar char="•"/>
            </a:pPr>
            <a:r>
              <a:rPr lang="fr-CA" sz="3000"/>
              <a:t>To share information regarding your District and Optimist International</a:t>
            </a:r>
          </a:p>
          <a:p>
            <a:pPr marL="285750" indent="-285750">
              <a:buFont typeface="Arial" charset="0"/>
              <a:buChar char="•"/>
            </a:pPr>
            <a:endParaRPr lang="fr-CA" sz="3000"/>
          </a:p>
        </p:txBody>
      </p:sp>
      <p:pic>
        <p:nvPicPr>
          <p:cNvPr id="27654" name="Picture 4" descr="Optimist Int'l logo (clear)"/>
          <p:cNvPicPr>
            <a:picLocks noChangeAspect="1" noChangeArrowheads="1"/>
          </p:cNvPicPr>
          <p:nvPr/>
        </p:nvPicPr>
        <p:blipFill>
          <a:blip r:embed="rId3"/>
          <a:srcRect/>
          <a:stretch>
            <a:fillRect/>
          </a:stretch>
        </p:blipFill>
        <p:spPr bwMode="auto">
          <a:xfrm>
            <a:off x="152400" y="6162675"/>
            <a:ext cx="530225" cy="5429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561975" y="268288"/>
            <a:ext cx="8229600" cy="1143000"/>
          </a:xfrm>
        </p:spPr>
        <p:txBody>
          <a:bodyPr/>
          <a:lstStyle/>
          <a:p>
            <a:pPr>
              <a:defRPr/>
            </a:pPr>
            <a:r>
              <a:rPr lang="fr-CA" dirty="0" err="1" smtClean="0"/>
              <a:t>Visit</a:t>
            </a:r>
            <a:r>
              <a:rPr lang="fr-CA" dirty="0" smtClean="0"/>
              <a:t> reports</a:t>
            </a:r>
            <a:endParaRPr lang="fr-CA" dirty="0"/>
          </a:p>
        </p:txBody>
      </p:sp>
      <p:sp>
        <p:nvSpPr>
          <p:cNvPr id="11282" name="Espace réservé du numéro de diapositive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5E732CDA-B690-4A4B-8788-C7508B709C9E}" type="slidenum">
              <a:rPr lang="en-US" altLang="fr-FR" smtClean="0">
                <a:cs typeface="Arial" charset="0"/>
              </a:rPr>
              <a:pPr/>
              <a:t>8</a:t>
            </a:fld>
            <a:endParaRPr lang="en-US" altLang="fr-FR" smtClean="0">
              <a:cs typeface="Arial" charset="0"/>
            </a:endParaRPr>
          </a:p>
        </p:txBody>
      </p:sp>
      <p:graphicFrame>
        <p:nvGraphicFramePr>
          <p:cNvPr id="11279" name="Object 15"/>
          <p:cNvGraphicFramePr>
            <a:graphicFrameLocks noChangeAspect="1"/>
          </p:cNvGraphicFramePr>
          <p:nvPr/>
        </p:nvGraphicFramePr>
        <p:xfrm>
          <a:off x="4038600" y="304800"/>
          <a:ext cx="4664075" cy="6035675"/>
        </p:xfrm>
        <a:graphic>
          <a:graphicData uri="http://schemas.openxmlformats.org/presentationml/2006/ole">
            <mc:AlternateContent xmlns:mc="http://schemas.openxmlformats.org/markup-compatibility/2006">
              <mc:Choice xmlns:v="urn:schemas-microsoft-com:vml" Requires="v">
                <p:oleObj spid="_x0000_s11280" name="Acrobat Document" r:id="rId4" imgW="7768440" imgH="10058400" progId="AcroExch.Document.7">
                  <p:embed/>
                </p:oleObj>
              </mc:Choice>
              <mc:Fallback>
                <p:oleObj name="Acrobat Document" r:id="rId4" imgW="7768440" imgH="10058400" progId="AcroExch.Document.7">
                  <p:embed/>
                  <p:pic>
                    <p:nvPicPr>
                      <p:cNvPr id="0" name="Picture 1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38600" y="304800"/>
                        <a:ext cx="4664075" cy="6035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ZoneTexte 6"/>
          <p:cNvSpPr txBox="1"/>
          <p:nvPr/>
        </p:nvSpPr>
        <p:spPr>
          <a:xfrm>
            <a:off x="609600" y="1549400"/>
            <a:ext cx="3657600" cy="3935413"/>
          </a:xfrm>
          <a:prstGeom prst="rect">
            <a:avLst/>
          </a:prstGeom>
          <a:noFill/>
        </p:spPr>
        <p:txBody>
          <a:bodyPr>
            <a:spAutoFit/>
          </a:bodyPr>
          <a:lstStyle/>
          <a:p>
            <a:pPr marL="285750" indent="-285750">
              <a:buFont typeface="Arial" charset="0"/>
              <a:buChar char="•"/>
            </a:pPr>
            <a:r>
              <a:rPr lang="en-US" sz="2800"/>
              <a:t>The Club visitation Report must be completed each time you visit your club.</a:t>
            </a:r>
          </a:p>
          <a:p>
            <a:pPr marL="285750" indent="-285750"/>
            <a:r>
              <a:rPr lang="en-US" sz="2800"/>
              <a:t> </a:t>
            </a:r>
          </a:p>
          <a:p>
            <a:pPr marL="285750" indent="-285750">
              <a:buFont typeface="Arial" charset="0"/>
              <a:buChar char="•"/>
            </a:pPr>
            <a:r>
              <a:rPr lang="en-US" sz="2800"/>
              <a:t>A report must be ﬁled within 30 days after each visit.</a:t>
            </a:r>
            <a:endParaRPr lang="fr-CA" sz="2800"/>
          </a:p>
        </p:txBody>
      </p:sp>
      <p:pic>
        <p:nvPicPr>
          <p:cNvPr id="11285" name="Picture 4" descr="Optimist Int'l logo (clear)"/>
          <p:cNvPicPr>
            <a:picLocks noChangeAspect="1" noChangeArrowheads="1"/>
          </p:cNvPicPr>
          <p:nvPr/>
        </p:nvPicPr>
        <p:blipFill>
          <a:blip r:embed="rId6"/>
          <a:srcRect/>
          <a:stretch>
            <a:fillRect/>
          </a:stretch>
        </p:blipFill>
        <p:spPr bwMode="auto">
          <a:xfrm>
            <a:off x="152400" y="6162675"/>
            <a:ext cx="530225" cy="5429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997</TotalTime>
  <Words>996</Words>
  <Application>Microsoft Office PowerPoint</Application>
  <PresentationFormat>On-screen Show (4:3)</PresentationFormat>
  <Paragraphs>85</Paragraphs>
  <Slides>8</Slides>
  <Notes>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0" baseType="lpstr">
      <vt:lpstr>Concourse</vt:lpstr>
      <vt:lpstr>Acrobat Document</vt:lpstr>
      <vt:lpstr>PowerPoint Presentation</vt:lpstr>
      <vt:lpstr>How many visits do I plan for ?</vt:lpstr>
      <vt:lpstr>When should I visit my club ?</vt:lpstr>
      <vt:lpstr>Purpose of the Lt-Governor official club visit  is to assess:</vt:lpstr>
      <vt:lpstr>What are opportunities to visit my clubs ?</vt:lpstr>
      <vt:lpstr>How to prepare for your visit</vt:lpstr>
      <vt:lpstr>Protocol – What should you expect ?</vt:lpstr>
      <vt:lpstr>Visit reports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Leading Your Team</dc:title>
  <dc:creator>André Therrien</dc:creator>
  <cp:lastModifiedBy>Stephanie Monschein</cp:lastModifiedBy>
  <cp:revision>75</cp:revision>
  <dcterms:created xsi:type="dcterms:W3CDTF">2002-11-13T15:11:35Z</dcterms:created>
  <dcterms:modified xsi:type="dcterms:W3CDTF">2015-07-23T18:28:41Z</dcterms:modified>
</cp:coreProperties>
</file>