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83" autoAdjust="0"/>
  </p:normalViewPr>
  <p:slideViewPr>
    <p:cSldViewPr>
      <p:cViewPr>
        <p:scale>
          <a:sx n="61" d="100"/>
          <a:sy n="61" d="100"/>
        </p:scale>
        <p:origin x="-71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8C7ED71-949B-410B-996B-AEC1ECD924D7}" type="datetimeFigureOut">
              <a:rPr lang="en-US"/>
              <a:pPr>
                <a:defRPr/>
              </a:pPr>
              <a:t>7/23/2015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27AA10B-5FFF-4D09-BD4E-4C63B9D4E7C0}" type="slidenum">
              <a:rPr lang="en-US"/>
              <a:pPr>
                <a:defRPr/>
              </a:pPr>
              <a:t>‹#›</a:t>
            </a:fld>
            <a:endParaRPr lang="en-US"/>
          </a:p>
        </p:txBody>
      </p:sp>
    </p:spTree>
    <p:extLst>
      <p:ext uri="{BB962C8B-B14F-4D97-AF65-F5344CB8AC3E}">
        <p14:creationId xmlns:p14="http://schemas.microsoft.com/office/powerpoint/2010/main" val="22352775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9A7B48-C2EC-4A5D-9AF1-254486C6A6DB}"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Being a Lt. Governor can sometimes be tough.  You have stepped out of your Club “comfort zone” and have now moved on to be the administrator of your Zone.  As the Lt. Governor, it is necessary for you to promote the goals of your District and to help and encourage the clubs in your Zone to grow and continue to serve the kids and communities.</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7DC8B6-B3F9-4D86-BB42-5295F49A800A}"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It is vitally important that the Lt. Governor can connect and build a rapport with the Clubs (officers) in the Zone.  The clubs need to know that they have a Zone leader who will support them and help them throughout the Optimist year.</a:t>
            </a:r>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90B1A3-FCC2-48A0-8247-C9FB81716A6C}"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Building strong relationships can be difficult.  Being able to listen and be supportive even if it does not agree with your own ideas can be challenging. Keep things in perspective. Remember that not all clubs function the way that your own club does.  </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5E3A1D-3713-4A51-B27A-7EBD0CA7B231}"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4EECE1-032B-461E-B95D-22C103FB19E6}"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 big key to the success of the Zone is in the positive relationships that have been  formed between the Lt. Governor as the Zone Leader and the officers and members of the clubs.</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06A11C-73B4-4691-B7FB-8B63140ABD6A}"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F0BF41-E1F4-4FD7-B903-10F516933D4A}"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Doing for others is what we do as Optimists.  It is all about </a:t>
            </a:r>
            <a:r>
              <a:rPr lang="en-US" b="1" i="1" smtClean="0"/>
              <a:t>Bringing Out the Best in Kids!</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743622-02B6-4FD0-B177-B8E9DD2BBA5D}"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94615182-13FD-4F41-84CE-1331DBE28C85}" type="datetimeFigureOut">
              <a:rPr lang="en-US"/>
              <a:pPr>
                <a:defRPr/>
              </a:pPr>
              <a:t>7/23/2015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66F94B55-A4A4-4478-9354-E6947321D43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9A0F18-AB34-4DA7-9BAA-FF1E926B9828}" type="datetimeFigureOut">
              <a:rPr lang="en-US"/>
              <a:pPr>
                <a:defRPr/>
              </a:pPr>
              <a:t>7/23/2015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5547DB7-D9DB-4D0C-85F3-D703103F2ED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3E48680-8167-4FF0-AD45-7DF90D4D0FA1}" type="datetimeFigureOut">
              <a:rPr lang="en-US"/>
              <a:pPr>
                <a:defRPr/>
              </a:pPr>
              <a:t>7/23/2015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277179A-0E46-4BDE-9CBA-61244639185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4D501555-F9A2-432D-A5DE-F2898B590ED9}" type="datetimeFigureOut">
              <a:rPr lang="en-US"/>
              <a:pPr>
                <a:defRPr/>
              </a:pPr>
              <a:t>7/23/2015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2D0120A-52AC-4E00-B68E-48885E159C0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216F4D2B-645A-47A7-8C5A-A0821E42021B}" type="datetimeFigureOut">
              <a:rPr lang="en-US"/>
              <a:pPr>
                <a:defRPr/>
              </a:pPr>
              <a:t>7/23/2015</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7DC298A9-30BC-4BEA-B74C-59401FBC441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C010C645-E07D-4A65-B797-4D52E37EB5CA}" type="datetimeFigureOut">
              <a:rPr lang="en-US"/>
              <a:pPr>
                <a:defRPr/>
              </a:pPr>
              <a:t>7/23/2015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7A96B0EA-163C-4281-BBCE-577DE64304B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17B860BE-4348-4B84-B311-9A6E068CB0B1}" type="datetimeFigureOut">
              <a:rPr lang="en-US"/>
              <a:pPr>
                <a:defRPr/>
              </a:pPr>
              <a:t>7/23/2015</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A66437AB-473C-4A02-8C27-296F2DE1559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5C5AF640-5449-4F55-8242-817F0B3CECC5}" type="datetimeFigureOut">
              <a:rPr lang="en-US"/>
              <a:pPr>
                <a:defRPr/>
              </a:pPr>
              <a:t>7/23/2015</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B726DEAF-9823-4088-A0FE-62B69F862FA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DE9F95A-61A8-4F5A-B829-A96186C93DD1}" type="datetimeFigureOut">
              <a:rPr lang="en-US"/>
              <a:pPr>
                <a:defRPr/>
              </a:pPr>
              <a:t>7/23/2015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39419C3-1830-4FB8-AB09-AF97FD8D84B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9F04E213-A876-4FC4-A8CF-D8AFBD818C90}" type="datetimeFigureOut">
              <a:rPr lang="en-US"/>
              <a:pPr>
                <a:defRPr/>
              </a:pPr>
              <a:t>7/23/2015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891FA980-07A2-46AD-ACC1-F42593AC1A7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DCCB733E-647D-45DA-AA9E-033704A4570A}" type="datetimeFigureOut">
              <a:rPr lang="en-US"/>
              <a:pPr>
                <a:defRPr/>
              </a:pPr>
              <a:t>7/23/2015</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8A94C9D1-5723-4B4F-9F0D-066D20CC5BF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4497A7BA-4793-446F-86E8-F1FC6AF2639C}" type="datetimeFigureOut">
              <a:rPr lang="en-US"/>
              <a:pPr>
                <a:defRPr/>
              </a:pPr>
              <a:t>7/23/2015</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95151644-7EE3-4D5B-9868-F894AEE674B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8" r:id="rId2"/>
    <p:sldLayoutId id="2147483673" r:id="rId3"/>
    <p:sldLayoutId id="2147483674" r:id="rId4"/>
    <p:sldLayoutId id="2147483675" r:id="rId5"/>
    <p:sldLayoutId id="2147483676" r:id="rId6"/>
    <p:sldLayoutId id="2147483669" r:id="rId7"/>
    <p:sldLayoutId id="2147483677" r:id="rId8"/>
    <p:sldLayoutId id="2147483678" r:id="rId9"/>
    <p:sldLayoutId id="2147483670" r:id="rId10"/>
    <p:sldLayoutId id="2147483671"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Trebuchet MS" pitchFamily="34" charset="0"/>
        </a:defRPr>
      </a:lvl2pPr>
      <a:lvl3pPr algn="l" rtl="0" fontAlgn="base">
        <a:spcBef>
          <a:spcPct val="0"/>
        </a:spcBef>
        <a:spcAft>
          <a:spcPct val="0"/>
        </a:spcAft>
        <a:defRPr sz="4100" b="1">
          <a:solidFill>
            <a:schemeClr val="tx2"/>
          </a:solidFill>
          <a:latin typeface="Trebuchet MS" pitchFamily="34" charset="0"/>
        </a:defRPr>
      </a:lvl3pPr>
      <a:lvl4pPr algn="l" rtl="0" fontAlgn="base">
        <a:spcBef>
          <a:spcPct val="0"/>
        </a:spcBef>
        <a:spcAft>
          <a:spcPct val="0"/>
        </a:spcAft>
        <a:defRPr sz="4100" b="1">
          <a:solidFill>
            <a:schemeClr val="tx2"/>
          </a:solidFill>
          <a:latin typeface="Trebuchet MS" pitchFamily="34" charset="0"/>
        </a:defRPr>
      </a:lvl4pPr>
      <a:lvl5pPr algn="l" rtl="0" fontAlgn="base">
        <a:spcBef>
          <a:spcPct val="0"/>
        </a:spcBef>
        <a:spcAft>
          <a:spcPct val="0"/>
        </a:spcAft>
        <a:defRPr sz="4100" b="1">
          <a:solidFill>
            <a:schemeClr val="tx2"/>
          </a:solidFill>
          <a:latin typeface="Trebuchet MS" pitchFamily="34" charset="0"/>
        </a:defRPr>
      </a:lvl5pPr>
      <a:lvl6pPr marL="457200" algn="l" rtl="0" fontAlgn="base">
        <a:spcBef>
          <a:spcPct val="0"/>
        </a:spcBef>
        <a:spcAft>
          <a:spcPct val="0"/>
        </a:spcAft>
        <a:defRPr sz="4100" b="1">
          <a:solidFill>
            <a:schemeClr val="tx2"/>
          </a:solidFill>
          <a:latin typeface="Trebuchet MS" pitchFamily="34" charset="0"/>
        </a:defRPr>
      </a:lvl6pPr>
      <a:lvl7pPr marL="914400" algn="l" rtl="0" fontAlgn="base">
        <a:spcBef>
          <a:spcPct val="0"/>
        </a:spcBef>
        <a:spcAft>
          <a:spcPct val="0"/>
        </a:spcAft>
        <a:defRPr sz="4100" b="1">
          <a:solidFill>
            <a:schemeClr val="tx2"/>
          </a:solidFill>
          <a:latin typeface="Trebuchet MS" pitchFamily="34" charset="0"/>
        </a:defRPr>
      </a:lvl7pPr>
      <a:lvl8pPr marL="1371600" algn="l" rtl="0" fontAlgn="base">
        <a:spcBef>
          <a:spcPct val="0"/>
        </a:spcBef>
        <a:spcAft>
          <a:spcPct val="0"/>
        </a:spcAft>
        <a:defRPr sz="4100" b="1">
          <a:solidFill>
            <a:schemeClr val="tx2"/>
          </a:solidFill>
          <a:latin typeface="Trebuchet MS" pitchFamily="34" charset="0"/>
        </a:defRPr>
      </a:lvl8pPr>
      <a:lvl9pPr marL="1828800" algn="l" rtl="0" fontAlgn="base">
        <a:spcBef>
          <a:spcPct val="0"/>
        </a:spcBef>
        <a:spcAft>
          <a:spcPct val="0"/>
        </a:spcAft>
        <a:defRPr sz="4100" b="1">
          <a:solidFill>
            <a:schemeClr val="tx2"/>
          </a:solidFill>
          <a:latin typeface="Trebuchet MS"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Lt Governor Training	</a:t>
            </a:r>
            <a:endParaRPr lang="en-US" dirty="0"/>
          </a:p>
        </p:txBody>
      </p:sp>
      <p:sp>
        <p:nvSpPr>
          <p:cNvPr id="14338" name="Subtitle 2"/>
          <p:cNvSpPr>
            <a:spLocks noGrp="1"/>
          </p:cNvSpPr>
          <p:nvPr>
            <p:ph type="subTitle" idx="1"/>
          </p:nvPr>
        </p:nvSpPr>
        <p:spPr>
          <a:xfrm>
            <a:off x="685800" y="3611563"/>
            <a:ext cx="7772400" cy="1200150"/>
          </a:xfrm>
        </p:spPr>
        <p:txBody>
          <a:bodyPr/>
          <a:lstStyle/>
          <a:p>
            <a:pPr marR="0"/>
            <a:r>
              <a:rPr lang="en-US" smtClean="0"/>
              <a:t>Building Relationships with your Team/Zone</a:t>
            </a:r>
          </a:p>
        </p:txBody>
      </p:sp>
      <p:pic>
        <p:nvPicPr>
          <p:cNvPr id="14340" name="Picture 4" descr="Optimist Int'l logo (clear)"/>
          <p:cNvPicPr>
            <a:picLocks noChangeAspect="1" noChangeArrowheads="1"/>
          </p:cNvPicPr>
          <p:nvPr/>
        </p:nvPicPr>
        <p:blipFill>
          <a:blip r:embed="rId3"/>
          <a:srcRect/>
          <a:stretch>
            <a:fillRect/>
          </a:stretch>
        </p:blipFill>
        <p:spPr bwMode="auto">
          <a:xfrm>
            <a:off x="250825" y="5876925"/>
            <a:ext cx="828675" cy="847725"/>
          </a:xfrm>
          <a:prstGeom prst="rect">
            <a:avLst/>
          </a:prstGeom>
          <a:noFill/>
        </p:spPr>
      </p:pic>
      <p:sp>
        <p:nvSpPr>
          <p:cNvPr id="14341" name="Text Box 5"/>
          <p:cNvSpPr txBox="1">
            <a:spLocks noChangeArrowheads="1"/>
          </p:cNvSpPr>
          <p:nvPr/>
        </p:nvSpPr>
        <p:spPr bwMode="auto">
          <a:xfrm>
            <a:off x="1908175" y="6308725"/>
            <a:ext cx="7056438" cy="304800"/>
          </a:xfrm>
          <a:prstGeom prst="rect">
            <a:avLst/>
          </a:prstGeom>
          <a:noFill/>
          <a:ln w="9525">
            <a:noFill/>
            <a:miter lim="800000"/>
            <a:headEnd/>
            <a:tailEnd/>
          </a:ln>
          <a:effectLst/>
        </p:spPr>
        <p:txBody>
          <a:bodyPr>
            <a:spAutoFit/>
          </a:bodyPr>
          <a:lstStyle/>
          <a:p>
            <a:pPr algn="r">
              <a:spcBef>
                <a:spcPct val="50000"/>
              </a:spcBef>
            </a:pPr>
            <a:r>
              <a:rPr lang="en-CA" sz="1400" i="1"/>
              <a:t>Leadership Development Committee – June 2015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fontAlgn="auto">
              <a:spcAft>
                <a:spcPts val="0"/>
              </a:spcAft>
              <a:defRPr/>
            </a:pPr>
            <a:r>
              <a:rPr lang="en-US" dirty="0" smtClean="0"/>
              <a:t/>
            </a:r>
            <a:br>
              <a:rPr lang="en-US" dirty="0" smtClean="0"/>
            </a:br>
            <a:r>
              <a:rPr lang="en-US" dirty="0" smtClean="0"/>
              <a:t/>
            </a:r>
            <a:br>
              <a:rPr lang="en-US" dirty="0" smtClean="0"/>
            </a:br>
            <a:r>
              <a:rPr lang="en-US" dirty="0" smtClean="0"/>
              <a:t>Why do I need to build relationships in my Zone?</a:t>
            </a:r>
            <a:br>
              <a:rPr lang="en-US" dirty="0" smtClean="0"/>
            </a:br>
            <a:endParaRPr lang="en-US" dirty="0"/>
          </a:p>
        </p:txBody>
      </p:sp>
      <p:pic>
        <p:nvPicPr>
          <p:cNvPr id="16386" name="Picture 2" descr="C:\Users\Judy\AppData\Local\Microsoft\Windows\Temporary Internet Files\Content.IE5\9W6OOM5W\MC900445706[1].wmf"/>
          <p:cNvPicPr>
            <a:picLocks noGrp="1" noChangeAspect="1" noChangeArrowheads="1"/>
          </p:cNvPicPr>
          <p:nvPr>
            <p:ph idx="1"/>
          </p:nvPr>
        </p:nvPicPr>
        <p:blipFill>
          <a:blip r:embed="rId3"/>
          <a:srcRect/>
          <a:stretch>
            <a:fillRect/>
          </a:stretch>
        </p:blipFill>
        <p:spPr>
          <a:xfrm>
            <a:off x="2895600" y="2286000"/>
            <a:ext cx="3263900" cy="2895600"/>
          </a:xfrm>
        </p:spPr>
      </p:pic>
      <p:pic>
        <p:nvPicPr>
          <p:cNvPr id="16388" name="Picture 4" descr="Optimist Int'l logo (clear)"/>
          <p:cNvPicPr>
            <a:picLocks noChangeAspect="1" noChangeArrowheads="1"/>
          </p:cNvPicPr>
          <p:nvPr/>
        </p:nvPicPr>
        <p:blipFill>
          <a:blip r:embed="rId4"/>
          <a:srcRect/>
          <a:stretch>
            <a:fillRect/>
          </a:stretch>
        </p:blipFill>
        <p:spPr bwMode="auto">
          <a:xfrm>
            <a:off x="250825" y="6172200"/>
            <a:ext cx="539750" cy="5524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1"/>
          <p:cNvSpPr>
            <a:spLocks noGrp="1"/>
          </p:cNvSpPr>
          <p:nvPr>
            <p:ph idx="1"/>
          </p:nvPr>
        </p:nvSpPr>
        <p:spPr>
          <a:xfrm>
            <a:off x="457200" y="1676400"/>
            <a:ext cx="8229600" cy="4330700"/>
          </a:xfrm>
        </p:spPr>
        <p:txBody>
          <a:bodyPr/>
          <a:lstStyle/>
          <a:p>
            <a:r>
              <a:rPr lang="en-US" smtClean="0">
                <a:latin typeface="Arial" charset="0"/>
              </a:rPr>
              <a:t>Club officers and members will trust me</a:t>
            </a:r>
          </a:p>
          <a:p>
            <a:r>
              <a:rPr lang="en-US" smtClean="0">
                <a:latin typeface="Arial" charset="0"/>
              </a:rPr>
              <a:t>I will be able to meet the expectations of the Club officers </a:t>
            </a:r>
          </a:p>
          <a:p>
            <a:r>
              <a:rPr lang="en-US" smtClean="0">
                <a:latin typeface="Arial" charset="0"/>
              </a:rPr>
              <a:t>Club officers and members will be confident in me</a:t>
            </a:r>
          </a:p>
          <a:p>
            <a:r>
              <a:rPr lang="en-US" smtClean="0">
                <a:latin typeface="Arial" charset="0"/>
              </a:rPr>
              <a:t>Leadership skills will be enhanced</a:t>
            </a:r>
          </a:p>
          <a:p>
            <a:endParaRPr lang="en-US" smtClean="0">
              <a:latin typeface="Arial" charset="0"/>
            </a:endParaRPr>
          </a:p>
          <a:p>
            <a:endParaRPr lang="en-US" smtClean="0">
              <a:latin typeface="Arial" charset="0"/>
            </a:endParaRPr>
          </a:p>
          <a:p>
            <a:endParaRPr lang="en-US" smtClean="0">
              <a:latin typeface="Arial" charset="0"/>
            </a:endParaRP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t>How will my building relationships in the Zone make a difference?</a:t>
            </a:r>
            <a:endParaRPr lang="en-US" dirty="0"/>
          </a:p>
        </p:txBody>
      </p:sp>
      <p:pic>
        <p:nvPicPr>
          <p:cNvPr id="18435" name="Picture 7" descr="C:\Users\Judy\AppData\Local\Microsoft\Windows\Temporary Internet Files\Content.IE5\6B70092P\MC910216363[1].png"/>
          <p:cNvPicPr>
            <a:picLocks noChangeAspect="1" noChangeArrowheads="1"/>
          </p:cNvPicPr>
          <p:nvPr/>
        </p:nvPicPr>
        <p:blipFill>
          <a:blip r:embed="rId3"/>
          <a:srcRect/>
          <a:stretch>
            <a:fillRect/>
          </a:stretch>
        </p:blipFill>
        <p:spPr bwMode="auto">
          <a:xfrm>
            <a:off x="5743575" y="3895725"/>
            <a:ext cx="3400425" cy="2962275"/>
          </a:xfrm>
          <a:prstGeom prst="rect">
            <a:avLst/>
          </a:prstGeom>
          <a:noFill/>
          <a:ln w="9525">
            <a:noFill/>
            <a:miter lim="800000"/>
            <a:headEnd/>
            <a:tailEnd/>
          </a:ln>
        </p:spPr>
      </p:pic>
      <p:pic>
        <p:nvPicPr>
          <p:cNvPr id="18437" name="Picture 5" descr="Optimist Int'l logo (clear)"/>
          <p:cNvPicPr>
            <a:picLocks noChangeAspect="1" noChangeArrowheads="1"/>
          </p:cNvPicPr>
          <p:nvPr/>
        </p:nvPicPr>
        <p:blipFill>
          <a:blip r:embed="rId4"/>
          <a:srcRect/>
          <a:stretch>
            <a:fillRect/>
          </a:stretch>
        </p:blipFill>
        <p:spPr bwMode="auto">
          <a:xfrm>
            <a:off x="250825" y="6172200"/>
            <a:ext cx="539750" cy="5524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90000"/>
              </a:lnSpc>
            </a:pPr>
            <a:r>
              <a:rPr lang="en-US" smtClean="0">
                <a:latin typeface="Arial" charset="0"/>
              </a:rPr>
              <a:t>Show respect</a:t>
            </a:r>
          </a:p>
          <a:p>
            <a:pPr>
              <a:lnSpc>
                <a:spcPct val="90000"/>
              </a:lnSpc>
            </a:pPr>
            <a:r>
              <a:rPr lang="en-US" smtClean="0">
                <a:latin typeface="Arial" charset="0"/>
              </a:rPr>
              <a:t>Be supportive</a:t>
            </a:r>
          </a:p>
          <a:p>
            <a:pPr>
              <a:lnSpc>
                <a:spcPct val="90000"/>
              </a:lnSpc>
            </a:pPr>
            <a:r>
              <a:rPr lang="en-US" smtClean="0">
                <a:latin typeface="Arial" charset="0"/>
              </a:rPr>
              <a:t>Listen</a:t>
            </a:r>
          </a:p>
          <a:p>
            <a:pPr>
              <a:lnSpc>
                <a:spcPct val="90000"/>
              </a:lnSpc>
            </a:pPr>
            <a:r>
              <a:rPr lang="en-US" smtClean="0">
                <a:latin typeface="Arial" charset="0"/>
              </a:rPr>
              <a:t>Answer questions</a:t>
            </a:r>
          </a:p>
          <a:p>
            <a:pPr>
              <a:lnSpc>
                <a:spcPct val="90000"/>
              </a:lnSpc>
            </a:pPr>
            <a:r>
              <a:rPr lang="en-US" smtClean="0">
                <a:latin typeface="Arial" charset="0"/>
              </a:rPr>
              <a:t>Encourage participation</a:t>
            </a:r>
          </a:p>
          <a:p>
            <a:pPr>
              <a:lnSpc>
                <a:spcPct val="90000"/>
              </a:lnSpc>
            </a:pPr>
            <a:r>
              <a:rPr lang="en-US" smtClean="0">
                <a:latin typeface="Arial" charset="0"/>
              </a:rPr>
              <a:t>Promote service</a:t>
            </a:r>
          </a:p>
          <a:p>
            <a:pPr>
              <a:lnSpc>
                <a:spcPct val="90000"/>
              </a:lnSpc>
            </a:pPr>
            <a:r>
              <a:rPr lang="en-US" smtClean="0">
                <a:latin typeface="Arial" charset="0"/>
              </a:rPr>
              <a:t>Participate in club activities</a:t>
            </a:r>
          </a:p>
          <a:p>
            <a:pPr>
              <a:lnSpc>
                <a:spcPct val="90000"/>
              </a:lnSpc>
            </a:pPr>
            <a:r>
              <a:rPr lang="en-US" smtClean="0">
                <a:latin typeface="Arial" charset="0"/>
              </a:rPr>
              <a:t>Be enthusiastic</a:t>
            </a:r>
          </a:p>
          <a:p>
            <a:pPr>
              <a:lnSpc>
                <a:spcPct val="90000"/>
              </a:lnSpc>
            </a:pPr>
            <a:r>
              <a:rPr lang="en-US" smtClean="0">
                <a:latin typeface="Arial" charset="0"/>
              </a:rPr>
              <a:t>Give advice when asked</a:t>
            </a:r>
          </a:p>
          <a:p>
            <a:pPr>
              <a:lnSpc>
                <a:spcPct val="90000"/>
              </a:lnSpc>
            </a:pPr>
            <a:r>
              <a:rPr lang="en-US" smtClean="0">
                <a:latin typeface="Arial" charset="0"/>
              </a:rPr>
              <a:t>Attend special events</a:t>
            </a:r>
          </a:p>
          <a:p>
            <a:pPr>
              <a:lnSpc>
                <a:spcPct val="90000"/>
              </a:lnSpc>
            </a:pPr>
            <a:endParaRPr lang="en-US" smtClean="0">
              <a:latin typeface="Arial" charset="0"/>
            </a:endParaRPr>
          </a:p>
          <a:p>
            <a:pPr>
              <a:lnSpc>
                <a:spcPct val="90000"/>
              </a:lnSpc>
            </a:pPr>
            <a:endParaRPr lang="en-US" smtClean="0">
              <a:latin typeface="Arial" charset="0"/>
            </a:endParaRPr>
          </a:p>
        </p:txBody>
      </p:sp>
      <p:sp>
        <p:nvSpPr>
          <p:cNvPr id="3" name="Title 2"/>
          <p:cNvSpPr>
            <a:spLocks noGrp="1"/>
          </p:cNvSpPr>
          <p:nvPr>
            <p:ph type="title"/>
          </p:nvPr>
        </p:nvSpPr>
        <p:spPr/>
        <p:txBody>
          <a:bodyPr/>
          <a:lstStyle/>
          <a:p>
            <a:pPr algn="ctr" fontAlgn="auto">
              <a:spcAft>
                <a:spcPts val="0"/>
              </a:spcAft>
              <a:defRPr/>
            </a:pPr>
            <a:r>
              <a:rPr lang="en-US" dirty="0" smtClean="0"/>
              <a:t>How do I build relationships?</a:t>
            </a:r>
            <a:endParaRPr lang="en-US" dirty="0"/>
          </a:p>
        </p:txBody>
      </p:sp>
      <p:pic>
        <p:nvPicPr>
          <p:cNvPr id="20483" name="Picture 2" descr="C:\Users\Judy\AppData\Local\Microsoft\Windows\Temporary Internet Files\Content.IE5\6B70092P\MC900078738[1].wmf"/>
          <p:cNvPicPr>
            <a:picLocks noChangeAspect="1" noChangeArrowheads="1"/>
          </p:cNvPicPr>
          <p:nvPr/>
        </p:nvPicPr>
        <p:blipFill>
          <a:blip r:embed="rId3"/>
          <a:srcRect/>
          <a:stretch>
            <a:fillRect/>
          </a:stretch>
        </p:blipFill>
        <p:spPr bwMode="auto">
          <a:xfrm>
            <a:off x="5486400" y="2514600"/>
            <a:ext cx="3092450" cy="3282950"/>
          </a:xfrm>
          <a:prstGeom prst="rect">
            <a:avLst/>
          </a:prstGeom>
          <a:noFill/>
          <a:ln w="9525">
            <a:noFill/>
            <a:miter lim="800000"/>
            <a:headEnd/>
            <a:tailEnd/>
          </a:ln>
        </p:spPr>
      </p:pic>
      <p:pic>
        <p:nvPicPr>
          <p:cNvPr id="20485" name="Picture 5" descr="Optimist Int'l logo (clear)"/>
          <p:cNvPicPr>
            <a:picLocks noChangeAspect="1" noChangeArrowheads="1"/>
          </p:cNvPicPr>
          <p:nvPr/>
        </p:nvPicPr>
        <p:blipFill>
          <a:blip r:embed="rId4"/>
          <a:srcRect/>
          <a:stretch>
            <a:fillRect/>
          </a:stretch>
        </p:blipFill>
        <p:spPr bwMode="auto">
          <a:xfrm>
            <a:off x="250825" y="6172200"/>
            <a:ext cx="539750" cy="5524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
          <p:cNvSpPr>
            <a:spLocks noGrp="1"/>
          </p:cNvSpPr>
          <p:nvPr>
            <p:ph idx="1"/>
          </p:nvPr>
        </p:nvSpPr>
        <p:spPr/>
        <p:txBody>
          <a:bodyPr/>
          <a:lstStyle/>
          <a:p>
            <a:r>
              <a:rPr lang="en-US" smtClean="0">
                <a:latin typeface="Arial" charset="0"/>
              </a:rPr>
              <a:t>Be available</a:t>
            </a:r>
          </a:p>
          <a:p>
            <a:r>
              <a:rPr lang="en-US" smtClean="0">
                <a:latin typeface="Arial" charset="0"/>
              </a:rPr>
              <a:t>Install Club officers</a:t>
            </a:r>
          </a:p>
          <a:p>
            <a:r>
              <a:rPr lang="en-US" smtClean="0">
                <a:latin typeface="Arial" charset="0"/>
              </a:rPr>
              <a:t>Conduct Zone meetings</a:t>
            </a:r>
          </a:p>
          <a:p>
            <a:r>
              <a:rPr lang="en-US" smtClean="0">
                <a:latin typeface="Arial" charset="0"/>
              </a:rPr>
              <a:t>Do the ACPC and follow up with it</a:t>
            </a:r>
          </a:p>
          <a:p>
            <a:r>
              <a:rPr lang="en-US" smtClean="0">
                <a:latin typeface="Arial" charset="0"/>
              </a:rPr>
              <a:t>Build a new Club – lead the way</a:t>
            </a:r>
          </a:p>
          <a:p>
            <a:r>
              <a:rPr lang="en-US" smtClean="0">
                <a:latin typeface="Arial" charset="0"/>
              </a:rPr>
              <a:t>Submit reports accurately and on time</a:t>
            </a:r>
          </a:p>
          <a:p>
            <a:r>
              <a:rPr lang="en-US" smtClean="0">
                <a:latin typeface="Arial" charset="0"/>
              </a:rPr>
              <a:t>Communicate regularly – email part of the time, but make a personal phone call now and then</a:t>
            </a:r>
          </a:p>
          <a:p>
            <a:endParaRPr lang="en-US" smtClean="0">
              <a:latin typeface="Arial" charset="0"/>
            </a:endParaRPr>
          </a:p>
          <a:p>
            <a:endParaRPr lang="en-US" smtClean="0">
              <a:latin typeface="Arial" charset="0"/>
            </a:endParaRPr>
          </a:p>
        </p:txBody>
      </p:sp>
      <p:sp>
        <p:nvSpPr>
          <p:cNvPr id="3" name="Title 2"/>
          <p:cNvSpPr>
            <a:spLocks noGrp="1"/>
          </p:cNvSpPr>
          <p:nvPr>
            <p:ph type="title"/>
          </p:nvPr>
        </p:nvSpPr>
        <p:spPr/>
        <p:txBody>
          <a:bodyPr/>
          <a:lstStyle/>
          <a:p>
            <a:pPr fontAlgn="auto">
              <a:spcAft>
                <a:spcPts val="0"/>
              </a:spcAft>
              <a:defRPr/>
            </a:pPr>
            <a:r>
              <a:rPr lang="en-US" dirty="0" smtClean="0"/>
              <a:t>Is there more to building?  YES!</a:t>
            </a:r>
            <a:endParaRPr lang="en-US" dirty="0"/>
          </a:p>
        </p:txBody>
      </p:sp>
      <p:pic>
        <p:nvPicPr>
          <p:cNvPr id="22532" name="Picture 4" descr="Optimist Int'l logo (clear)"/>
          <p:cNvPicPr>
            <a:picLocks noChangeAspect="1" noChangeArrowheads="1"/>
          </p:cNvPicPr>
          <p:nvPr/>
        </p:nvPicPr>
        <p:blipFill>
          <a:blip r:embed="rId3"/>
          <a:srcRect/>
          <a:stretch>
            <a:fillRect/>
          </a:stretch>
        </p:blipFill>
        <p:spPr bwMode="auto">
          <a:xfrm>
            <a:off x="250825" y="6172200"/>
            <a:ext cx="539750" cy="5524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lstStyle/>
          <a:p>
            <a:pPr algn="ctr" fontAlgn="auto">
              <a:spcAft>
                <a:spcPts val="0"/>
              </a:spcAft>
              <a:defRPr/>
            </a:pPr>
            <a:r>
              <a:rPr lang="en-US" dirty="0" smtClean="0"/>
              <a:t>Does the Zone benefit?</a:t>
            </a:r>
            <a:endParaRPr lang="en-US" dirty="0"/>
          </a:p>
        </p:txBody>
      </p:sp>
      <p:sp>
        <p:nvSpPr>
          <p:cNvPr id="24578" name="Content Placeholder 4"/>
          <p:cNvSpPr>
            <a:spLocks noGrp="1"/>
          </p:cNvSpPr>
          <p:nvPr>
            <p:ph idx="1"/>
          </p:nvPr>
        </p:nvSpPr>
        <p:spPr/>
        <p:txBody>
          <a:bodyPr/>
          <a:lstStyle/>
          <a:p>
            <a:pPr algn="ctr">
              <a:buFont typeface="Wingdings 3" pitchFamily="18" charset="2"/>
              <a:buNone/>
            </a:pPr>
            <a:r>
              <a:rPr lang="en-US" sz="6600" smtClean="0">
                <a:latin typeface="Arial" charset="0"/>
              </a:rPr>
              <a:t>YES!</a:t>
            </a:r>
          </a:p>
          <a:p>
            <a:pPr algn="ctr"/>
            <a:r>
              <a:rPr lang="en-US" smtClean="0">
                <a:latin typeface="Arial" charset="0"/>
              </a:rPr>
              <a:t>The Zone becomes a team that works together for the </a:t>
            </a:r>
            <a:r>
              <a:rPr lang="en-US" b="1" smtClean="0">
                <a:solidFill>
                  <a:srgbClr val="FF0000"/>
                </a:solidFill>
                <a:latin typeface="Arial" charset="0"/>
              </a:rPr>
              <a:t>benefit</a:t>
            </a:r>
            <a:r>
              <a:rPr lang="en-US" smtClean="0">
                <a:latin typeface="Arial" charset="0"/>
              </a:rPr>
              <a:t> of the kids and communities</a:t>
            </a:r>
          </a:p>
          <a:p>
            <a:pPr algn="ctr"/>
            <a:endParaRPr lang="en-US" smtClean="0">
              <a:latin typeface="Arial" charset="0"/>
            </a:endParaRPr>
          </a:p>
          <a:p>
            <a:pPr algn="ctr"/>
            <a:r>
              <a:rPr lang="en-US" smtClean="0">
                <a:latin typeface="Arial" charset="0"/>
              </a:rPr>
              <a:t>The Zone grows and provides more </a:t>
            </a:r>
            <a:r>
              <a:rPr lang="en-US" b="1" smtClean="0">
                <a:solidFill>
                  <a:srgbClr val="FF0000"/>
                </a:solidFill>
                <a:latin typeface="Arial" charset="0"/>
              </a:rPr>
              <a:t>service</a:t>
            </a:r>
            <a:r>
              <a:rPr lang="en-US" smtClean="0">
                <a:latin typeface="Arial" charset="0"/>
              </a:rPr>
              <a:t> to the kids and communities</a:t>
            </a:r>
          </a:p>
        </p:txBody>
      </p:sp>
      <p:pic>
        <p:nvPicPr>
          <p:cNvPr id="24579" name="Picture 3" descr="C:\Users\Judy\AppData\Local\Microsoft\Windows\Temporary Internet Files\Content.IE5\UB78M59Y\MC900383558[1].wmf"/>
          <p:cNvPicPr>
            <a:picLocks noChangeAspect="1" noChangeArrowheads="1"/>
          </p:cNvPicPr>
          <p:nvPr/>
        </p:nvPicPr>
        <p:blipFill>
          <a:blip r:embed="rId3"/>
          <a:srcRect/>
          <a:stretch>
            <a:fillRect/>
          </a:stretch>
        </p:blipFill>
        <p:spPr bwMode="auto">
          <a:xfrm>
            <a:off x="6477000" y="4267200"/>
            <a:ext cx="1600200" cy="2366963"/>
          </a:xfrm>
          <a:prstGeom prst="rect">
            <a:avLst/>
          </a:prstGeom>
          <a:noFill/>
          <a:ln w="9525">
            <a:noFill/>
            <a:miter lim="800000"/>
            <a:headEnd/>
            <a:tailEnd/>
          </a:ln>
        </p:spPr>
      </p:pic>
      <p:pic>
        <p:nvPicPr>
          <p:cNvPr id="24581" name="Picture 5" descr="Optimist Int'l logo (clear)"/>
          <p:cNvPicPr>
            <a:picLocks noChangeAspect="1" noChangeArrowheads="1"/>
          </p:cNvPicPr>
          <p:nvPr/>
        </p:nvPicPr>
        <p:blipFill>
          <a:blip r:embed="rId4"/>
          <a:srcRect/>
          <a:stretch>
            <a:fillRect/>
          </a:stretch>
        </p:blipFill>
        <p:spPr bwMode="auto">
          <a:xfrm>
            <a:off x="250825" y="6172200"/>
            <a:ext cx="539750" cy="5524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1"/>
          <p:cNvSpPr>
            <a:spLocks noGrp="1"/>
          </p:cNvSpPr>
          <p:nvPr>
            <p:ph idx="1"/>
          </p:nvPr>
        </p:nvSpPr>
        <p:spPr>
          <a:xfrm>
            <a:off x="457200" y="1447800"/>
            <a:ext cx="8229600" cy="4525963"/>
          </a:xfrm>
        </p:spPr>
        <p:txBody>
          <a:bodyPr/>
          <a:lstStyle/>
          <a:p>
            <a:r>
              <a:rPr lang="en-US" smtClean="0">
                <a:latin typeface="Arial" charset="0"/>
              </a:rPr>
              <a:t>Learning and seeing the Zone picture – not just my Club</a:t>
            </a:r>
          </a:p>
          <a:p>
            <a:r>
              <a:rPr lang="en-US" smtClean="0">
                <a:latin typeface="Arial" charset="0"/>
              </a:rPr>
              <a:t>An opportunity to lead more than my own Club</a:t>
            </a:r>
          </a:p>
          <a:p>
            <a:r>
              <a:rPr lang="en-US" smtClean="0">
                <a:latin typeface="Arial" charset="0"/>
              </a:rPr>
              <a:t>Motivation to encourage others</a:t>
            </a:r>
          </a:p>
          <a:p>
            <a:r>
              <a:rPr lang="en-US" smtClean="0">
                <a:latin typeface="Arial" charset="0"/>
              </a:rPr>
              <a:t>The ability to do something at the District level</a:t>
            </a:r>
          </a:p>
          <a:p>
            <a:r>
              <a:rPr lang="en-US" smtClean="0">
                <a:latin typeface="Arial" charset="0"/>
              </a:rPr>
              <a:t>Growth as an individual</a:t>
            </a:r>
          </a:p>
        </p:txBody>
      </p:sp>
      <p:sp>
        <p:nvSpPr>
          <p:cNvPr id="3" name="Title 2"/>
          <p:cNvSpPr>
            <a:spLocks noGrp="1"/>
          </p:cNvSpPr>
          <p:nvPr>
            <p:ph type="title"/>
          </p:nvPr>
        </p:nvSpPr>
        <p:spPr/>
        <p:txBody>
          <a:bodyPr/>
          <a:lstStyle/>
          <a:p>
            <a:pPr algn="ctr" fontAlgn="auto">
              <a:spcAft>
                <a:spcPts val="0"/>
              </a:spcAft>
              <a:defRPr/>
            </a:pPr>
            <a:r>
              <a:rPr lang="en-US" dirty="0" smtClean="0"/>
              <a:t>Do I benefit? How?</a:t>
            </a:r>
            <a:endParaRPr lang="en-US" dirty="0"/>
          </a:p>
        </p:txBody>
      </p:sp>
      <p:pic>
        <p:nvPicPr>
          <p:cNvPr id="26627" name="Picture 7" descr="C:\Users\Judy\AppData\Local\Microsoft\Windows\Temporary Internet Files\Content.IE5\9W6OOM5W\MC900441884[1].wmf"/>
          <p:cNvPicPr>
            <a:picLocks noChangeAspect="1" noChangeArrowheads="1"/>
          </p:cNvPicPr>
          <p:nvPr/>
        </p:nvPicPr>
        <p:blipFill>
          <a:blip r:embed="rId3"/>
          <a:srcRect/>
          <a:stretch>
            <a:fillRect/>
          </a:stretch>
        </p:blipFill>
        <p:spPr bwMode="auto">
          <a:xfrm>
            <a:off x="5791200" y="3886200"/>
            <a:ext cx="2320925" cy="2362200"/>
          </a:xfrm>
          <a:prstGeom prst="rect">
            <a:avLst/>
          </a:prstGeom>
          <a:noFill/>
          <a:ln w="9525">
            <a:noFill/>
            <a:miter lim="800000"/>
            <a:headEnd/>
            <a:tailEnd/>
          </a:ln>
        </p:spPr>
      </p:pic>
      <p:pic>
        <p:nvPicPr>
          <p:cNvPr id="26629" name="Picture 5" descr="Optimist Int'l logo (clear)"/>
          <p:cNvPicPr>
            <a:picLocks noChangeAspect="1" noChangeArrowheads="1"/>
          </p:cNvPicPr>
          <p:nvPr/>
        </p:nvPicPr>
        <p:blipFill>
          <a:blip r:embed="rId4"/>
          <a:srcRect/>
          <a:stretch>
            <a:fillRect/>
          </a:stretch>
        </p:blipFill>
        <p:spPr bwMode="auto">
          <a:xfrm>
            <a:off x="250825" y="6172200"/>
            <a:ext cx="539750" cy="5524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1"/>
          <p:cNvSpPr>
            <a:spLocks noGrp="1"/>
          </p:cNvSpPr>
          <p:nvPr>
            <p:ph idx="1"/>
          </p:nvPr>
        </p:nvSpPr>
        <p:spPr/>
        <p:txBody>
          <a:bodyPr/>
          <a:lstStyle/>
          <a:p>
            <a:pPr marL="0" indent="0"/>
            <a:endParaRPr lang="en-US" b="1" smtClean="0">
              <a:latin typeface="Arial" charset="0"/>
            </a:endParaRPr>
          </a:p>
          <a:p>
            <a:pPr marL="0" indent="0"/>
            <a:endParaRPr lang="en-US" b="1" smtClean="0">
              <a:latin typeface="Arial" charset="0"/>
            </a:endParaRPr>
          </a:p>
          <a:p>
            <a:pPr marL="0" indent="0">
              <a:buFont typeface="Wingdings 3" pitchFamily="18" charset="2"/>
              <a:buNone/>
            </a:pPr>
            <a:r>
              <a:rPr lang="en-US" b="1" smtClean="0">
                <a:latin typeface="Arial" charset="0"/>
              </a:rPr>
              <a:t>“Success in life has nothing to do with what you gain in life or accomplish for yourself. It’s what you do for others.”								      Danny Thomas</a:t>
            </a:r>
            <a:endParaRPr lang="en-US" smtClean="0">
              <a:latin typeface="Arial" charset="0"/>
            </a:endParaRPr>
          </a:p>
          <a:p>
            <a:pPr marL="0" indent="0">
              <a:buFont typeface="Wingdings 3" pitchFamily="18" charset="2"/>
              <a:buNone/>
            </a:pPr>
            <a:r>
              <a:rPr lang="en-US" b="1" smtClean="0">
                <a:latin typeface="Arial" charset="0"/>
              </a:rPr>
              <a:t> </a:t>
            </a:r>
            <a:endParaRPr lang="en-US" smtClean="0">
              <a:latin typeface="Arial" charset="0"/>
            </a:endParaRPr>
          </a:p>
          <a:p>
            <a:pPr marL="0" indent="0"/>
            <a:endParaRPr lang="en-US" smtClean="0">
              <a:latin typeface="Arial" charset="0"/>
            </a:endParaRPr>
          </a:p>
        </p:txBody>
      </p:sp>
      <p:sp>
        <p:nvSpPr>
          <p:cNvPr id="3" name="Title 2"/>
          <p:cNvSpPr>
            <a:spLocks noGrp="1"/>
          </p:cNvSpPr>
          <p:nvPr>
            <p:ph type="title"/>
          </p:nvPr>
        </p:nvSpPr>
        <p:spPr/>
        <p:txBody>
          <a:bodyPr/>
          <a:lstStyle/>
          <a:p>
            <a:pPr algn="ctr" fontAlgn="auto">
              <a:spcAft>
                <a:spcPts val="0"/>
              </a:spcAft>
              <a:defRPr/>
            </a:pPr>
            <a:r>
              <a:rPr lang="en-US" dirty="0" smtClean="0"/>
              <a:t>A final thought…</a:t>
            </a:r>
            <a:endParaRPr lang="en-US" dirty="0"/>
          </a:p>
        </p:txBody>
      </p:sp>
      <p:pic>
        <p:nvPicPr>
          <p:cNvPr id="28676" name="Picture 4" descr="Optimist Int'l logo (clear)"/>
          <p:cNvPicPr>
            <a:picLocks noChangeAspect="1" noChangeArrowheads="1"/>
          </p:cNvPicPr>
          <p:nvPr/>
        </p:nvPicPr>
        <p:blipFill>
          <a:blip r:embed="rId3"/>
          <a:srcRect/>
          <a:stretch>
            <a:fillRect/>
          </a:stretch>
        </p:blipFill>
        <p:spPr bwMode="auto">
          <a:xfrm>
            <a:off x="250825" y="6172200"/>
            <a:ext cx="539750" cy="55245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3.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4.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Concourse</Template>
  <TotalTime>208</TotalTime>
  <Words>486</Words>
  <Application>Microsoft Office PowerPoint</Application>
  <PresentationFormat>On-screen Show (4:3)</PresentationFormat>
  <Paragraphs>58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Lt Governor Training </vt:lpstr>
      <vt:lpstr>  Why do I need to build relationships in my Zone? </vt:lpstr>
      <vt:lpstr>How will my building relationships in the Zone make a difference?</vt:lpstr>
      <vt:lpstr>How do I build relationships?</vt:lpstr>
      <vt:lpstr>Is there more to building?  YES!</vt:lpstr>
      <vt:lpstr>Does the Zone benefit?</vt:lpstr>
      <vt:lpstr>Do I benefit? How?</vt:lpstr>
      <vt:lpstr>A final thought…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 Governor Training</dc:title>
  <dc:creator>Judy A Boyd</dc:creator>
  <cp:lastModifiedBy>Stephanie Monschein</cp:lastModifiedBy>
  <cp:revision>21</cp:revision>
  <dcterms:created xsi:type="dcterms:W3CDTF">2014-01-24T23:07:40Z</dcterms:created>
  <dcterms:modified xsi:type="dcterms:W3CDTF">2015-07-23T18:24:41Z</dcterms:modified>
</cp:coreProperties>
</file>