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61" r:id="rId4"/>
    <p:sldId id="262" r:id="rId5"/>
    <p:sldId id="263" r:id="rId6"/>
    <p:sldId id="275" r:id="rId7"/>
    <p:sldId id="276" r:id="rId8"/>
    <p:sldId id="277" r:id="rId9"/>
    <p:sldId id="264" r:id="rId10"/>
    <p:sldId id="280" r:id="rId11"/>
    <p:sldId id="265" r:id="rId12"/>
    <p:sldId id="28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9" r:id="rId21"/>
    <p:sldId id="273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21DEF-E0C9-3741-9502-B29FBC5BD826}" v="540" dt="2022-06-10T14:34:21.691"/>
    <p1510:client id="{69AFF538-214D-4CA3-AFEB-23746F8B3466}" v="36" dt="2022-06-10T20:25:36.989"/>
    <p1510:client id="{71E2E08D-53D5-7F47-58A9-A5B26CBCE2D4}" v="7" dt="2022-06-10T20:41:02.870"/>
    <p1510:client id="{7C1CB121-F4F5-9EDC-97B9-F21794B9E356}" v="468" dt="2022-06-10T16:16:38.038"/>
    <p1510:client id="{7C5599C3-949F-8C83-5F5E-A191A04E17C9}" v="80" dt="2022-06-10T20:35:07.144"/>
    <p1510:client id="{7CAB1F41-3305-95DA-C903-98EEC199BC5B}" v="9" dt="2022-06-10T13:09:23.996"/>
    <p1510:client id="{7E8600F0-D6F6-292A-EB7A-439EA469281D}" v="214" dt="2022-06-10T19:51:02.049"/>
    <p1510:client id="{8633CC2E-DD6B-56B7-522F-EA18088603CA}" v="456" dt="2022-06-10T14:11:00.856"/>
    <p1510:client id="{C2531323-D613-1970-9AC5-4302E82CC8AA}" v="133" dt="2022-06-10T20:32:01.038"/>
    <p1510:client id="{D1E4CFDB-08EA-44D8-A144-F5A7E11A91C2}" v="298" dt="2022-06-10T19:30:25.51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4991" y="223956"/>
            <a:ext cx="8720868" cy="63830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1664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Childhood Health</a:t>
            </a:r>
          </a:p>
          <a:p>
            <a:pPr algn="ctr"/>
            <a:r>
              <a:rPr lang="en-US"/>
              <a:t>&amp; Wellness </a:t>
            </a: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96D1-22E1-F041-68E4-17AFFC0E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485900"/>
            <a:ext cx="8229600" cy="4525963"/>
          </a:xfrm>
        </p:spPr>
        <p:txBody>
          <a:bodyPr lIns="45719" tIns="45720" rIns="45719" bIns="45720" anchor="t">
            <a:normAutofit lnSpcReduction="10000"/>
          </a:bodyPr>
          <a:lstStyle/>
          <a:p>
            <a:r>
              <a:rPr lang="en-US"/>
              <a:t>Pediatric Ambulance Transport</a:t>
            </a:r>
          </a:p>
          <a:p>
            <a:pPr marL="0" indent="0">
              <a:buNone/>
            </a:pPr>
            <a:r>
              <a:rPr lang="en-US"/>
              <a:t>       Supporting Hospital Transport for children</a:t>
            </a:r>
          </a:p>
          <a:p>
            <a:pPr marL="0" indent="0">
              <a:buNone/>
            </a:pPr>
            <a:r>
              <a:rPr lang="en-US"/>
              <a:t>    </a:t>
            </a:r>
            <a:r>
              <a:rPr lang="en-US" sz="2400"/>
              <a:t>Optimist Club of Twin Falls Inc., ID</a:t>
            </a:r>
          </a:p>
          <a:p>
            <a:endParaRPr lang="en-US"/>
          </a:p>
          <a:p>
            <a:r>
              <a:rPr lang="en-US"/>
              <a:t>Sickle Cell Disease</a:t>
            </a:r>
          </a:p>
          <a:p>
            <a:pPr marL="0" indent="0">
              <a:buNone/>
            </a:pPr>
            <a:r>
              <a:rPr lang="en-US"/>
              <a:t>      Educate school personnel about the </a:t>
            </a:r>
          </a:p>
          <a:p>
            <a:pPr marL="0" indent="0">
              <a:buNone/>
            </a:pPr>
            <a:r>
              <a:rPr lang="en-US"/>
              <a:t>      Medical condition</a:t>
            </a:r>
          </a:p>
          <a:p>
            <a:pPr marL="0" indent="0">
              <a:buNone/>
            </a:pPr>
            <a:r>
              <a:rPr lang="en-US"/>
              <a:t>    </a:t>
            </a:r>
            <a:r>
              <a:rPr lang="en-US" sz="2400"/>
              <a:t>Tuskegee Optimist Club, AL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77D741-AEE3-6D56-FA29-A27DB233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928" y="2608404"/>
            <a:ext cx="2743200" cy="13248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9A885FC-277A-12FC-8016-02E892305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85" y="4961281"/>
            <a:ext cx="27432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91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96D1-22E1-F041-68E4-17AFFC0E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698500"/>
            <a:ext cx="8382000" cy="5427663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Optimist Family Game Nights</a:t>
            </a:r>
          </a:p>
          <a:p>
            <a:pPr marL="0" indent="0">
              <a:buNone/>
            </a:pPr>
            <a:r>
              <a:rPr lang="en-US"/>
              <a:t>       Live Bingo by Zoom, interspersed with song </a:t>
            </a:r>
          </a:p>
          <a:p>
            <a:pPr marL="0" indent="0">
              <a:buNone/>
            </a:pPr>
            <a:r>
              <a:rPr lang="en-US"/>
              <a:t>       and personal interviews</a:t>
            </a:r>
          </a:p>
          <a:p>
            <a:pPr marL="0" indent="0">
              <a:buNone/>
            </a:pPr>
            <a:r>
              <a:rPr lang="en-US"/>
              <a:t>    </a:t>
            </a:r>
            <a:r>
              <a:rPr lang="en-US" sz="2400"/>
              <a:t>Childhood Cancer Optimist Club, SC</a:t>
            </a:r>
          </a:p>
          <a:p>
            <a:endParaRPr lang="en-US"/>
          </a:p>
          <a:p>
            <a:r>
              <a:rPr lang="en-US"/>
              <a:t>LOL Night at the Races </a:t>
            </a:r>
          </a:p>
          <a:p>
            <a:pPr marL="0" indent="0">
              <a:buNone/>
            </a:pPr>
            <a:r>
              <a:rPr lang="en-US"/>
              <a:t>      Food Sponsor for Childhood Cancer Families</a:t>
            </a:r>
          </a:p>
          <a:p>
            <a:pPr marL="0" indent="0">
              <a:buNone/>
            </a:pPr>
            <a:r>
              <a:rPr lang="en-US"/>
              <a:t>    </a:t>
            </a:r>
            <a:r>
              <a:rPr lang="en-US" sz="2400"/>
              <a:t>Highland Optimist Club, IL  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189A73-4FB0-3F73-1FA4-56BE33C6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35" y="2206864"/>
            <a:ext cx="1478173" cy="17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253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96D1-22E1-F041-68E4-17AFFC0E9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n-US"/>
              <a:t>Ronald McDonald House and Blank Children's</a:t>
            </a:r>
          </a:p>
          <a:p>
            <a:pPr marL="0" indent="0">
              <a:buNone/>
            </a:pPr>
            <a:r>
              <a:rPr lang="en-US"/>
              <a:t>    Hospital Support</a:t>
            </a:r>
          </a:p>
          <a:p>
            <a:pPr marL="0" indent="0">
              <a:buNone/>
            </a:pPr>
            <a:r>
              <a:rPr lang="en-US"/>
              <a:t>       Making Fleece Blankets for young patients </a:t>
            </a:r>
          </a:p>
          <a:p>
            <a:pPr marL="0" indent="0">
              <a:buNone/>
            </a:pPr>
            <a:r>
              <a:rPr lang="en-US"/>
              <a:t>       and providing sibling support</a:t>
            </a:r>
          </a:p>
          <a:p>
            <a:pPr marL="0" indent="0">
              <a:buNone/>
            </a:pPr>
            <a:r>
              <a:rPr lang="en-US"/>
              <a:t>    </a:t>
            </a:r>
            <a:r>
              <a:rPr lang="en-US" sz="2400"/>
              <a:t>Optimist Club of Des Moines-Western Noon, IA</a:t>
            </a:r>
          </a:p>
          <a:p>
            <a:endParaRPr lang="en-US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F243B179-51A1-E517-E237-7945B6CF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92" y="4399494"/>
            <a:ext cx="4813539" cy="23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77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1664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Mental </a:t>
            </a:r>
          </a:p>
          <a:p>
            <a:pPr algn="ctr"/>
            <a:r>
              <a:rPr lang="en-US"/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27011842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3D3540-9933-394D-ED70-6B51DBAC6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9" r="19194"/>
          <a:stretch/>
        </p:blipFill>
        <p:spPr>
          <a:xfrm>
            <a:off x="102420" y="21502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11478-3B0F-6417-6C89-927C01668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6092" y="2962456"/>
            <a:ext cx="4754119" cy="38278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 (Just a Minute) in the Park Family Event targeting coping and stress reduction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Optimist Club of Temple, GA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Mental Health Awareness Day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Strategies for Depression, Anxiety, Grief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West Jay Optimist Club, IN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363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8D9D574-41EA-CB37-33C6-85BB78CF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55" b="965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36474-96B0-E691-FBA0-B152ABB7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0212" y="3867869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HOPE  Squads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 Peer to Peer suicide prevention, self-care &amp; </a:t>
            </a:r>
            <a:endParaRPr lang="en-US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  anti-bullying in Middle and High Schools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Dor-Wood Optimist Club of Kettering, OH</a:t>
            </a:r>
            <a:endParaRPr lang="en-US">
              <a:solidFill>
                <a:schemeClr val="tx1"/>
              </a:solidFill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Little Engine Family Engagement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  Early Childhood Activities: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  Developmental-Learning- “Do-It”</a:t>
            </a:r>
            <a:endParaRPr lang="en-US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Boone, IA Optimist Club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323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51A5CAC6-9E6F-B5E0-FC9A-D3628537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19" y="2973328"/>
            <a:ext cx="3802037" cy="198699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8FBB1-4B00-91A9-9F17-180B9A9F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6029" y="1617793"/>
            <a:ext cx="3007845" cy="40772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Teen Mental   Wellness     Community  Forum</a:t>
            </a:r>
            <a:endParaRPr lang="en-US">
              <a:solidFill>
                <a:schemeClr val="tx1"/>
              </a:solidFill>
            </a:endParaRPr>
          </a:p>
          <a:p>
            <a:pPr marL="114300" indent="0" defTabSz="914400">
              <a:lnSpc>
                <a:spcPct val="90000"/>
              </a:lnSpc>
              <a:buNone/>
            </a:pPr>
            <a:endParaRPr lang="en-US" sz="2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Southfield-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Lathrup  Village 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Optimist Club, MI</a:t>
            </a:r>
            <a:endParaRPr lang="en-US">
              <a:solidFill>
                <a:schemeClr val="tx1"/>
              </a:solidFill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4264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88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Disabilities</a:t>
            </a:r>
          </a:p>
        </p:txBody>
      </p:sp>
    </p:spTree>
    <p:extLst>
      <p:ext uri="{BB962C8B-B14F-4D97-AF65-F5344CB8AC3E}">
        <p14:creationId xmlns:p14="http://schemas.microsoft.com/office/powerpoint/2010/main" val="1571000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83D6-A3E9-E939-6167-32037BF8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083" y="1638384"/>
            <a:ext cx="4349150" cy="2957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Summer Inclusion Camp</a:t>
            </a:r>
            <a:endParaRPr lang="en-US">
              <a:solidFill>
                <a:schemeClr val="tx1"/>
              </a:solidFill>
              <a:latin typeface="Calibri"/>
              <a:ea typeface="+mn-ea"/>
              <a:cs typeface="Calibri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 Needs camp to try new things</a:t>
            </a:r>
            <a:endParaRPr lang="en-US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Optimist Club of Westfield, NJ</a:t>
            </a:r>
            <a:endParaRPr lang="en-US">
              <a:solidFill>
                <a:schemeClr val="tx1"/>
              </a:solidFill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Toys and Tools to Thrive</a:t>
            </a:r>
            <a:endParaRPr lang="en-US">
              <a:solidFill>
                <a:schemeClr val="tx1"/>
              </a:solidFill>
              <a:latin typeface="Calibri"/>
              <a:ea typeface="+mn-ea"/>
              <a:cs typeface="Calibri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Items needed for exceptional youth</a:t>
            </a:r>
            <a:endParaRPr lang="en-US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Bellbrook Sugarcreek Optimists, OH</a:t>
            </a:r>
          </a:p>
          <a:p>
            <a:pPr marL="114300" indent="0" defTabSz="914400">
              <a:lnSpc>
                <a:spcPct val="90000"/>
              </a:lnSpc>
              <a:buNone/>
            </a:pPr>
            <a:br>
              <a:rPr lang="en-US" sz="1600" kern="1200">
                <a:latin typeface="+mn-lt"/>
                <a:ea typeface="+mn-ea"/>
                <a:cs typeface="+mn-cs"/>
              </a:rPr>
            </a:b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30DD08-A116-8C23-AA57-C12CF824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5" r="18842" b="-1"/>
          <a:stretch/>
        </p:blipFill>
        <p:spPr>
          <a:xfrm>
            <a:off x="4642866" y="566928"/>
            <a:ext cx="3867912" cy="52861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12341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15718" y="4388904"/>
            <a:ext cx="54864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553357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D0215CD7-D5EF-0F28-78DE-CD5A6519E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" r="1521" b="-4"/>
          <a:stretch/>
        </p:blipFill>
        <p:spPr>
          <a:xfrm flipH="1">
            <a:off x="20" y="10"/>
            <a:ext cx="3030982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463186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grass, toy, different&#10;&#10;Description automatically generated">
            <a:extLst>
              <a:ext uri="{FF2B5EF4-FFF2-40B4-BE49-F238E27FC236}">
                <a16:creationId xmlns:a16="http://schemas.microsoft.com/office/drawing/2014/main" id="{8F7E56D6-2320-0CAE-B6C3-FCEDFB50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8" b="3"/>
          <a:stretch/>
        </p:blipFill>
        <p:spPr>
          <a:xfrm>
            <a:off x="20" y="4267200"/>
            <a:ext cx="303829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9937E-C633-8182-11E5-A3D8B44C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0722" y="2706624"/>
            <a:ext cx="5170932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 defTabSz="914400">
              <a:lnSpc>
                <a:spcPct val="90000"/>
              </a:lnSpc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Daniel Boone Connections Program</a:t>
            </a:r>
            <a:endParaRPr lang="en-US" sz="2000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High school students and exceptional youth;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As peers connect, form lifelong friendships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Daniel Boone Optimist Club, Douglassville, PA</a:t>
            </a: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Platteville Inclusive Playground</a:t>
            </a:r>
            <a:endParaRPr lang="en-US" sz="2000" kern="1200">
              <a:solidFill>
                <a:schemeClr val="tx1"/>
              </a:solidFill>
              <a:ea typeface="+mj-lt"/>
              <a:cs typeface="+mj-lt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Outdoor Accessible facility for </a:t>
            </a:r>
            <a:endParaRPr lang="en-US" sz="1600" kern="1200">
              <a:solidFill>
                <a:schemeClr val="tx1"/>
              </a:solidFill>
              <a:ea typeface="+mj-lt"/>
              <a:cs typeface="+mj-lt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 exceptionalities</a:t>
            </a:r>
            <a:endParaRPr lang="en-US" sz="1600" kern="1200">
              <a:solidFill>
                <a:schemeClr val="tx1"/>
              </a:solidFill>
              <a:ea typeface="+mj-lt"/>
              <a:cs typeface="+mj-lt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Optimist Club of Platteville, WI</a:t>
            </a:r>
            <a:endParaRPr lang="en-US" sz="1600" kern="1200">
              <a:solidFill>
                <a:schemeClr val="tx1"/>
              </a:solidFill>
              <a:ea typeface="+mj-lt"/>
              <a:cs typeface="+mj-lt"/>
            </a:endParaRPr>
          </a:p>
          <a:p>
            <a:pPr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ea typeface="+mj-lt"/>
              <a:cs typeface="+mj-lt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412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2446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Childhood Health</a:t>
            </a:r>
          </a:p>
          <a:p>
            <a:pPr algn="ctr"/>
            <a:r>
              <a:rPr lang="en-US"/>
              <a:t>&amp; Wellness</a:t>
            </a:r>
          </a:p>
          <a:p>
            <a:pPr algn="ctr"/>
            <a:r>
              <a:rPr lang="en-US"/>
              <a:t>Projects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46828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DBABC58-4D26-2626-669D-5CF12243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7" y="990940"/>
            <a:ext cx="6538821" cy="55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148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849210" y="626993"/>
            <a:ext cx="7215542" cy="322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b="1">
                <a:ea typeface="+mj-lt"/>
                <a:cs typeface="+mj-lt"/>
              </a:rPr>
              <a:t>Community </a:t>
            </a:r>
            <a:endParaRPr lang="en-US"/>
          </a:p>
          <a:p>
            <a:pPr algn="ctr"/>
            <a:r>
              <a:rPr lang="en-US" b="1">
                <a:ea typeface="+mj-lt"/>
                <a:cs typeface="+mj-lt"/>
              </a:rPr>
              <a:t>Programs &amp; Projects</a:t>
            </a:r>
            <a:endParaRPr lang="en-US"/>
          </a:p>
          <a:p>
            <a:pPr algn="ctr"/>
            <a:r>
              <a:rPr lang="en-US" sz="3200" b="1">
                <a:solidFill>
                  <a:schemeClr val="bg1"/>
                </a:solidFill>
                <a:ea typeface="+mj-lt"/>
                <a:cs typeface="+mj-lt"/>
              </a:rPr>
              <a:t>programs@optimist.org</a:t>
            </a:r>
            <a:endParaRPr lang="en-US" b="1">
              <a:solidFill>
                <a:schemeClr val="bg1"/>
              </a:solidFill>
              <a:ea typeface="+mj-lt"/>
              <a:cs typeface="+mj-lt"/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4" descr="Qr code&#10;&#10;Description automatically generated">
            <a:extLst>
              <a:ext uri="{FF2B5EF4-FFF2-40B4-BE49-F238E27FC236}">
                <a16:creationId xmlns:a16="http://schemas.microsoft.com/office/drawing/2014/main" id="{8D5A97E8-974D-F0F2-A18E-BFAC75303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2" y="4628138"/>
            <a:ext cx="2139351" cy="21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9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1664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Healthy </a:t>
            </a:r>
          </a:p>
          <a:p>
            <a:pPr algn="ctr"/>
            <a:r>
              <a:rPr lang="en-US"/>
              <a:t>Lifestyles</a:t>
            </a:r>
          </a:p>
        </p:txBody>
      </p:sp>
    </p:spTree>
    <p:extLst>
      <p:ext uri="{BB962C8B-B14F-4D97-AF65-F5344CB8AC3E}">
        <p14:creationId xmlns:p14="http://schemas.microsoft.com/office/powerpoint/2010/main" val="11313005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20577-6131-898E-80FE-0B6160A1A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Sleep in Heavenly Peace 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Beds for Children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Optimist Club of Flint, MI-West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Optimist Club of Maquoketa, IA</a:t>
            </a:r>
            <a:endParaRPr lang="en-US" sz="1400">
              <a:solidFill>
                <a:schemeClr val="tx1"/>
              </a:solidFill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 Works Collaborative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Physical Activity-Food Choices- 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Dental Health 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Cloud Morning Optimists, St. Cloud, MN</a:t>
            </a:r>
            <a:endParaRPr lang="en-US" sz="1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8BDBD1-CAF0-52EA-7829-8DD4182C3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5" r="1880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8FD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138A31EF-1340-9239-ABAB-1A5DC8AB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12" y="82478"/>
            <a:ext cx="3442446" cy="22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87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6FAA26D0-9721-2177-7DD0-258E0FE65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1" r="6983" b="-3"/>
          <a:stretch/>
        </p:blipFill>
        <p:spPr>
          <a:xfrm>
            <a:off x="3889915" y="163646"/>
            <a:ext cx="5105027" cy="26230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3D79A-CB37-89AF-9A35-80706618B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687" y="1657243"/>
            <a:ext cx="2989616" cy="3738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Optimist Children Playground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Outdoor Activity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Optimist Club of Knoxville, IA</a:t>
            </a:r>
            <a:endParaRPr lang="en-US">
              <a:solidFill>
                <a:schemeClr val="tx1"/>
              </a:solidFill>
            </a:endParaRPr>
          </a:p>
          <a:p>
            <a:pPr marL="0" indent="0" defTabSz="914400">
              <a:lnSpc>
                <a:spcPct val="90000"/>
              </a:lnSpc>
              <a:buNone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914400">
              <a:lnSpc>
                <a:spcPct val="90000"/>
              </a:lnSpc>
              <a:buNone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Elementary Field Day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Physical Fitness, 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Healthy Eating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Cardinal Optimist Club of Skidway Lake, MI</a:t>
            </a:r>
            <a:endParaRPr lang="en-US" sz="11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grass, kite, sky, outdoor&#10;&#10;Description automatically generated">
            <a:extLst>
              <a:ext uri="{FF2B5EF4-FFF2-40B4-BE49-F238E27FC236}">
                <a16:creationId xmlns:a16="http://schemas.microsoft.com/office/drawing/2014/main" id="{F841E908-B00E-6C39-37AB-5C8640AE6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72" b="25372"/>
          <a:stretch/>
        </p:blipFill>
        <p:spPr>
          <a:xfrm>
            <a:off x="3889915" y="2956875"/>
            <a:ext cx="5105027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602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7DCF-7D80-9687-FFA9-ADE35118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kern="1200">
                <a:solidFill>
                  <a:schemeClr val="tx1"/>
                </a:solidFill>
              </a:rPr>
              <a:t>Picture Your World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8DF022-584B-6391-DAFB-12DD6123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4" r="14303" b="-1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802D4-095E-B016-8E8D-99CFC21E9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746" y="3218029"/>
            <a:ext cx="5075091" cy="3375106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healthy can be fun</a:t>
            </a:r>
            <a:endParaRPr lang="en-US" sz="2800" kern="1200">
              <a:solidFill>
                <a:schemeClr val="tx1"/>
              </a:solidFill>
              <a:latin typeface="Helvetica"/>
              <a:cs typeface="Helvetica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learn new skills while being healthy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Partnership with Green Spaces Alliance-Picture Your World</a:t>
            </a:r>
          </a:p>
        </p:txBody>
      </p:sp>
    </p:spTree>
    <p:extLst>
      <p:ext uri="{BB962C8B-B14F-4D97-AF65-F5344CB8AC3E}">
        <p14:creationId xmlns:p14="http://schemas.microsoft.com/office/powerpoint/2010/main" val="1165839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669FE1-A5F2-04AB-EEC5-FD70B0542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0" r="7096" b="-4"/>
          <a:stretch/>
        </p:blipFill>
        <p:spPr>
          <a:xfrm>
            <a:off x="3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Picture 5" descr="A picture containing tree, outdoor, fruit&#10;&#10;Description automatically generated">
            <a:extLst>
              <a:ext uri="{FF2B5EF4-FFF2-40B4-BE49-F238E27FC236}">
                <a16:creationId xmlns:a16="http://schemas.microsoft.com/office/drawing/2014/main" id="{F005FAA7-625F-82AC-67DC-8948B0EBC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2" r="8827" b="3"/>
          <a:stretch/>
        </p:blipFill>
        <p:spPr>
          <a:xfrm>
            <a:off x="4514850" y="10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8C6BB-8958-8615-D8D2-05A117798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020" y="4956556"/>
            <a:ext cx="5177791" cy="1600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Introductory Photography lesson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Hike and photography through natural area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19608A4-82FE-B050-9408-FC57DB6B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" y="482600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288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42FA152-42FE-6DB8-C33F-CC68A91A5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8" r="26694" b="-1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2E32B-5324-17E4-B9FF-B2D0A97B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8368" y="2279018"/>
            <a:ext cx="4922686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Participants learn about photography and nature while getting healthy through hiking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hike they enjoy lunch together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pictures are reviewed and edited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youth's favorites are published into a book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6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I.jpg"/>
          <p:cNvPicPr>
            <a:picLocks noChangeAspect="1"/>
          </p:cNvPicPr>
          <p:nvPr/>
        </p:nvPicPr>
        <p:blipFill>
          <a:blip r:embed="rId2" cstate="print"/>
          <a:srcRect t="670" b="670"/>
          <a:stretch>
            <a:fillRect/>
          </a:stretch>
        </p:blipFill>
        <p:spPr>
          <a:xfrm>
            <a:off x="177801" y="176881"/>
            <a:ext cx="8813801" cy="60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64229" y="1288351"/>
            <a:ext cx="7215542" cy="1664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lnSpc>
                <a:spcPts val="6100"/>
              </a:lnSpc>
              <a:defRPr sz="60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/>
              <a:t>Chronic</a:t>
            </a:r>
          </a:p>
          <a:p>
            <a:pPr algn="ctr"/>
            <a:r>
              <a:rPr lang="en-US"/>
              <a:t>Diseases</a:t>
            </a:r>
          </a:p>
        </p:txBody>
      </p:sp>
    </p:spTree>
    <p:extLst>
      <p:ext uri="{BB962C8B-B14F-4D97-AF65-F5344CB8AC3E}">
        <p14:creationId xmlns:p14="http://schemas.microsoft.com/office/powerpoint/2010/main" val="15781929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On-screen Show (4:3)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Picture Your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Monschein</dc:creator>
  <cp:lastModifiedBy>Stephanie Monschein</cp:lastModifiedBy>
  <cp:revision>2</cp:revision>
  <dcterms:modified xsi:type="dcterms:W3CDTF">2022-06-19T19:55:20Z</dcterms:modified>
</cp:coreProperties>
</file>