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4225" y="3674871"/>
            <a:ext cx="8949949" cy="40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11557" y="3903471"/>
            <a:ext cx="9035285" cy="808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987" y="1922271"/>
            <a:ext cx="9218424" cy="800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4877" y="2425191"/>
            <a:ext cx="9248645" cy="4180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575800" y="7302926"/>
            <a:ext cx="269240" cy="220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#</a:t>
            </a:fld>
            <a:endParaRPr sz="1500">
              <a:latin typeface="Arial"/>
              <a:cs typeface="Arial"/>
            </a:endParaRP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jp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jp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jp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g"/><Relationship Id="rId7" Type="http://schemas.openxmlformats.org/officeDocument/2006/relationships/image" Target="../media/image1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jp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jpg"/><Relationship Id="rId7" Type="http://schemas.openxmlformats.org/officeDocument/2006/relationships/image" Target="../media/image12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jp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jpg"/><Relationship Id="rId7" Type="http://schemas.openxmlformats.org/officeDocument/2006/relationships/image" Target="../media/image12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Relationship Id="rId3" Type="http://schemas.openxmlformats.org/officeDocument/2006/relationships/image" Target="../media/image130.jp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jpg"/><Relationship Id="rId7" Type="http://schemas.openxmlformats.org/officeDocument/2006/relationships/image" Target="../media/image134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Relationship Id="rId3" Type="http://schemas.openxmlformats.org/officeDocument/2006/relationships/image" Target="../media/image136.jp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jpg"/><Relationship Id="rId7" Type="http://schemas.openxmlformats.org/officeDocument/2006/relationships/image" Target="../media/image14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jp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148.jpg"/><Relationship Id="rId4" Type="http://schemas.openxmlformats.org/officeDocument/2006/relationships/image" Target="../media/image149.png"/><Relationship Id="rId5" Type="http://schemas.openxmlformats.org/officeDocument/2006/relationships/image" Target="../media/image15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image" Target="../media/image152.jp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jpg"/><Relationship Id="rId7" Type="http://schemas.openxmlformats.org/officeDocument/2006/relationships/image" Target="../media/image156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jpg"/><Relationship Id="rId4" Type="http://schemas.openxmlformats.org/officeDocument/2006/relationships/image" Target="../media/image164.png"/><Relationship Id="rId5" Type="http://schemas.openxmlformats.org/officeDocument/2006/relationships/image" Target="../media/image16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image" Target="../media/image167.jpg"/><Relationship Id="rId4" Type="http://schemas.openxmlformats.org/officeDocument/2006/relationships/image" Target="../media/image168.png"/><Relationship Id="rId5" Type="http://schemas.openxmlformats.org/officeDocument/2006/relationships/image" Target="../media/image16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0.png"/><Relationship Id="rId3" Type="http://schemas.openxmlformats.org/officeDocument/2006/relationships/image" Target="../media/image171.jp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76.jp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png"/><Relationship Id="rId3" Type="http://schemas.openxmlformats.org/officeDocument/2006/relationships/image" Target="../media/image181.jpg"/><Relationship Id="rId4" Type="http://schemas.openxmlformats.org/officeDocument/2006/relationships/image" Target="../media/image182.png"/><Relationship Id="rId5" Type="http://schemas.openxmlformats.org/officeDocument/2006/relationships/image" Target="../media/image18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Relationship Id="rId3" Type="http://schemas.openxmlformats.org/officeDocument/2006/relationships/image" Target="../media/image185.jpg"/><Relationship Id="rId4" Type="http://schemas.openxmlformats.org/officeDocument/2006/relationships/image" Target="../media/image186.png"/><Relationship Id="rId5" Type="http://schemas.openxmlformats.org/officeDocument/2006/relationships/image" Target="../media/image187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png"/><Relationship Id="rId3" Type="http://schemas.openxmlformats.org/officeDocument/2006/relationships/image" Target="../media/image189.jpg"/><Relationship Id="rId4" Type="http://schemas.openxmlformats.org/officeDocument/2006/relationships/image" Target="../media/image190.png"/><Relationship Id="rId5" Type="http://schemas.openxmlformats.org/officeDocument/2006/relationships/image" Target="../media/image19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png"/><Relationship Id="rId3" Type="http://schemas.openxmlformats.org/officeDocument/2006/relationships/image" Target="../media/image193.jp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png"/><Relationship Id="rId3" Type="http://schemas.openxmlformats.org/officeDocument/2006/relationships/image" Target="../media/image198.jp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Relationship Id="rId3" Type="http://schemas.openxmlformats.org/officeDocument/2006/relationships/image" Target="../media/image203.jp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8.png"/><Relationship Id="rId3" Type="http://schemas.openxmlformats.org/officeDocument/2006/relationships/image" Target="../media/image209.jp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jpg"/><Relationship Id="rId7" Type="http://schemas.openxmlformats.org/officeDocument/2006/relationships/image" Target="../media/image213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4.png"/><Relationship Id="rId3" Type="http://schemas.openxmlformats.org/officeDocument/2006/relationships/image" Target="../media/image215.jp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66.jpg"/><Relationship Id="rId20" Type="http://schemas.openxmlformats.org/officeDocument/2006/relationships/image" Target="../media/image6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98228" y="7283195"/>
            <a:ext cx="1339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2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72132" y="1730743"/>
            <a:ext cx="5927090" cy="33280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6985">
              <a:lnSpc>
                <a:spcPct val="100299"/>
              </a:lnSpc>
            </a:pPr>
            <a:r>
              <a:rPr dirty="0" sz="7250" spc="10" b="1">
                <a:latin typeface="Arial"/>
                <a:cs typeface="Arial"/>
              </a:rPr>
              <a:t>CLUB  </a:t>
            </a:r>
            <a:r>
              <a:rPr dirty="0" sz="7250" spc="5" b="1">
                <a:latin typeface="Arial"/>
                <a:cs typeface="Arial"/>
              </a:rPr>
              <a:t>P</a:t>
            </a:r>
            <a:r>
              <a:rPr dirty="0" sz="7250" spc="15" b="1">
                <a:latin typeface="Arial"/>
                <a:cs typeface="Arial"/>
              </a:rPr>
              <a:t>R</a:t>
            </a:r>
            <a:r>
              <a:rPr dirty="0" sz="7250" spc="5" b="1">
                <a:latin typeface="Arial"/>
                <a:cs typeface="Arial"/>
              </a:rPr>
              <a:t>ESI</a:t>
            </a:r>
            <a:r>
              <a:rPr dirty="0" sz="7250" spc="15" b="1">
                <a:latin typeface="Arial"/>
                <a:cs typeface="Arial"/>
              </a:rPr>
              <a:t>D</a:t>
            </a:r>
            <a:r>
              <a:rPr dirty="0" sz="7250" spc="5" b="1">
                <a:latin typeface="Arial"/>
                <a:cs typeface="Arial"/>
              </a:rPr>
              <a:t>E</a:t>
            </a:r>
            <a:r>
              <a:rPr dirty="0" sz="7250" spc="15" b="1">
                <a:latin typeface="Arial"/>
                <a:cs typeface="Arial"/>
              </a:rPr>
              <a:t>N</a:t>
            </a:r>
            <a:r>
              <a:rPr dirty="0" sz="7250" spc="5" b="1">
                <a:latin typeface="Arial"/>
                <a:cs typeface="Arial"/>
              </a:rPr>
              <a:t>T</a:t>
            </a:r>
            <a:r>
              <a:rPr dirty="0" sz="7250" spc="10" b="1">
                <a:latin typeface="Arial"/>
                <a:cs typeface="Arial"/>
              </a:rPr>
              <a:t>S </a:t>
            </a:r>
            <a:r>
              <a:rPr dirty="0" sz="7250" spc="5" b="1">
                <a:latin typeface="Times New Roman"/>
                <a:cs typeface="Times New Roman"/>
              </a:rPr>
              <a:t> </a:t>
            </a:r>
            <a:r>
              <a:rPr dirty="0" sz="7250" spc="5" b="1">
                <a:latin typeface="Arial"/>
                <a:cs typeface="Arial"/>
              </a:rPr>
              <a:t>TRAINING</a:t>
            </a:r>
            <a:endParaRPr sz="72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73568" y="292608"/>
            <a:ext cx="1920239" cy="1941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2984" y="4093464"/>
            <a:ext cx="1844039" cy="2136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617211" y="7198359"/>
            <a:ext cx="4365625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Arial"/>
                <a:cs typeface="Arial"/>
              </a:rPr>
              <a:t>Leadership </a:t>
            </a:r>
            <a:r>
              <a:rPr dirty="0" sz="2000" spc="-5">
                <a:latin typeface="Arial"/>
                <a:cs typeface="Arial"/>
              </a:rPr>
              <a:t>Committee </a:t>
            </a:r>
            <a:r>
              <a:rPr dirty="0" sz="2000" spc="-5">
                <a:latin typeface="Arial"/>
                <a:cs typeface="Arial"/>
              </a:rPr>
              <a:t>– </a:t>
            </a:r>
            <a:r>
              <a:rPr dirty="0" sz="2000" spc="-5">
                <a:latin typeface="Arial"/>
                <a:cs typeface="Arial"/>
              </a:rPr>
              <a:t>January</a:t>
            </a:r>
            <a:r>
              <a:rPr dirty="0" sz="2000" spc="-2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2015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030224"/>
            <a:ext cx="6534911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877" y="2045187"/>
            <a:ext cx="8581390" cy="8102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5">
                <a:solidFill>
                  <a:srgbClr val="444444"/>
                </a:solidFill>
              </a:rPr>
              <a:t>Inform </a:t>
            </a:r>
            <a:r>
              <a:rPr dirty="0" sz="2650" spc="-10">
                <a:solidFill>
                  <a:srgbClr val="444444"/>
                </a:solidFill>
              </a:rPr>
              <a:t>all </a:t>
            </a:r>
            <a:r>
              <a:rPr dirty="0" sz="2650" spc="-10">
                <a:solidFill>
                  <a:srgbClr val="444444"/>
                </a:solidFill>
              </a:rPr>
              <a:t>members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10">
                <a:solidFill>
                  <a:srgbClr val="444444"/>
                </a:solidFill>
              </a:rPr>
              <a:t>Board </a:t>
            </a:r>
            <a:r>
              <a:rPr dirty="0" sz="2650" spc="-10">
                <a:solidFill>
                  <a:srgbClr val="444444"/>
                </a:solidFill>
              </a:rPr>
              <a:t>Activities </a:t>
            </a:r>
            <a:r>
              <a:rPr dirty="0" sz="2650" spc="-10">
                <a:solidFill>
                  <a:srgbClr val="444444"/>
                </a:solidFill>
              </a:rPr>
              <a:t>by </a:t>
            </a:r>
            <a:r>
              <a:rPr dirty="0" sz="2650" spc="-30">
                <a:solidFill>
                  <a:srgbClr val="444444"/>
                </a:solidFill>
              </a:rPr>
              <a:t>News </a:t>
            </a:r>
            <a:r>
              <a:rPr dirty="0" sz="2650" spc="-15">
                <a:solidFill>
                  <a:srgbClr val="444444"/>
                </a:solidFill>
              </a:rPr>
              <a:t>Bulletin  </a:t>
            </a:r>
            <a:r>
              <a:rPr dirty="0" spc="15">
                <a:solidFill>
                  <a:srgbClr val="444444"/>
                </a:solidFill>
              </a:rPr>
              <a:t>or </a:t>
            </a:r>
            <a:r>
              <a:rPr dirty="0" spc="10">
                <a:solidFill>
                  <a:srgbClr val="444444"/>
                </a:solidFill>
              </a:rPr>
              <a:t>at </a:t>
            </a:r>
            <a:r>
              <a:rPr dirty="0" spc="10">
                <a:solidFill>
                  <a:srgbClr val="444444"/>
                </a:solidFill>
              </a:rPr>
              <a:t>Club</a:t>
            </a:r>
            <a:r>
              <a:rPr dirty="0">
                <a:solidFill>
                  <a:srgbClr val="444444"/>
                </a:solidFill>
              </a:rPr>
              <a:t> </a:t>
            </a:r>
            <a:r>
              <a:rPr dirty="0" spc="10">
                <a:solidFill>
                  <a:srgbClr val="444444"/>
                </a:solidFill>
              </a:rPr>
              <a:t>Meetings.</a:t>
            </a:r>
            <a:endParaRPr sz="265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22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10</a:t>
            </a:fld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875" y="2992117"/>
            <a:ext cx="9222105" cy="3479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buFont typeface="Arial"/>
              <a:buChar char="➢"/>
              <a:tabLst>
                <a:tab pos="354330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Accelerate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work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all</a:t>
            </a:r>
            <a:r>
              <a:rPr dirty="0" sz="2600" spc="8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Committees.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2645"/>
              </a:spcBef>
            </a:pPr>
            <a:r>
              <a:rPr dirty="0" sz="2650" spc="-65">
                <a:solidFill>
                  <a:srgbClr val="444444"/>
                </a:solidFill>
                <a:latin typeface="Arial"/>
                <a:cs typeface="Arial"/>
              </a:rPr>
              <a:t></a:t>
            </a:r>
            <a:r>
              <a:rPr dirty="0" sz="2650" spc="-65">
                <a:solidFill>
                  <a:srgbClr val="444444"/>
                </a:solidFill>
                <a:latin typeface="Arial"/>
                <a:cs typeface="Arial"/>
              </a:rPr>
              <a:t>Establish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Disciplinary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Measures </a:t>
            </a:r>
            <a:r>
              <a:rPr dirty="0" sz="2650">
                <a:solidFill>
                  <a:srgbClr val="444444"/>
                </a:solidFill>
                <a:latin typeface="Arial"/>
                <a:cs typeface="Arial"/>
              </a:rPr>
              <a:t>to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members </a:t>
            </a:r>
            <a:r>
              <a:rPr dirty="0" sz="2650" spc="-25">
                <a:solidFill>
                  <a:srgbClr val="444444"/>
                </a:solidFill>
                <a:latin typeface="Arial"/>
                <a:cs typeface="Arial"/>
              </a:rPr>
              <a:t>whose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conduct 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have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been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deemed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reprehensible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or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have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not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paid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their</a:t>
            </a:r>
            <a:r>
              <a:rPr dirty="0" sz="2600" spc="17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dues.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2350">
              <a:latin typeface="Times New Roman"/>
              <a:cs typeface="Times New Roman"/>
            </a:endParaRPr>
          </a:p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Fill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vacant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positions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between</a:t>
            </a:r>
            <a:r>
              <a:rPr dirty="0" sz="2600" spc="16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elections.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buClr>
                <a:srgbClr val="444444"/>
              </a:buClr>
              <a:buFont typeface="Arial"/>
              <a:buChar char="➢"/>
            </a:pPr>
            <a:endParaRPr sz="2600">
              <a:latin typeface="Times New Roman"/>
              <a:cs typeface="Times New Roman"/>
            </a:endParaRPr>
          </a:p>
          <a:p>
            <a:pPr marL="12700" marR="584835">
              <a:lnSpc>
                <a:spcPct val="101499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Identify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cause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weak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participation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at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Meetings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and 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lost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Members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take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appropriate</a:t>
            </a:r>
            <a:r>
              <a:rPr dirty="0" sz="2600" spc="4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actions.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030224"/>
            <a:ext cx="7659623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4877" y="2045187"/>
            <a:ext cx="7706359" cy="8102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dirty="0" sz="2650">
                <a:solidFill>
                  <a:srgbClr val="444444"/>
                </a:solidFill>
              </a:rPr>
              <a:t>In </a:t>
            </a:r>
            <a:r>
              <a:rPr dirty="0" sz="2650" spc="-10">
                <a:solidFill>
                  <a:srgbClr val="444444"/>
                </a:solidFill>
              </a:rPr>
              <a:t>general, </a:t>
            </a:r>
            <a:r>
              <a:rPr dirty="0" sz="2650" spc="-5">
                <a:solidFill>
                  <a:srgbClr val="444444"/>
                </a:solidFill>
              </a:rPr>
              <a:t>the </a:t>
            </a:r>
            <a:r>
              <a:rPr dirty="0" sz="2650" spc="-10">
                <a:solidFill>
                  <a:srgbClr val="444444"/>
                </a:solidFill>
              </a:rPr>
              <a:t>Board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10">
                <a:solidFill>
                  <a:srgbClr val="444444"/>
                </a:solidFill>
              </a:rPr>
              <a:t>Director </a:t>
            </a:r>
            <a:r>
              <a:rPr dirty="0" sz="2650" spc="-15">
                <a:solidFill>
                  <a:srgbClr val="444444"/>
                </a:solidFill>
              </a:rPr>
              <a:t>is </a:t>
            </a:r>
            <a:r>
              <a:rPr dirty="0" sz="2650" spc="-10">
                <a:solidFill>
                  <a:srgbClr val="444444"/>
                </a:solidFill>
              </a:rPr>
              <a:t>composed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5">
                <a:solidFill>
                  <a:srgbClr val="444444"/>
                </a:solidFill>
              </a:rPr>
              <a:t>the  </a:t>
            </a:r>
            <a:r>
              <a:rPr dirty="0">
                <a:solidFill>
                  <a:srgbClr val="444444"/>
                </a:solidFill>
              </a:rPr>
              <a:t>following</a:t>
            </a:r>
            <a:r>
              <a:rPr dirty="0" spc="75">
                <a:solidFill>
                  <a:srgbClr val="444444"/>
                </a:solidFill>
              </a:rPr>
              <a:t> </a:t>
            </a:r>
            <a:r>
              <a:rPr dirty="0" spc="20">
                <a:solidFill>
                  <a:srgbClr val="444444"/>
                </a:solidFill>
              </a:rPr>
              <a:t>members: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9600692" y="7302926"/>
            <a:ext cx="133985" cy="2209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45"/>
              </a:lnSpc>
            </a:pPr>
            <a:r>
              <a:rPr dirty="0" sz="1500" spc="2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64214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pc="-10"/>
              <a:t>President</a:t>
            </a:r>
          </a:p>
          <a:p>
            <a:pPr marL="365760" indent="-353060">
              <a:lnSpc>
                <a:spcPct val="100000"/>
              </a:lnSpc>
              <a:spcBef>
                <a:spcPts val="1645"/>
              </a:spcBef>
              <a:buFont typeface="Arial"/>
              <a:buChar char="➢"/>
              <a:tabLst>
                <a:tab pos="366395" algn="l"/>
              </a:tabLst>
            </a:pPr>
            <a:r>
              <a:rPr dirty="0" sz="2600" spc="-30"/>
              <a:t>Two</a:t>
            </a:r>
            <a:r>
              <a:rPr dirty="0" sz="2600" spc="-40"/>
              <a:t> </a:t>
            </a:r>
            <a:r>
              <a:rPr dirty="0" sz="2600" spc="10"/>
              <a:t>Vice-Presidents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160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/>
              <a:t>Secretary-Treasurer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165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/>
              <a:t>Six</a:t>
            </a:r>
            <a:r>
              <a:rPr dirty="0" sz="2600" spc="-55"/>
              <a:t> </a:t>
            </a:r>
            <a:r>
              <a:rPr dirty="0" sz="2600" spc="15"/>
              <a:t>Directors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163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5"/>
              <a:t>Past-President</a:t>
            </a:r>
            <a:r>
              <a:rPr dirty="0" sz="2600"/>
              <a:t> </a:t>
            </a:r>
            <a:r>
              <a:rPr dirty="0" sz="2600" spc="5"/>
              <a:t>(ex-officio)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163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/>
              <a:t>President </a:t>
            </a:r>
            <a:r>
              <a:rPr dirty="0" sz="2600" spc="10"/>
              <a:t>Elect </a:t>
            </a:r>
            <a:r>
              <a:rPr dirty="0" sz="2600" spc="10"/>
              <a:t>(in </a:t>
            </a:r>
            <a:r>
              <a:rPr dirty="0" sz="2600" spc="15"/>
              <a:t>accordance </a:t>
            </a:r>
            <a:r>
              <a:rPr dirty="0" sz="2600"/>
              <a:t>with </a:t>
            </a:r>
            <a:r>
              <a:rPr dirty="0" sz="2600" spc="10"/>
              <a:t>Club</a:t>
            </a:r>
            <a:r>
              <a:rPr dirty="0" sz="2600" spc="210"/>
              <a:t> </a:t>
            </a:r>
            <a:r>
              <a:rPr dirty="0" sz="2600"/>
              <a:t>Bylaws)</a:t>
            </a:r>
            <a:endParaRPr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829055"/>
            <a:ext cx="2889504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11557" y="2760471"/>
            <a:ext cx="6266180" cy="4070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Develop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budget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with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your</a:t>
            </a:r>
            <a:r>
              <a:rPr dirty="0" sz="2600" spc="15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Treasurer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557" y="3903471"/>
            <a:ext cx="8014334" cy="808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Compare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real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vs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budget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each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month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revise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budget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if</a:t>
            </a:r>
            <a:r>
              <a:rPr dirty="0" sz="2650" spc="-3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required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25640" y="612648"/>
            <a:ext cx="2157983" cy="2106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04" y="576072"/>
            <a:ext cx="2724911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43327" y="975360"/>
            <a:ext cx="5574791" cy="6516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73111" y="152400"/>
            <a:ext cx="2453639" cy="1642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6551" y="829055"/>
            <a:ext cx="4111752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2984" rIns="0" bIns="0" rtlCol="0" vert="horz">
            <a:spAutoFit/>
          </a:bodyPr>
          <a:lstStyle/>
          <a:p>
            <a:pPr marL="463550" indent="-359410">
              <a:lnSpc>
                <a:spcPct val="100000"/>
              </a:lnSpc>
              <a:buFont typeface="Arial"/>
              <a:buChar char="➢"/>
              <a:tabLst>
                <a:tab pos="464184" algn="l"/>
              </a:tabLst>
            </a:pPr>
            <a:r>
              <a:rPr dirty="0" spc="10">
                <a:solidFill>
                  <a:srgbClr val="444444"/>
                </a:solidFill>
              </a:rPr>
              <a:t>Plan </a:t>
            </a:r>
            <a:r>
              <a:rPr dirty="0" spc="15">
                <a:solidFill>
                  <a:srgbClr val="444444"/>
                </a:solidFill>
              </a:rPr>
              <a:t>meeting </a:t>
            </a:r>
            <a:r>
              <a:rPr dirty="0">
                <a:solidFill>
                  <a:srgbClr val="444444"/>
                </a:solidFill>
              </a:rPr>
              <a:t>with </a:t>
            </a:r>
            <a:r>
              <a:rPr dirty="0">
                <a:solidFill>
                  <a:srgbClr val="444444"/>
                </a:solidFill>
              </a:rPr>
              <a:t>your </a:t>
            </a:r>
            <a:r>
              <a:rPr dirty="0" spc="15">
                <a:solidFill>
                  <a:srgbClr val="444444"/>
                </a:solidFill>
              </a:rPr>
              <a:t>Board </a:t>
            </a:r>
            <a:r>
              <a:rPr dirty="0" spc="10">
                <a:solidFill>
                  <a:srgbClr val="444444"/>
                </a:solidFill>
              </a:rPr>
              <a:t>of</a:t>
            </a:r>
            <a:r>
              <a:rPr dirty="0" spc="210">
                <a:solidFill>
                  <a:srgbClr val="444444"/>
                </a:solidFill>
              </a:rPr>
              <a:t> </a:t>
            </a:r>
            <a:r>
              <a:rPr dirty="0" spc="10">
                <a:solidFill>
                  <a:srgbClr val="444444"/>
                </a:solidFill>
              </a:rPr>
              <a:t>Director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11555" y="2845815"/>
            <a:ext cx="6969759" cy="3759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Establish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your</a:t>
            </a:r>
            <a:r>
              <a:rPr dirty="0" sz="2600" spc="6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Objectives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➢"/>
            </a:pPr>
            <a:endParaRPr sz="3000">
              <a:latin typeface="Times New Roman"/>
              <a:cs typeface="Times New Roman"/>
            </a:endParaRPr>
          </a:p>
          <a:p>
            <a:pPr marL="399415" indent="-359410">
              <a:lnSpc>
                <a:spcPct val="100000"/>
              </a:lnSpc>
              <a:buFont typeface="Arial"/>
              <a:buChar char="➢"/>
              <a:tabLst>
                <a:tab pos="400050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Establish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your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Calendar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for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00" spc="17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year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84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Find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your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Activities</a:t>
            </a:r>
            <a:r>
              <a:rPr dirty="0" sz="2600" spc="-5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Representatives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216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Develop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Budget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216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Meet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with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00" spc="5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Past-President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211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See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File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‘Club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President </a:t>
            </a:r>
            <a:r>
              <a:rPr dirty="0" sz="2650" spc="-25">
                <a:solidFill>
                  <a:srgbClr val="444444"/>
                </a:solidFill>
                <a:latin typeface="Arial"/>
                <a:cs typeface="Arial"/>
              </a:rPr>
              <a:t>Verification</a:t>
            </a:r>
            <a:r>
              <a:rPr dirty="0" sz="2650" spc="22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List’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77328" y="222502"/>
            <a:ext cx="1975104" cy="19781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179575"/>
            <a:ext cx="8293607" cy="1106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3854" y="3013455"/>
            <a:ext cx="7927340" cy="396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➢"/>
              <a:tabLst>
                <a:tab pos="354330" algn="l"/>
              </a:tabLst>
            </a:pPr>
            <a:r>
              <a:rPr dirty="0" spc="15">
                <a:solidFill>
                  <a:srgbClr val="444444"/>
                </a:solidFill>
              </a:rPr>
              <a:t>Approve </a:t>
            </a:r>
            <a:r>
              <a:rPr dirty="0" spc="15">
                <a:solidFill>
                  <a:srgbClr val="444444"/>
                </a:solidFill>
              </a:rPr>
              <a:t>the </a:t>
            </a:r>
            <a:r>
              <a:rPr dirty="0" spc="15">
                <a:solidFill>
                  <a:srgbClr val="444444"/>
                </a:solidFill>
              </a:rPr>
              <a:t>nomination </a:t>
            </a:r>
            <a:r>
              <a:rPr dirty="0" spc="10">
                <a:solidFill>
                  <a:srgbClr val="444444"/>
                </a:solidFill>
              </a:rPr>
              <a:t>of </a:t>
            </a:r>
            <a:r>
              <a:rPr dirty="0" spc="15">
                <a:solidFill>
                  <a:srgbClr val="444444"/>
                </a:solidFill>
              </a:rPr>
              <a:t>the</a:t>
            </a:r>
            <a:r>
              <a:rPr dirty="0" spc="85">
                <a:solidFill>
                  <a:srgbClr val="444444"/>
                </a:solidFill>
              </a:rPr>
              <a:t> </a:t>
            </a:r>
            <a:r>
              <a:rPr dirty="0" spc="10">
                <a:solidFill>
                  <a:srgbClr val="444444"/>
                </a:solidFill>
              </a:rPr>
              <a:t>Secretary-Treasurer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3854" y="3650485"/>
            <a:ext cx="7755255" cy="294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buFont typeface="Arial"/>
              <a:buChar char="➢"/>
              <a:tabLst>
                <a:tab pos="354330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Authorize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Signatures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all</a:t>
            </a:r>
            <a:r>
              <a:rPr dirty="0" sz="2600" spc="-13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Accounts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ts val="3170"/>
              </a:lnSpc>
              <a:spcBef>
                <a:spcPts val="37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Revise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role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responsibilities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each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Board 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Members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4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Establish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Objectives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for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50" spc="3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25">
                <a:solidFill>
                  <a:srgbClr val="444444"/>
                </a:solidFill>
                <a:latin typeface="Arial"/>
                <a:cs typeface="Arial"/>
              </a:rPr>
              <a:t>year</a:t>
            </a:r>
            <a:endParaRPr sz="2650">
              <a:latin typeface="Arial"/>
              <a:cs typeface="Arial"/>
            </a:endParaRPr>
          </a:p>
          <a:p>
            <a:pPr marL="353695" indent="-340995">
              <a:lnSpc>
                <a:spcPct val="100000"/>
              </a:lnSpc>
              <a:spcBef>
                <a:spcPts val="1835"/>
              </a:spcBef>
              <a:buFont typeface="Arial"/>
              <a:buChar char="➢"/>
              <a:tabLst>
                <a:tab pos="354330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Approve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50" spc="-4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Budget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83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Revise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Club </a:t>
            </a:r>
            <a:r>
              <a:rPr dirty="0" sz="2650" spc="-30">
                <a:solidFill>
                  <a:srgbClr val="444444"/>
                </a:solidFill>
                <a:latin typeface="Arial"/>
                <a:cs typeface="Arial"/>
              </a:rPr>
              <a:t>Bylaws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dirty="0" sz="2650" spc="2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required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87768" y="4919471"/>
            <a:ext cx="2002535" cy="2029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6551" y="752855"/>
            <a:ext cx="7583423" cy="1002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4274" rIns="0" bIns="0" rtlCol="0" vert="horz">
            <a:spAutoFit/>
          </a:bodyPr>
          <a:lstStyle/>
          <a:p>
            <a:pPr marL="545465" indent="-359410">
              <a:lnSpc>
                <a:spcPct val="100000"/>
              </a:lnSpc>
              <a:buFont typeface="Arial"/>
              <a:buChar char="➢"/>
              <a:tabLst>
                <a:tab pos="546735" algn="l"/>
              </a:tabLst>
            </a:pPr>
            <a:r>
              <a:rPr dirty="0" sz="2650" spc="-15">
                <a:solidFill>
                  <a:srgbClr val="444444"/>
                </a:solidFill>
              </a:rPr>
              <a:t>Meeting </a:t>
            </a:r>
            <a:r>
              <a:rPr dirty="0" sz="2650" spc="-10">
                <a:solidFill>
                  <a:srgbClr val="444444"/>
                </a:solidFill>
              </a:rPr>
              <a:t>at </a:t>
            </a:r>
            <a:r>
              <a:rPr dirty="0" sz="2650" spc="-10">
                <a:solidFill>
                  <a:srgbClr val="444444"/>
                </a:solidFill>
              </a:rPr>
              <a:t>a </a:t>
            </a:r>
            <a:r>
              <a:rPr dirty="0" sz="2650" spc="-10">
                <a:solidFill>
                  <a:srgbClr val="444444"/>
                </a:solidFill>
              </a:rPr>
              <a:t>pre-determined</a:t>
            </a:r>
            <a:r>
              <a:rPr dirty="0" sz="2650" spc="70">
                <a:solidFill>
                  <a:srgbClr val="444444"/>
                </a:solidFill>
              </a:rPr>
              <a:t> </a:t>
            </a:r>
            <a:r>
              <a:rPr dirty="0" sz="2650" spc="-5">
                <a:solidFill>
                  <a:srgbClr val="444444"/>
                </a:solidFill>
              </a:rPr>
              <a:t>time</a:t>
            </a:r>
            <a:endParaRPr sz="265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39243" rIns="0" bIns="0" rtlCol="0" vert="horz">
            <a:spAutoFit/>
          </a:bodyPr>
          <a:lstStyle/>
          <a:p>
            <a:pPr marL="542290" indent="-340995">
              <a:lnSpc>
                <a:spcPct val="100000"/>
              </a:lnSpc>
              <a:buFont typeface="Arial"/>
              <a:buChar char="➢"/>
              <a:tabLst>
                <a:tab pos="543560" algn="l"/>
              </a:tabLst>
            </a:pPr>
            <a:r>
              <a:rPr dirty="0" spc="-10"/>
              <a:t>Adequate </a:t>
            </a:r>
            <a:r>
              <a:rPr dirty="0" spc="-10"/>
              <a:t>room </a:t>
            </a:r>
            <a:r>
              <a:rPr dirty="0" spc="-10"/>
              <a:t>accessible </a:t>
            </a:r>
            <a:r>
              <a:rPr dirty="0" spc="-10"/>
              <a:t>by</a:t>
            </a:r>
            <a:r>
              <a:rPr dirty="0" spc="50"/>
              <a:t> </a:t>
            </a:r>
            <a:r>
              <a:rPr dirty="0" spc="-5"/>
              <a:t>all</a:t>
            </a:r>
          </a:p>
          <a:p>
            <a:pPr marL="560705" indent="-359410">
              <a:lnSpc>
                <a:spcPct val="100000"/>
              </a:lnSpc>
              <a:spcBef>
                <a:spcPts val="1815"/>
              </a:spcBef>
              <a:buFont typeface="Arial"/>
              <a:buChar char="➢"/>
              <a:tabLst>
                <a:tab pos="561975" algn="l"/>
              </a:tabLst>
            </a:pPr>
            <a:r>
              <a:rPr dirty="0" sz="2600" spc="10"/>
              <a:t>President </a:t>
            </a:r>
            <a:r>
              <a:rPr dirty="0" sz="2600" spc="15"/>
              <a:t>has </a:t>
            </a:r>
            <a:r>
              <a:rPr dirty="0" sz="2600" spc="15"/>
              <a:t>prepared </a:t>
            </a:r>
            <a:r>
              <a:rPr dirty="0" sz="2600" spc="10"/>
              <a:t>his/her </a:t>
            </a:r>
            <a:r>
              <a:rPr dirty="0" sz="2600" spc="20"/>
              <a:t>meeting </a:t>
            </a:r>
            <a:r>
              <a:rPr dirty="0" sz="2600" spc="5"/>
              <a:t>in</a:t>
            </a:r>
            <a:r>
              <a:rPr dirty="0" sz="2600" spc="135"/>
              <a:t> </a:t>
            </a:r>
            <a:r>
              <a:rPr dirty="0" sz="2600" spc="15"/>
              <a:t>advance</a:t>
            </a:r>
            <a:endParaRPr sz="2600"/>
          </a:p>
          <a:p>
            <a:pPr marL="554355" indent="-353060">
              <a:lnSpc>
                <a:spcPct val="100000"/>
              </a:lnSpc>
              <a:spcBef>
                <a:spcPts val="1845"/>
              </a:spcBef>
              <a:buFont typeface="Arial"/>
              <a:buChar char="➢"/>
              <a:tabLst>
                <a:tab pos="555625" algn="l"/>
              </a:tabLst>
            </a:pPr>
            <a:r>
              <a:rPr dirty="0" sz="2600" spc="30"/>
              <a:t>The </a:t>
            </a:r>
            <a:r>
              <a:rPr dirty="0" sz="2600" spc="10"/>
              <a:t>Secretary-Treasurer </a:t>
            </a:r>
            <a:r>
              <a:rPr dirty="0" sz="2600" spc="15"/>
              <a:t>has </a:t>
            </a:r>
            <a:r>
              <a:rPr dirty="0" sz="2600" spc="15"/>
              <a:t>reminded </a:t>
            </a:r>
            <a:r>
              <a:rPr dirty="0" sz="2600" spc="5"/>
              <a:t>all </a:t>
            </a:r>
            <a:r>
              <a:rPr dirty="0" sz="2600" spc="10"/>
              <a:t>of </a:t>
            </a:r>
            <a:r>
              <a:rPr dirty="0" sz="2600" spc="20"/>
              <a:t>the</a:t>
            </a:r>
            <a:r>
              <a:rPr dirty="0" sz="2600" spc="50"/>
              <a:t> </a:t>
            </a:r>
            <a:r>
              <a:rPr dirty="0" sz="2600" spc="15"/>
              <a:t>meeting</a:t>
            </a:r>
            <a:endParaRPr sz="2600"/>
          </a:p>
          <a:p>
            <a:pPr marL="560705" indent="-359410">
              <a:lnSpc>
                <a:spcPct val="100000"/>
              </a:lnSpc>
              <a:spcBef>
                <a:spcPts val="1825"/>
              </a:spcBef>
              <a:buFont typeface="Arial"/>
              <a:buChar char="➢"/>
              <a:tabLst>
                <a:tab pos="561975" algn="l"/>
              </a:tabLst>
            </a:pPr>
            <a:r>
              <a:rPr dirty="0" sz="2600" spc="15"/>
              <a:t>Be </a:t>
            </a:r>
            <a:r>
              <a:rPr dirty="0" sz="2600" spc="15"/>
              <a:t>on</a:t>
            </a:r>
            <a:r>
              <a:rPr dirty="0" sz="2600" spc="-60"/>
              <a:t> </a:t>
            </a:r>
            <a:r>
              <a:rPr dirty="0" sz="2600" spc="15"/>
              <a:t>time</a:t>
            </a:r>
            <a:endParaRPr sz="2600"/>
          </a:p>
          <a:p>
            <a:pPr marL="560705" indent="-359410">
              <a:lnSpc>
                <a:spcPct val="100000"/>
              </a:lnSpc>
              <a:spcBef>
                <a:spcPts val="1820"/>
              </a:spcBef>
              <a:buFont typeface="Arial"/>
              <a:buChar char="➢"/>
              <a:tabLst>
                <a:tab pos="561975" algn="l"/>
              </a:tabLst>
            </a:pPr>
            <a:r>
              <a:rPr dirty="0" sz="2600" spc="10"/>
              <a:t>Follow </a:t>
            </a:r>
            <a:r>
              <a:rPr dirty="0" sz="2600" spc="15"/>
              <a:t>the</a:t>
            </a:r>
            <a:r>
              <a:rPr dirty="0" sz="2600" spc="-165"/>
              <a:t> </a:t>
            </a:r>
            <a:r>
              <a:rPr dirty="0" sz="2600" spc="15"/>
              <a:t>Agenda</a:t>
            </a:r>
            <a:endParaRPr sz="2600"/>
          </a:p>
          <a:p>
            <a:pPr marL="542290" indent="-340995">
              <a:lnSpc>
                <a:spcPct val="100000"/>
              </a:lnSpc>
              <a:spcBef>
                <a:spcPts val="1845"/>
              </a:spcBef>
              <a:buFont typeface="Arial"/>
              <a:buChar char="➢"/>
              <a:tabLst>
                <a:tab pos="543560" algn="l"/>
              </a:tabLst>
            </a:pPr>
            <a:r>
              <a:rPr dirty="0" sz="2600"/>
              <a:t>Avoid </a:t>
            </a:r>
            <a:r>
              <a:rPr dirty="0" sz="2600" spc="15"/>
              <a:t>meaningless</a:t>
            </a:r>
            <a:r>
              <a:rPr dirty="0" sz="2600" spc="70"/>
              <a:t> </a:t>
            </a:r>
            <a:r>
              <a:rPr dirty="0" sz="2600" spc="10"/>
              <a:t>discussion</a:t>
            </a:r>
            <a:endParaRPr sz="2600"/>
          </a:p>
        </p:txBody>
      </p:sp>
      <p:sp>
        <p:nvSpPr>
          <p:cNvPr id="9" name="object 9"/>
          <p:cNvSpPr/>
          <p:nvPr/>
        </p:nvSpPr>
        <p:spPr>
          <a:xfrm>
            <a:off x="7040880" y="5056632"/>
            <a:ext cx="2005583" cy="2029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05343" y="1353311"/>
            <a:ext cx="1856232" cy="2145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036319"/>
            <a:ext cx="2727960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934970" y="1833879"/>
            <a:ext cx="6530340" cy="5142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0" b="1">
                <a:latin typeface="Arial"/>
                <a:cs typeface="Arial"/>
              </a:rPr>
              <a:t>Board </a:t>
            </a:r>
            <a:r>
              <a:rPr dirty="0" sz="2000" spc="-5" b="1">
                <a:latin typeface="Arial"/>
                <a:cs typeface="Arial"/>
              </a:rPr>
              <a:t>of </a:t>
            </a:r>
            <a:r>
              <a:rPr dirty="0" sz="2000" spc="-10" b="1">
                <a:latin typeface="Arial"/>
                <a:cs typeface="Arial"/>
              </a:rPr>
              <a:t>Director </a:t>
            </a:r>
            <a:r>
              <a:rPr dirty="0" sz="2000" b="1">
                <a:latin typeface="Arial"/>
                <a:cs typeface="Arial"/>
              </a:rPr>
              <a:t>Meeting</a:t>
            </a:r>
            <a:r>
              <a:rPr dirty="0" sz="2000" spc="-285" b="1">
                <a:latin typeface="Arial"/>
                <a:cs typeface="Arial"/>
              </a:rPr>
              <a:t> </a:t>
            </a:r>
            <a:r>
              <a:rPr dirty="0" sz="2000" spc="-15" b="1">
                <a:latin typeface="Arial"/>
                <a:cs typeface="Arial"/>
              </a:rPr>
              <a:t>Agenda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000">
              <a:latin typeface="Times New Roman"/>
              <a:cs typeface="Times New Roman"/>
            </a:endParaRPr>
          </a:p>
          <a:p>
            <a:pPr marL="223520" indent="-210820">
              <a:lnSpc>
                <a:spcPts val="2390"/>
              </a:lnSpc>
              <a:buAutoNum type="arabicPeriod"/>
              <a:tabLst>
                <a:tab pos="224154" algn="l"/>
              </a:tabLst>
            </a:pPr>
            <a:r>
              <a:rPr dirty="0" sz="2000" spc="-10">
                <a:latin typeface="Arial"/>
                <a:cs typeface="Arial"/>
              </a:rPr>
              <a:t>Opening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Meeting </a:t>
            </a:r>
            <a:r>
              <a:rPr dirty="0" sz="2000" spc="-10">
                <a:latin typeface="Arial"/>
                <a:cs typeface="Arial"/>
              </a:rPr>
              <a:t>by </a:t>
            </a:r>
            <a:r>
              <a:rPr dirty="0" sz="2000" spc="-5">
                <a:latin typeface="Arial"/>
                <a:cs typeface="Arial"/>
              </a:rPr>
              <a:t>the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President</a:t>
            </a:r>
            <a:endParaRPr sz="2000">
              <a:latin typeface="Arial"/>
              <a:cs typeface="Arial"/>
            </a:endParaRPr>
          </a:p>
          <a:p>
            <a:pPr marL="223520" indent="-210820">
              <a:lnSpc>
                <a:spcPts val="2375"/>
              </a:lnSpc>
              <a:buAutoNum type="arabicPeriod"/>
              <a:tabLst>
                <a:tab pos="224154" algn="l"/>
              </a:tabLst>
            </a:pPr>
            <a:r>
              <a:rPr dirty="0" sz="2000" spc="-5">
                <a:latin typeface="Arial"/>
                <a:cs typeface="Arial"/>
              </a:rPr>
              <a:t>Optimist </a:t>
            </a:r>
            <a:r>
              <a:rPr dirty="0" sz="2000" spc="-10">
                <a:latin typeface="Arial"/>
                <a:cs typeface="Arial"/>
              </a:rPr>
              <a:t>Creed </a:t>
            </a:r>
            <a:r>
              <a:rPr dirty="0" sz="2000" spc="-5">
                <a:latin typeface="Arial"/>
                <a:cs typeface="Arial"/>
              </a:rPr>
              <a:t>(at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start </a:t>
            </a:r>
            <a:r>
              <a:rPr dirty="0" sz="200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at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end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5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meeting)</a:t>
            </a:r>
            <a:endParaRPr sz="2000">
              <a:latin typeface="Arial"/>
              <a:cs typeface="Arial"/>
            </a:endParaRPr>
          </a:p>
          <a:p>
            <a:pPr marL="390525" marR="808990" indent="-378460">
              <a:lnSpc>
                <a:spcPts val="2380"/>
              </a:lnSpc>
              <a:spcBef>
                <a:spcPts val="80"/>
              </a:spcBef>
            </a:pPr>
            <a:r>
              <a:rPr dirty="0" sz="2000" spc="-10">
                <a:latin typeface="Arial"/>
                <a:cs typeface="Arial"/>
              </a:rPr>
              <a:t>3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40">
                <a:latin typeface="Arial"/>
                <a:cs typeface="Arial"/>
              </a:rPr>
              <a:t>Taking </a:t>
            </a:r>
            <a:r>
              <a:rPr dirty="0" sz="2000" spc="-10">
                <a:latin typeface="Arial"/>
                <a:cs typeface="Arial"/>
              </a:rPr>
              <a:t>note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Attendances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40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Absences </a:t>
            </a:r>
            <a:r>
              <a:rPr dirty="0" sz="2000" spc="-10">
                <a:latin typeface="Arial"/>
                <a:cs typeface="Arial"/>
              </a:rPr>
              <a:t>by </a:t>
            </a:r>
            <a:r>
              <a:rPr dirty="0" sz="2000" spc="-10">
                <a:latin typeface="Arial"/>
                <a:cs typeface="Arial"/>
              </a:rPr>
              <a:t>the  </a:t>
            </a:r>
            <a:r>
              <a:rPr dirty="0" sz="2000" spc="-5">
                <a:latin typeface="Arial"/>
                <a:cs typeface="Arial"/>
              </a:rPr>
              <a:t>Secretary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dirty="0" sz="2000" spc="-10">
                <a:latin typeface="Arial"/>
                <a:cs typeface="Arial"/>
              </a:rPr>
              <a:t>4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10">
                <a:latin typeface="Arial"/>
                <a:cs typeface="Arial"/>
              </a:rPr>
              <a:t>Reading </a:t>
            </a:r>
            <a:r>
              <a:rPr dirty="0" sz="2000" spc="-10">
                <a:latin typeface="Arial"/>
                <a:cs typeface="Arial"/>
              </a:rPr>
              <a:t>and </a:t>
            </a:r>
            <a:r>
              <a:rPr dirty="0" sz="2000" spc="-15">
                <a:latin typeface="Arial"/>
                <a:cs typeface="Arial"/>
              </a:rPr>
              <a:t>Adoption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31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Agenda</a:t>
            </a:r>
            <a:endParaRPr sz="2000">
              <a:latin typeface="Arial"/>
              <a:cs typeface="Arial"/>
            </a:endParaRPr>
          </a:p>
          <a:p>
            <a:pPr marL="390525" marR="117475" indent="-378460">
              <a:lnSpc>
                <a:spcPts val="2380"/>
              </a:lnSpc>
              <a:spcBef>
                <a:spcPts val="80"/>
              </a:spcBef>
            </a:pPr>
            <a:r>
              <a:rPr dirty="0" sz="2000" spc="-10">
                <a:latin typeface="Arial"/>
                <a:cs typeface="Arial"/>
              </a:rPr>
              <a:t>5. </a:t>
            </a:r>
            <a:r>
              <a:rPr dirty="0" sz="2000" spc="-10">
                <a:latin typeface="Arial"/>
                <a:cs typeface="Arial"/>
              </a:rPr>
              <a:t>Reading </a:t>
            </a:r>
            <a:r>
              <a:rPr dirty="0" sz="2000" spc="-10">
                <a:latin typeface="Arial"/>
                <a:cs typeface="Arial"/>
              </a:rPr>
              <a:t>and </a:t>
            </a:r>
            <a:r>
              <a:rPr dirty="0" sz="2000" spc="-15">
                <a:latin typeface="Arial"/>
                <a:cs typeface="Arial"/>
              </a:rPr>
              <a:t>Adoption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Board </a:t>
            </a:r>
            <a:r>
              <a:rPr dirty="0" sz="2000" spc="-10">
                <a:latin typeface="Arial"/>
                <a:cs typeface="Arial"/>
              </a:rPr>
              <a:t>Minutes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04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Last  </a:t>
            </a:r>
            <a:r>
              <a:rPr dirty="0" sz="2000" spc="-10">
                <a:latin typeface="Arial"/>
                <a:cs typeface="Arial"/>
              </a:rPr>
              <a:t>Meeting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dirty="0" sz="2000" spc="-10">
                <a:latin typeface="Arial"/>
                <a:cs typeface="Arial"/>
              </a:rPr>
              <a:t>6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10">
                <a:latin typeface="Arial"/>
                <a:cs typeface="Arial"/>
              </a:rPr>
              <a:t>Reading </a:t>
            </a:r>
            <a:r>
              <a:rPr dirty="0" sz="2000" spc="-10">
                <a:latin typeface="Arial"/>
                <a:cs typeface="Arial"/>
              </a:rPr>
              <a:t>and </a:t>
            </a:r>
            <a:r>
              <a:rPr dirty="0" sz="2000" spc="-15">
                <a:latin typeface="Arial"/>
                <a:cs typeface="Arial"/>
              </a:rPr>
              <a:t>Adoption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5">
                <a:latin typeface="Arial"/>
                <a:cs typeface="Arial"/>
              </a:rPr>
              <a:t>Treasurer </a:t>
            </a:r>
            <a:r>
              <a:rPr dirty="0" sz="2000" spc="-10">
                <a:latin typeface="Arial"/>
                <a:cs typeface="Arial"/>
              </a:rPr>
              <a:t>Financial</a:t>
            </a:r>
            <a:r>
              <a:rPr dirty="0" sz="2000" spc="-27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Report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000" spc="-10">
                <a:latin typeface="Arial"/>
                <a:cs typeface="Arial"/>
              </a:rPr>
              <a:t>7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10">
                <a:latin typeface="Arial"/>
                <a:cs typeface="Arial"/>
              </a:rPr>
              <a:t>Correspondence </a:t>
            </a:r>
            <a:r>
              <a:rPr dirty="0" sz="2000" spc="-5">
                <a:latin typeface="Arial"/>
                <a:cs typeface="Arial"/>
              </a:rPr>
              <a:t>– </a:t>
            </a:r>
            <a:r>
              <a:rPr dirty="0" sz="2000" spc="-10">
                <a:latin typeface="Arial"/>
                <a:cs typeface="Arial"/>
              </a:rPr>
              <a:t>received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17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sent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000" spc="-10">
                <a:latin typeface="Arial"/>
                <a:cs typeface="Arial"/>
              </a:rPr>
              <a:t>8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15">
                <a:latin typeface="Arial"/>
                <a:cs typeface="Arial"/>
              </a:rPr>
              <a:t>Review </a:t>
            </a:r>
            <a:r>
              <a:rPr dirty="0" sz="2000" spc="-10">
                <a:latin typeface="Arial"/>
                <a:cs typeface="Arial"/>
              </a:rPr>
              <a:t>of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Requests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000" spc="-10">
                <a:latin typeface="Arial"/>
                <a:cs typeface="Arial"/>
              </a:rPr>
              <a:t>9</a:t>
            </a:r>
            <a:r>
              <a:rPr dirty="0" sz="2000" spc="-10">
                <a:latin typeface="Arial"/>
                <a:cs typeface="Arial"/>
              </a:rPr>
              <a:t>. </a:t>
            </a:r>
            <a:r>
              <a:rPr dirty="0" sz="2000" spc="-10">
                <a:latin typeface="Arial"/>
                <a:cs typeface="Arial"/>
              </a:rPr>
              <a:t>Committees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Reports</a:t>
            </a:r>
            <a:endParaRPr sz="2000">
              <a:latin typeface="Arial"/>
              <a:cs typeface="Arial"/>
            </a:endParaRPr>
          </a:p>
          <a:p>
            <a:pPr marL="12700" marR="2861310">
              <a:lnSpc>
                <a:spcPts val="2380"/>
              </a:lnSpc>
              <a:spcBef>
                <a:spcPts val="85"/>
              </a:spcBef>
              <a:tabLst>
                <a:tab pos="1703705" algn="l"/>
              </a:tabLst>
            </a:pPr>
            <a:r>
              <a:rPr dirty="0" sz="2000" spc="-10">
                <a:latin typeface="Arial"/>
                <a:cs typeface="Arial"/>
              </a:rPr>
              <a:t>10.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Activities</a:t>
            </a:r>
            <a:r>
              <a:rPr dirty="0" sz="2000" spc="1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-</a:t>
            </a:r>
            <a:r>
              <a:rPr dirty="0" sz="2000" spc="-5"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Arial"/>
                <a:cs typeface="Arial"/>
              </a:rPr>
              <a:t>planned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Past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1  </a:t>
            </a:r>
            <a:r>
              <a:rPr dirty="0" sz="2000" spc="-5">
                <a:latin typeface="Arial"/>
                <a:cs typeface="Arial"/>
              </a:rPr>
              <a:t>.</a:t>
            </a:r>
            <a:r>
              <a:rPr dirty="0" sz="2000" spc="-254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Miscellaneous</a:t>
            </a:r>
            <a:endParaRPr sz="2000">
              <a:latin typeface="Arial"/>
              <a:cs typeface="Arial"/>
            </a:endParaRPr>
          </a:p>
          <a:p>
            <a:pPr marL="390525" indent="-377825">
              <a:lnSpc>
                <a:spcPts val="2290"/>
              </a:lnSpc>
              <a:buAutoNum type="arabicPeriod" startAt="12"/>
              <a:tabLst>
                <a:tab pos="391160" algn="l"/>
              </a:tabLst>
            </a:pPr>
            <a:r>
              <a:rPr dirty="0" sz="2000" spc="-10">
                <a:latin typeface="Arial"/>
                <a:cs typeface="Arial"/>
              </a:rPr>
              <a:t>Date </a:t>
            </a:r>
            <a:r>
              <a:rPr dirty="0" sz="2000">
                <a:latin typeface="Arial"/>
                <a:cs typeface="Arial"/>
              </a:rPr>
              <a:t>for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next</a:t>
            </a:r>
            <a:r>
              <a:rPr dirty="0" sz="2000" spc="-16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meeting</a:t>
            </a:r>
            <a:endParaRPr sz="2000">
              <a:latin typeface="Arial"/>
              <a:cs typeface="Arial"/>
            </a:endParaRPr>
          </a:p>
          <a:p>
            <a:pPr marL="445134" indent="-432434">
              <a:lnSpc>
                <a:spcPts val="2390"/>
              </a:lnSpc>
              <a:buAutoNum type="arabicPeriod" startAt="12"/>
              <a:tabLst>
                <a:tab pos="445770" algn="l"/>
              </a:tabLst>
            </a:pPr>
            <a:r>
              <a:rPr dirty="0" sz="2000" spc="-5">
                <a:latin typeface="Arial"/>
                <a:cs typeface="Arial"/>
              </a:rPr>
              <a:t>Adjournment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76031" y="362711"/>
            <a:ext cx="1850135" cy="2148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87768" y="5138928"/>
            <a:ext cx="2002535" cy="20330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286255"/>
            <a:ext cx="5974079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3854" y="2671826"/>
            <a:ext cx="8865235" cy="41338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</a:rPr>
              <a:t>Brief </a:t>
            </a:r>
            <a:r>
              <a:rPr dirty="0" sz="2650" spc="-10">
                <a:solidFill>
                  <a:srgbClr val="444444"/>
                </a:solidFill>
              </a:rPr>
              <a:t>report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5">
                <a:solidFill>
                  <a:srgbClr val="444444"/>
                </a:solidFill>
              </a:rPr>
              <a:t>the </a:t>
            </a:r>
            <a:r>
              <a:rPr dirty="0" sz="2650" spc="-10">
                <a:solidFill>
                  <a:srgbClr val="444444"/>
                </a:solidFill>
              </a:rPr>
              <a:t>International </a:t>
            </a:r>
            <a:r>
              <a:rPr dirty="0" sz="2650" spc="-5">
                <a:solidFill>
                  <a:srgbClr val="444444"/>
                </a:solidFill>
              </a:rPr>
              <a:t>and/or </a:t>
            </a:r>
            <a:r>
              <a:rPr dirty="0" sz="2650" spc="-10">
                <a:solidFill>
                  <a:srgbClr val="444444"/>
                </a:solidFill>
              </a:rPr>
              <a:t>District</a:t>
            </a:r>
            <a:r>
              <a:rPr dirty="0" sz="2650" spc="95">
                <a:solidFill>
                  <a:srgbClr val="444444"/>
                </a:solidFill>
              </a:rPr>
              <a:t> </a:t>
            </a:r>
            <a:r>
              <a:rPr dirty="0" sz="2650" spc="-10">
                <a:solidFill>
                  <a:srgbClr val="444444"/>
                </a:solidFill>
              </a:rPr>
              <a:t>Convention</a:t>
            </a:r>
            <a:endParaRPr sz="2650"/>
          </a:p>
        </p:txBody>
      </p:sp>
      <p:sp>
        <p:nvSpPr>
          <p:cNvPr id="8" name="object 8"/>
          <p:cNvSpPr txBox="1"/>
          <p:nvPr/>
        </p:nvSpPr>
        <p:spPr>
          <a:xfrm>
            <a:off x="593853" y="3808981"/>
            <a:ext cx="5769610" cy="1540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8309" indent="-435609">
              <a:lnSpc>
                <a:spcPct val="100000"/>
              </a:lnSpc>
              <a:buFont typeface="Arial"/>
              <a:buChar char="➢"/>
              <a:tabLst>
                <a:tab pos="448945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Announce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Nominations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➢"/>
            </a:pPr>
            <a:endParaRPr sz="3100">
              <a:latin typeface="Times New Roman"/>
              <a:cs typeface="Times New Roman"/>
            </a:endParaRPr>
          </a:p>
          <a:p>
            <a:pPr marL="372110" indent="-359410">
              <a:lnSpc>
                <a:spcPct val="100000"/>
              </a:lnSpc>
              <a:spcBef>
                <a:spcPts val="219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Objectives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Program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for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50" spc="5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25">
                <a:solidFill>
                  <a:srgbClr val="444444"/>
                </a:solidFill>
                <a:latin typeface="Arial"/>
                <a:cs typeface="Arial"/>
              </a:rPr>
              <a:t>year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59040" y="362711"/>
            <a:ext cx="2002535" cy="2026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59040" y="4404359"/>
            <a:ext cx="1853183" cy="2151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8744" y="1030224"/>
            <a:ext cx="4712208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49755" y="2083815"/>
            <a:ext cx="5119370" cy="3938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90"/>
              </a:lnSpc>
            </a:pPr>
            <a:r>
              <a:rPr dirty="0" sz="2000" spc="-10" b="1">
                <a:latin typeface="Arial"/>
                <a:cs typeface="Arial"/>
              </a:rPr>
              <a:t>Example </a:t>
            </a:r>
            <a:r>
              <a:rPr dirty="0" sz="2000" spc="-5" b="1">
                <a:latin typeface="Arial"/>
                <a:cs typeface="Arial"/>
              </a:rPr>
              <a:t>of </a:t>
            </a:r>
            <a:r>
              <a:rPr dirty="0" sz="2000" spc="-5" b="1">
                <a:latin typeface="Arial"/>
                <a:cs typeface="Arial"/>
              </a:rPr>
              <a:t>a </a:t>
            </a:r>
            <a:r>
              <a:rPr dirty="0" sz="2000" spc="-5" b="1">
                <a:latin typeface="Arial"/>
                <a:cs typeface="Arial"/>
              </a:rPr>
              <a:t>Club </a:t>
            </a:r>
            <a:r>
              <a:rPr dirty="0" sz="2000" spc="-5" b="1">
                <a:latin typeface="Arial"/>
                <a:cs typeface="Arial"/>
              </a:rPr>
              <a:t>Meeting</a:t>
            </a:r>
            <a:r>
              <a:rPr dirty="0" sz="2000" spc="-310" b="1">
                <a:latin typeface="Arial"/>
                <a:cs typeface="Arial"/>
              </a:rPr>
              <a:t> </a:t>
            </a:r>
            <a:r>
              <a:rPr dirty="0" sz="2000" spc="-20" b="1">
                <a:latin typeface="Arial"/>
                <a:cs typeface="Arial"/>
              </a:rPr>
              <a:t>Agenda</a:t>
            </a:r>
            <a:endParaRPr sz="2000">
              <a:latin typeface="Arial"/>
              <a:cs typeface="Arial"/>
            </a:endParaRPr>
          </a:p>
          <a:p>
            <a:pPr marL="390525" indent="-377825">
              <a:lnSpc>
                <a:spcPts val="2375"/>
              </a:lnSpc>
              <a:buAutoNum type="arabicPeriod"/>
              <a:tabLst>
                <a:tab pos="391160" algn="l"/>
              </a:tabLst>
            </a:pPr>
            <a:r>
              <a:rPr dirty="0" sz="2000" spc="-10">
                <a:latin typeface="Arial"/>
                <a:cs typeface="Arial"/>
              </a:rPr>
              <a:t>Welcome </a:t>
            </a:r>
            <a:r>
              <a:rPr dirty="0" sz="2000" spc="-5">
                <a:latin typeface="Arial"/>
                <a:cs typeface="Arial"/>
              </a:rPr>
              <a:t>speech </a:t>
            </a:r>
            <a:r>
              <a:rPr dirty="0" sz="2000" spc="-10">
                <a:latin typeface="Arial"/>
                <a:cs typeface="Arial"/>
              </a:rPr>
              <a:t>by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1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President</a:t>
            </a:r>
            <a:endParaRPr sz="2000">
              <a:latin typeface="Arial"/>
              <a:cs typeface="Arial"/>
            </a:endParaRPr>
          </a:p>
          <a:p>
            <a:pPr marL="390525" indent="-377825">
              <a:lnSpc>
                <a:spcPts val="2375"/>
              </a:lnSpc>
              <a:buAutoNum type="arabicPeriod"/>
              <a:tabLst>
                <a:tab pos="391160" algn="l"/>
              </a:tabLst>
            </a:pPr>
            <a:r>
              <a:rPr dirty="0" sz="2000" spc="-10">
                <a:latin typeface="Arial"/>
                <a:cs typeface="Arial"/>
              </a:rPr>
              <a:t>Reading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29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Agenda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3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Arial"/>
                <a:cs typeface="Arial"/>
              </a:rPr>
              <a:t>Reading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Minutes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last</a:t>
            </a:r>
            <a:r>
              <a:rPr dirty="0" sz="2000" spc="-13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meeting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4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Arial"/>
                <a:cs typeface="Arial"/>
              </a:rPr>
              <a:t>Presentation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Guests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17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Members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5.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Arial"/>
                <a:cs typeface="Arial"/>
              </a:rPr>
              <a:t>Optimist </a:t>
            </a:r>
            <a:r>
              <a:rPr dirty="0" sz="2000" spc="-10">
                <a:latin typeface="Arial"/>
                <a:cs typeface="Arial"/>
              </a:rPr>
              <a:t>Creed </a:t>
            </a:r>
            <a:r>
              <a:rPr dirty="0" sz="2000" spc="-5">
                <a:latin typeface="Arial"/>
                <a:cs typeface="Arial"/>
              </a:rPr>
              <a:t>(at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start </a:t>
            </a:r>
            <a:r>
              <a:rPr dirty="0" sz="2000" spc="-10">
                <a:latin typeface="Arial"/>
                <a:cs typeface="Arial"/>
              </a:rPr>
              <a:t>or </a:t>
            </a:r>
            <a:r>
              <a:rPr dirty="0" sz="2000" spc="-10">
                <a:latin typeface="Arial"/>
                <a:cs typeface="Arial"/>
              </a:rPr>
              <a:t>at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end)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6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Arial"/>
                <a:cs typeface="Arial"/>
              </a:rPr>
              <a:t>Correspondence </a:t>
            </a:r>
            <a:r>
              <a:rPr dirty="0" sz="2000" spc="-5">
                <a:latin typeface="Arial"/>
                <a:cs typeface="Arial"/>
              </a:rPr>
              <a:t>– </a:t>
            </a:r>
            <a:r>
              <a:rPr dirty="0" sz="2000" spc="-10">
                <a:latin typeface="Arial"/>
                <a:cs typeface="Arial"/>
              </a:rPr>
              <a:t>received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18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sent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7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20">
                <a:latin typeface="Arial"/>
                <a:cs typeface="Arial"/>
              </a:rPr>
              <a:t>Birthdays </a:t>
            </a:r>
            <a:r>
              <a:rPr dirty="0" sz="2000" spc="-10">
                <a:latin typeface="Arial"/>
                <a:cs typeface="Arial"/>
              </a:rPr>
              <a:t>and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Anniversaries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  <a:tabLst>
                <a:tab pos="390525" algn="l"/>
                <a:tab pos="3197225" algn="l"/>
              </a:tabLst>
            </a:pPr>
            <a:r>
              <a:rPr dirty="0" sz="2000" spc="-10">
                <a:latin typeface="Arial"/>
                <a:cs typeface="Arial"/>
              </a:rPr>
              <a:t>8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Arial"/>
                <a:cs typeface="Arial"/>
              </a:rPr>
              <a:t>Activities </a:t>
            </a:r>
            <a:r>
              <a:rPr dirty="0" sz="2000" spc="-5">
                <a:latin typeface="Arial"/>
                <a:cs typeface="Arial"/>
              </a:rPr>
              <a:t>– </a:t>
            </a:r>
            <a:r>
              <a:rPr dirty="0" sz="2000" spc="-15">
                <a:latin typeface="Arial"/>
                <a:cs typeface="Arial"/>
              </a:rPr>
              <a:t>in</a:t>
            </a:r>
            <a:r>
              <a:rPr dirty="0" sz="2000" spc="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progress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-</a:t>
            </a:r>
            <a:r>
              <a:rPr dirty="0" sz="2000" spc="-5"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Arial"/>
                <a:cs typeface="Arial"/>
              </a:rPr>
              <a:t>planned </a:t>
            </a:r>
            <a:r>
              <a:rPr dirty="0" sz="2000" spc="-5">
                <a:latin typeface="Arial"/>
                <a:cs typeface="Arial"/>
              </a:rPr>
              <a:t>–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past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  <a:tabLst>
                <a:tab pos="390525" algn="l"/>
              </a:tabLst>
            </a:pPr>
            <a:r>
              <a:rPr dirty="0" sz="2000" spc="-10">
                <a:latin typeface="Arial"/>
                <a:cs typeface="Arial"/>
              </a:rPr>
              <a:t>9</a:t>
            </a:r>
            <a:r>
              <a:rPr dirty="0" sz="2000" spc="-10">
                <a:latin typeface="Arial"/>
                <a:cs typeface="Arial"/>
              </a:rPr>
              <a:t>.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Arial"/>
                <a:cs typeface="Arial"/>
              </a:rPr>
              <a:t>Members </a:t>
            </a:r>
            <a:r>
              <a:rPr dirty="0" sz="2000" spc="-5">
                <a:latin typeface="Arial"/>
                <a:cs typeface="Arial"/>
              </a:rPr>
              <a:t>Open</a:t>
            </a:r>
            <a:r>
              <a:rPr dirty="0" sz="2000" spc="-19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forum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000" spc="-10">
                <a:latin typeface="Arial"/>
                <a:cs typeface="Arial"/>
              </a:rPr>
              <a:t>10.</a:t>
            </a:r>
            <a:r>
              <a:rPr dirty="0" sz="2000" spc="-3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Sergeant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of</a:t>
            </a:r>
            <a:r>
              <a:rPr dirty="0" sz="2000" spc="-1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Arms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000" spc="-10">
                <a:latin typeface="Arial"/>
                <a:cs typeface="Arial"/>
              </a:rPr>
              <a:t>11.</a:t>
            </a:r>
            <a:r>
              <a:rPr dirty="0" sz="2000" spc="-4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Miscellaneous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</a:pPr>
            <a:r>
              <a:rPr dirty="0" sz="2000" spc="-10">
                <a:latin typeface="Arial"/>
                <a:cs typeface="Arial"/>
              </a:rPr>
              <a:t>12.</a:t>
            </a:r>
            <a:r>
              <a:rPr dirty="0" sz="2000" spc="-434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Adjournment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20000" y="4989576"/>
            <a:ext cx="1859279" cy="2151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01128" y="612648"/>
            <a:ext cx="2005583" cy="20330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13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5492" y="450850"/>
            <a:ext cx="5497195" cy="7454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50" spc="-5">
                <a:solidFill>
                  <a:srgbClr val="444444"/>
                </a:solidFill>
              </a:rPr>
              <a:t>A </a:t>
            </a:r>
            <a:r>
              <a:rPr dirty="0" sz="4850">
                <a:solidFill>
                  <a:srgbClr val="444444"/>
                </a:solidFill>
              </a:rPr>
              <a:t>PRESIDENT</a:t>
            </a:r>
            <a:r>
              <a:rPr dirty="0" sz="4850" spc="-140">
                <a:solidFill>
                  <a:srgbClr val="444444"/>
                </a:solidFill>
              </a:rPr>
              <a:t> </a:t>
            </a:r>
            <a:r>
              <a:rPr dirty="0" sz="4850" spc="-5">
                <a:solidFill>
                  <a:srgbClr val="444444"/>
                </a:solidFill>
              </a:rPr>
              <a:t>IS…</a:t>
            </a:r>
            <a:endParaRPr sz="4850"/>
          </a:p>
        </p:txBody>
      </p:sp>
      <p:sp>
        <p:nvSpPr>
          <p:cNvPr id="7" name="object 7"/>
          <p:cNvSpPr txBox="1"/>
          <p:nvPr/>
        </p:nvSpPr>
        <p:spPr>
          <a:xfrm>
            <a:off x="761494" y="2263647"/>
            <a:ext cx="4008754" cy="3265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6390" indent="-313690">
              <a:lnSpc>
                <a:spcPct val="100000"/>
              </a:lnSpc>
              <a:buFont typeface="Arial"/>
              <a:buChar char="➢"/>
              <a:tabLst>
                <a:tab pos="327025" algn="l"/>
              </a:tabLst>
            </a:pPr>
            <a:r>
              <a:rPr dirty="0" sz="2600" spc="25">
                <a:latin typeface="Arial"/>
                <a:cs typeface="Arial"/>
              </a:rPr>
              <a:t>A</a:t>
            </a:r>
            <a:r>
              <a:rPr dirty="0" sz="2600" spc="-225">
                <a:latin typeface="Arial"/>
                <a:cs typeface="Arial"/>
              </a:rPr>
              <a:t> </a:t>
            </a:r>
            <a:r>
              <a:rPr dirty="0" sz="2600" spc="15">
                <a:latin typeface="Arial"/>
                <a:cs typeface="Arial"/>
              </a:rPr>
              <a:t>Leader</a:t>
            </a:r>
            <a:endParaRPr sz="2600">
              <a:latin typeface="Arial"/>
              <a:cs typeface="Arial"/>
            </a:endParaRPr>
          </a:p>
          <a:p>
            <a:pPr marL="326390" indent="-313690">
              <a:lnSpc>
                <a:spcPct val="100000"/>
              </a:lnSpc>
              <a:spcBef>
                <a:spcPts val="2445"/>
              </a:spcBef>
              <a:buFont typeface="Arial"/>
              <a:buChar char="➢"/>
              <a:tabLst>
                <a:tab pos="327025" algn="l"/>
              </a:tabLst>
            </a:pPr>
            <a:r>
              <a:rPr dirty="0" sz="2650" spc="-10">
                <a:latin typeface="Arial"/>
                <a:cs typeface="Arial"/>
              </a:rPr>
              <a:t>A</a:t>
            </a:r>
            <a:r>
              <a:rPr dirty="0" sz="2650" spc="-229">
                <a:latin typeface="Arial"/>
                <a:cs typeface="Arial"/>
              </a:rPr>
              <a:t> </a:t>
            </a:r>
            <a:r>
              <a:rPr dirty="0" sz="2650" spc="-10">
                <a:latin typeface="Arial"/>
                <a:cs typeface="Arial"/>
              </a:rPr>
              <a:t>Motivator</a:t>
            </a:r>
            <a:endParaRPr sz="2650">
              <a:latin typeface="Arial"/>
              <a:cs typeface="Arial"/>
            </a:endParaRPr>
          </a:p>
          <a:p>
            <a:pPr marL="326390" indent="-313690">
              <a:lnSpc>
                <a:spcPct val="100000"/>
              </a:lnSpc>
              <a:spcBef>
                <a:spcPts val="2460"/>
              </a:spcBef>
              <a:buFont typeface="Arial"/>
              <a:buChar char="➢"/>
              <a:tabLst>
                <a:tab pos="327025" algn="l"/>
              </a:tabLst>
            </a:pPr>
            <a:r>
              <a:rPr dirty="0" sz="2650" spc="-10">
                <a:latin typeface="Arial"/>
                <a:cs typeface="Arial"/>
              </a:rPr>
              <a:t>A</a:t>
            </a:r>
            <a:r>
              <a:rPr dirty="0" sz="2650" spc="-229">
                <a:latin typeface="Arial"/>
                <a:cs typeface="Arial"/>
              </a:rPr>
              <a:t> </a:t>
            </a:r>
            <a:r>
              <a:rPr dirty="0" sz="2650" spc="-10">
                <a:latin typeface="Arial"/>
                <a:cs typeface="Arial"/>
              </a:rPr>
              <a:t>Communicator</a:t>
            </a:r>
            <a:endParaRPr sz="2650">
              <a:latin typeface="Arial"/>
              <a:cs typeface="Arial"/>
            </a:endParaRPr>
          </a:p>
          <a:p>
            <a:pPr marL="326390" indent="-313690">
              <a:lnSpc>
                <a:spcPct val="100000"/>
              </a:lnSpc>
              <a:spcBef>
                <a:spcPts val="2435"/>
              </a:spcBef>
              <a:buFont typeface="Arial"/>
              <a:buChar char="➢"/>
              <a:tabLst>
                <a:tab pos="327025" algn="l"/>
              </a:tabLst>
            </a:pPr>
            <a:r>
              <a:rPr dirty="0" sz="2650" spc="-10">
                <a:latin typeface="Arial"/>
                <a:cs typeface="Arial"/>
              </a:rPr>
              <a:t>A </a:t>
            </a:r>
            <a:r>
              <a:rPr dirty="0" sz="2650" spc="-15">
                <a:latin typeface="Arial"/>
                <a:cs typeface="Arial"/>
              </a:rPr>
              <a:t>Manager </a:t>
            </a:r>
            <a:r>
              <a:rPr dirty="0" sz="2650" spc="-10">
                <a:latin typeface="Arial"/>
                <a:cs typeface="Arial"/>
              </a:rPr>
              <a:t>of</a:t>
            </a:r>
            <a:r>
              <a:rPr dirty="0" sz="2650" spc="-145">
                <a:latin typeface="Arial"/>
                <a:cs typeface="Arial"/>
              </a:rPr>
              <a:t> </a:t>
            </a:r>
            <a:r>
              <a:rPr dirty="0" sz="2650" spc="-25">
                <a:latin typeface="Arial"/>
                <a:cs typeface="Arial"/>
              </a:rPr>
              <a:t>Volunteers</a:t>
            </a:r>
            <a:endParaRPr sz="2650">
              <a:latin typeface="Arial"/>
              <a:cs typeface="Arial"/>
            </a:endParaRPr>
          </a:p>
          <a:p>
            <a:pPr marL="326390" indent="-313690">
              <a:lnSpc>
                <a:spcPct val="100000"/>
              </a:lnSpc>
              <a:spcBef>
                <a:spcPts val="2510"/>
              </a:spcBef>
              <a:buFont typeface="Arial"/>
              <a:buChar char="➢"/>
              <a:tabLst>
                <a:tab pos="327025" algn="l"/>
              </a:tabLst>
            </a:pPr>
            <a:r>
              <a:rPr dirty="0" sz="2600" spc="15">
                <a:latin typeface="Arial"/>
                <a:cs typeface="Arial"/>
              </a:rPr>
              <a:t>And</a:t>
            </a:r>
            <a:r>
              <a:rPr dirty="0" sz="2600" spc="-70">
                <a:latin typeface="Arial"/>
                <a:cs typeface="Arial"/>
              </a:rPr>
              <a:t> </a:t>
            </a:r>
            <a:r>
              <a:rPr dirty="0" sz="2600" spc="25">
                <a:latin typeface="Arial"/>
                <a:cs typeface="Arial"/>
              </a:rPr>
              <a:t>more…….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90688" y="6199632"/>
            <a:ext cx="1432560" cy="1453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85304" y="1392936"/>
            <a:ext cx="1856232" cy="2151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5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286255"/>
            <a:ext cx="2657855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93854" y="2973578"/>
            <a:ext cx="162941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0525" indent="-377825">
              <a:lnSpc>
                <a:spcPct val="100000"/>
              </a:lnSpc>
              <a:buChar char="•"/>
              <a:tabLst>
                <a:tab pos="391160" algn="l"/>
              </a:tabLst>
            </a:pPr>
            <a:r>
              <a:rPr dirty="0" sz="2650" spc="-20">
                <a:solidFill>
                  <a:srgbClr val="444444"/>
                </a:solidFill>
                <a:latin typeface="Arial"/>
                <a:cs typeface="Arial"/>
              </a:rPr>
              <a:t>My</a:t>
            </a:r>
            <a:r>
              <a:rPr dirty="0" sz="2650" spc="-8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Club</a:t>
            </a:r>
            <a:endParaRPr sz="2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854" y="3382265"/>
            <a:ext cx="2696210" cy="396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0525" indent="-377825">
              <a:lnSpc>
                <a:spcPct val="100000"/>
              </a:lnSpc>
              <a:buChar char="•"/>
              <a:tabLst>
                <a:tab pos="391160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President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Pride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43800" y="4797552"/>
            <a:ext cx="2005583" cy="2033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693152" y="484631"/>
            <a:ext cx="1856232" cy="2151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20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98228" y="7048500"/>
            <a:ext cx="1339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2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8263" y="1002791"/>
            <a:ext cx="6644640" cy="1002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3854" y="3126602"/>
            <a:ext cx="8231505" cy="121094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  <a:buFont typeface="Arial"/>
              <a:buChar char="➢"/>
              <a:tabLst>
                <a:tab pos="354330" algn="l"/>
              </a:tabLst>
            </a:pPr>
            <a:r>
              <a:rPr dirty="0" sz="2650" spc="-10">
                <a:solidFill>
                  <a:srgbClr val="444444"/>
                </a:solidFill>
              </a:rPr>
              <a:t>At </a:t>
            </a:r>
            <a:r>
              <a:rPr dirty="0" sz="2650" spc="-5">
                <a:solidFill>
                  <a:srgbClr val="444444"/>
                </a:solidFill>
              </a:rPr>
              <a:t>the </a:t>
            </a:r>
            <a:r>
              <a:rPr dirty="0" sz="2650" spc="-5">
                <a:solidFill>
                  <a:srgbClr val="444444"/>
                </a:solidFill>
              </a:rPr>
              <a:t>first </a:t>
            </a:r>
            <a:r>
              <a:rPr dirty="0" sz="2650" spc="-10">
                <a:solidFill>
                  <a:srgbClr val="444444"/>
                </a:solidFill>
              </a:rPr>
              <a:t>Board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10">
                <a:solidFill>
                  <a:srgbClr val="444444"/>
                </a:solidFill>
              </a:rPr>
              <a:t>Director </a:t>
            </a:r>
            <a:r>
              <a:rPr dirty="0" sz="2650" spc="-10">
                <a:solidFill>
                  <a:srgbClr val="444444"/>
                </a:solidFill>
              </a:rPr>
              <a:t>Meeting </a:t>
            </a:r>
            <a:r>
              <a:rPr dirty="0" sz="2650" spc="-10">
                <a:solidFill>
                  <a:srgbClr val="444444"/>
                </a:solidFill>
              </a:rPr>
              <a:t>– </a:t>
            </a:r>
            <a:r>
              <a:rPr dirty="0" sz="2650" spc="-15">
                <a:solidFill>
                  <a:srgbClr val="444444"/>
                </a:solidFill>
              </a:rPr>
              <a:t>Annual </a:t>
            </a:r>
            <a:r>
              <a:rPr dirty="0" sz="2650" spc="-15">
                <a:solidFill>
                  <a:srgbClr val="444444"/>
                </a:solidFill>
              </a:rPr>
              <a:t>Club  </a:t>
            </a:r>
            <a:r>
              <a:rPr dirty="0" spc="10">
                <a:solidFill>
                  <a:srgbClr val="444444"/>
                </a:solidFill>
              </a:rPr>
              <a:t>Planning </a:t>
            </a:r>
            <a:r>
              <a:rPr dirty="0" spc="15">
                <a:solidFill>
                  <a:srgbClr val="444444"/>
                </a:solidFill>
              </a:rPr>
              <a:t>Conference </a:t>
            </a:r>
            <a:r>
              <a:rPr dirty="0" spc="15">
                <a:solidFill>
                  <a:srgbClr val="444444"/>
                </a:solidFill>
              </a:rPr>
              <a:t>Report </a:t>
            </a:r>
            <a:r>
              <a:rPr dirty="0" spc="20">
                <a:solidFill>
                  <a:srgbClr val="444444"/>
                </a:solidFill>
              </a:rPr>
              <a:t>ACPC </a:t>
            </a:r>
            <a:r>
              <a:rPr dirty="0" spc="20">
                <a:solidFill>
                  <a:srgbClr val="444444"/>
                </a:solidFill>
              </a:rPr>
              <a:t>– </a:t>
            </a:r>
            <a:r>
              <a:rPr dirty="0" spc="15">
                <a:solidFill>
                  <a:srgbClr val="444444"/>
                </a:solidFill>
              </a:rPr>
              <a:t>before </a:t>
            </a:r>
            <a:r>
              <a:rPr dirty="0" spc="15">
                <a:solidFill>
                  <a:srgbClr val="444444"/>
                </a:solidFill>
              </a:rPr>
              <a:t>November  </a:t>
            </a:r>
            <a:r>
              <a:rPr dirty="0" sz="2650" spc="-10">
                <a:solidFill>
                  <a:srgbClr val="444444"/>
                </a:solidFill>
              </a:rPr>
              <a:t>15th,</a:t>
            </a:r>
            <a:endParaRPr sz="2650"/>
          </a:p>
        </p:txBody>
      </p:sp>
      <p:sp>
        <p:nvSpPr>
          <p:cNvPr id="9" name="object 9"/>
          <p:cNvSpPr txBox="1"/>
          <p:nvPr/>
        </p:nvSpPr>
        <p:spPr>
          <a:xfrm>
            <a:off x="593854" y="4640833"/>
            <a:ext cx="818134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50" spc="-90">
                <a:solidFill>
                  <a:srgbClr val="444444"/>
                </a:solidFill>
                <a:latin typeface="Arial"/>
                <a:cs typeface="Arial"/>
              </a:rPr>
              <a:t></a:t>
            </a:r>
            <a:r>
              <a:rPr dirty="0" sz="2650" spc="-90">
                <a:solidFill>
                  <a:srgbClr val="444444"/>
                </a:solidFill>
                <a:latin typeface="Arial"/>
                <a:cs typeface="Arial"/>
              </a:rPr>
              <a:t>During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one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50" spc="-25">
                <a:solidFill>
                  <a:srgbClr val="444444"/>
                </a:solidFill>
                <a:latin typeface="Arial"/>
                <a:cs typeface="Arial"/>
              </a:rPr>
              <a:t>your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Activities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– </a:t>
            </a:r>
            <a:r>
              <a:rPr dirty="0" sz="2650" spc="-20">
                <a:solidFill>
                  <a:srgbClr val="444444"/>
                </a:solidFill>
                <a:latin typeface="Arial"/>
                <a:cs typeface="Arial"/>
              </a:rPr>
              <a:t>between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April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dirty="0" sz="2650" spc="13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July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05655" y="5312664"/>
            <a:ext cx="1679448" cy="20970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705343" y="688848"/>
            <a:ext cx="1856232" cy="2145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698228" y="7302927"/>
            <a:ext cx="133985" cy="2209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45"/>
              </a:lnSpc>
            </a:pPr>
            <a:r>
              <a:rPr dirty="0" sz="1500" spc="20"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8263" y="630936"/>
            <a:ext cx="8220456" cy="113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17244" indent="-377825">
              <a:lnSpc>
                <a:spcPts val="3120"/>
              </a:lnSpc>
              <a:buFont typeface="Arial"/>
              <a:buChar char="➢"/>
              <a:tabLst>
                <a:tab pos="817880" algn="l"/>
              </a:tabLst>
            </a:pPr>
            <a:r>
              <a:rPr dirty="0" spc="15"/>
              <a:t>Identify </a:t>
            </a:r>
            <a:r>
              <a:rPr dirty="0" spc="15"/>
              <a:t>the </a:t>
            </a:r>
            <a:r>
              <a:rPr dirty="0" spc="10"/>
              <a:t>specific </a:t>
            </a:r>
            <a:r>
              <a:rPr dirty="0" spc="15"/>
              <a:t>needs </a:t>
            </a:r>
            <a:r>
              <a:rPr dirty="0" spc="15"/>
              <a:t>to </a:t>
            </a:r>
            <a:r>
              <a:rPr dirty="0" spc="15"/>
              <a:t>be </a:t>
            </a:r>
            <a:r>
              <a:rPr dirty="0" spc="15"/>
              <a:t>addressed </a:t>
            </a:r>
            <a:r>
              <a:rPr dirty="0"/>
              <a:t>with </a:t>
            </a:r>
            <a:r>
              <a:rPr dirty="0" spc="15"/>
              <a:t>the</a:t>
            </a:r>
            <a:r>
              <a:rPr dirty="0" spc="140"/>
              <a:t> </a:t>
            </a:r>
            <a:r>
              <a:rPr dirty="0" spc="10"/>
              <a:t>Club</a:t>
            </a:r>
          </a:p>
          <a:p>
            <a:pPr marL="817244" indent="-377825">
              <a:lnSpc>
                <a:spcPts val="3180"/>
              </a:lnSpc>
              <a:buFont typeface="Arial"/>
              <a:buChar char="➢"/>
              <a:tabLst>
                <a:tab pos="817880" algn="l"/>
              </a:tabLst>
            </a:pPr>
            <a:r>
              <a:rPr dirty="0" sz="2650" spc="-10"/>
              <a:t>Provide </a:t>
            </a:r>
            <a:r>
              <a:rPr dirty="0" sz="2650" spc="-5"/>
              <a:t>the </a:t>
            </a:r>
            <a:r>
              <a:rPr dirty="0" sz="2650" spc="-10"/>
              <a:t>List </a:t>
            </a:r>
            <a:r>
              <a:rPr dirty="0" sz="2650" spc="-10"/>
              <a:t>of </a:t>
            </a:r>
            <a:r>
              <a:rPr dirty="0" sz="2650" spc="-15"/>
              <a:t>Club</a:t>
            </a:r>
            <a:r>
              <a:rPr dirty="0" sz="2650" spc="35"/>
              <a:t> </a:t>
            </a:r>
            <a:r>
              <a:rPr dirty="0" sz="2650" spc="-10"/>
              <a:t>Leaders</a:t>
            </a:r>
            <a:endParaRPr sz="265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23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846834" y="2726941"/>
            <a:ext cx="8610600" cy="3215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0525" indent="-377825">
              <a:lnSpc>
                <a:spcPts val="3120"/>
              </a:lnSpc>
              <a:buFont typeface="Arial"/>
              <a:buChar char="➢"/>
              <a:tabLst>
                <a:tab pos="391160" algn="l"/>
              </a:tabLst>
            </a:pPr>
            <a:r>
              <a:rPr dirty="0" sz="2600" spc="15">
                <a:latin typeface="Arial"/>
                <a:cs typeface="Arial"/>
              </a:rPr>
              <a:t>Help </a:t>
            </a:r>
            <a:r>
              <a:rPr dirty="0" sz="2600" spc="15">
                <a:latin typeface="Arial"/>
                <a:cs typeface="Arial"/>
              </a:rPr>
              <a:t>the </a:t>
            </a:r>
            <a:r>
              <a:rPr dirty="0" sz="2600" spc="10">
                <a:latin typeface="Arial"/>
                <a:cs typeface="Arial"/>
              </a:rPr>
              <a:t>Club </a:t>
            </a:r>
            <a:r>
              <a:rPr dirty="0" sz="2600" spc="15">
                <a:latin typeface="Arial"/>
                <a:cs typeface="Arial"/>
              </a:rPr>
              <a:t>to </a:t>
            </a:r>
            <a:r>
              <a:rPr dirty="0" sz="2600" spc="15">
                <a:latin typeface="Arial"/>
                <a:cs typeface="Arial"/>
              </a:rPr>
              <a:t>understand </a:t>
            </a:r>
            <a:r>
              <a:rPr dirty="0" sz="2600" spc="15">
                <a:latin typeface="Arial"/>
                <a:cs typeface="Arial"/>
              </a:rPr>
              <a:t>the </a:t>
            </a:r>
            <a:r>
              <a:rPr dirty="0" sz="2600" spc="10">
                <a:latin typeface="Arial"/>
                <a:cs typeface="Arial"/>
              </a:rPr>
              <a:t>role </a:t>
            </a:r>
            <a:r>
              <a:rPr dirty="0" sz="2600" spc="10">
                <a:latin typeface="Arial"/>
                <a:cs typeface="Arial"/>
              </a:rPr>
              <a:t>of </a:t>
            </a:r>
            <a:r>
              <a:rPr dirty="0" sz="2600" spc="15">
                <a:latin typeface="Arial"/>
                <a:cs typeface="Arial"/>
              </a:rPr>
              <a:t>the</a:t>
            </a:r>
            <a:r>
              <a:rPr dirty="0" sz="2600" spc="105">
                <a:latin typeface="Arial"/>
                <a:cs typeface="Arial"/>
              </a:rPr>
              <a:t> </a:t>
            </a:r>
            <a:r>
              <a:rPr dirty="0" sz="2600" spc="15">
                <a:latin typeface="Arial"/>
                <a:cs typeface="Arial"/>
              </a:rPr>
              <a:t>Lt-Governor</a:t>
            </a:r>
            <a:endParaRPr sz="2600">
              <a:latin typeface="Arial"/>
              <a:cs typeface="Arial"/>
            </a:endParaRPr>
          </a:p>
          <a:p>
            <a:pPr marL="390525" indent="-377825">
              <a:lnSpc>
                <a:spcPct val="100000"/>
              </a:lnSpc>
              <a:buFont typeface="Arial"/>
              <a:buChar char="➢"/>
              <a:tabLst>
                <a:tab pos="391160" algn="l"/>
              </a:tabLst>
            </a:pPr>
            <a:r>
              <a:rPr dirty="0" sz="2650" spc="-5">
                <a:latin typeface="Arial"/>
                <a:cs typeface="Arial"/>
              </a:rPr>
              <a:t>Confirm </a:t>
            </a:r>
            <a:r>
              <a:rPr dirty="0" sz="2650" spc="-5">
                <a:latin typeface="Arial"/>
                <a:cs typeface="Arial"/>
              </a:rPr>
              <a:t>the </a:t>
            </a:r>
            <a:r>
              <a:rPr dirty="0" sz="2650" spc="-10">
                <a:latin typeface="Arial"/>
                <a:cs typeface="Arial"/>
              </a:rPr>
              <a:t>Organizational </a:t>
            </a:r>
            <a:r>
              <a:rPr dirty="0" sz="2650" spc="-5">
                <a:latin typeface="Arial"/>
                <a:cs typeface="Arial"/>
              </a:rPr>
              <a:t>Structure </a:t>
            </a:r>
            <a:r>
              <a:rPr dirty="0" sz="2650" spc="-10">
                <a:latin typeface="Arial"/>
                <a:cs typeface="Arial"/>
              </a:rPr>
              <a:t>of </a:t>
            </a:r>
            <a:r>
              <a:rPr dirty="0" sz="2650" spc="-5">
                <a:latin typeface="Arial"/>
                <a:cs typeface="Arial"/>
              </a:rPr>
              <a:t>the</a:t>
            </a:r>
            <a:r>
              <a:rPr dirty="0" sz="2650" spc="-15">
                <a:latin typeface="Arial"/>
                <a:cs typeface="Arial"/>
              </a:rPr>
              <a:t> </a:t>
            </a:r>
            <a:r>
              <a:rPr dirty="0" sz="2650" spc="-15">
                <a:latin typeface="Arial"/>
                <a:cs typeface="Arial"/>
              </a:rPr>
              <a:t>Club</a:t>
            </a:r>
            <a:endParaRPr sz="2650">
              <a:latin typeface="Arial"/>
              <a:cs typeface="Arial"/>
            </a:endParaRPr>
          </a:p>
          <a:p>
            <a:pPr marL="390525" indent="-377825">
              <a:lnSpc>
                <a:spcPct val="100000"/>
              </a:lnSpc>
              <a:spcBef>
                <a:spcPts val="35"/>
              </a:spcBef>
              <a:buFont typeface="Arial"/>
              <a:buChar char="➢"/>
              <a:tabLst>
                <a:tab pos="391160" algn="l"/>
              </a:tabLst>
            </a:pPr>
            <a:r>
              <a:rPr dirty="0" sz="2600" spc="10">
                <a:latin typeface="Arial"/>
                <a:cs typeface="Arial"/>
              </a:rPr>
              <a:t>Allow </a:t>
            </a:r>
            <a:r>
              <a:rPr dirty="0" sz="2600" spc="15">
                <a:latin typeface="Arial"/>
                <a:cs typeface="Arial"/>
              </a:rPr>
              <a:t>to </a:t>
            </a:r>
            <a:r>
              <a:rPr dirty="0" sz="2600" spc="10">
                <a:latin typeface="Arial"/>
                <a:cs typeface="Arial"/>
              </a:rPr>
              <a:t>identify </a:t>
            </a:r>
            <a:r>
              <a:rPr dirty="0" sz="2600" spc="15">
                <a:latin typeface="Arial"/>
                <a:cs typeface="Arial"/>
              </a:rPr>
              <a:t>missing </a:t>
            </a:r>
            <a:r>
              <a:rPr dirty="0" sz="2600" spc="10">
                <a:latin typeface="Arial"/>
                <a:cs typeface="Arial"/>
              </a:rPr>
              <a:t>roles </a:t>
            </a:r>
            <a:r>
              <a:rPr dirty="0" sz="2600" spc="15">
                <a:latin typeface="Arial"/>
                <a:cs typeface="Arial"/>
              </a:rPr>
              <a:t>and</a:t>
            </a:r>
            <a:r>
              <a:rPr dirty="0" sz="2600" spc="100">
                <a:latin typeface="Arial"/>
                <a:cs typeface="Arial"/>
              </a:rPr>
              <a:t> </a:t>
            </a:r>
            <a:r>
              <a:rPr dirty="0" sz="2600" spc="15">
                <a:latin typeface="Arial"/>
                <a:cs typeface="Arial"/>
              </a:rPr>
              <a:t>functions</a:t>
            </a:r>
            <a:endParaRPr sz="2600">
              <a:latin typeface="Arial"/>
              <a:cs typeface="Arial"/>
            </a:endParaRPr>
          </a:p>
          <a:p>
            <a:pPr marL="390525" indent="-377825">
              <a:lnSpc>
                <a:spcPct val="100000"/>
              </a:lnSpc>
              <a:spcBef>
                <a:spcPts val="20"/>
              </a:spcBef>
              <a:buFont typeface="Arial"/>
              <a:buChar char="➢"/>
              <a:tabLst>
                <a:tab pos="391160" algn="l"/>
              </a:tabLst>
            </a:pPr>
            <a:r>
              <a:rPr dirty="0" sz="2650" spc="-10">
                <a:latin typeface="Arial"/>
                <a:cs typeface="Arial"/>
              </a:rPr>
              <a:t>Provide </a:t>
            </a:r>
            <a:r>
              <a:rPr dirty="0" sz="2650" spc="-10">
                <a:latin typeface="Arial"/>
                <a:cs typeface="Arial"/>
              </a:rPr>
              <a:t>important </a:t>
            </a:r>
            <a:r>
              <a:rPr dirty="0" sz="2650" spc="-10">
                <a:latin typeface="Arial"/>
                <a:cs typeface="Arial"/>
              </a:rPr>
              <a:t>information </a:t>
            </a:r>
            <a:r>
              <a:rPr dirty="0" sz="2650">
                <a:latin typeface="Arial"/>
                <a:cs typeface="Arial"/>
              </a:rPr>
              <a:t>to </a:t>
            </a:r>
            <a:r>
              <a:rPr dirty="0" sz="2650" spc="-5">
                <a:latin typeface="Arial"/>
                <a:cs typeface="Arial"/>
              </a:rPr>
              <a:t>the</a:t>
            </a:r>
            <a:r>
              <a:rPr dirty="0" sz="2650" spc="55">
                <a:latin typeface="Arial"/>
                <a:cs typeface="Arial"/>
              </a:rPr>
              <a:t> </a:t>
            </a:r>
            <a:r>
              <a:rPr dirty="0" sz="2650" spc="-10">
                <a:latin typeface="Arial"/>
                <a:cs typeface="Arial"/>
              </a:rPr>
              <a:t>District</a:t>
            </a:r>
            <a:endParaRPr sz="2650">
              <a:latin typeface="Arial"/>
              <a:cs typeface="Arial"/>
            </a:endParaRPr>
          </a:p>
          <a:p>
            <a:pPr marL="390525" indent="-377825">
              <a:lnSpc>
                <a:spcPts val="3120"/>
              </a:lnSpc>
              <a:spcBef>
                <a:spcPts val="35"/>
              </a:spcBef>
              <a:buFont typeface="Arial"/>
              <a:buChar char="➢"/>
              <a:tabLst>
                <a:tab pos="391160" algn="l"/>
              </a:tabLst>
            </a:pPr>
            <a:r>
              <a:rPr dirty="0" sz="2600" spc="20">
                <a:latin typeface="Arial"/>
                <a:cs typeface="Arial"/>
              </a:rPr>
              <a:t>Inform </a:t>
            </a:r>
            <a:r>
              <a:rPr dirty="0" sz="2600" spc="15">
                <a:latin typeface="Arial"/>
                <a:cs typeface="Arial"/>
              </a:rPr>
              <a:t>the </a:t>
            </a:r>
            <a:r>
              <a:rPr dirty="0" sz="2600" spc="20">
                <a:latin typeface="Arial"/>
                <a:cs typeface="Arial"/>
              </a:rPr>
              <a:t>members </a:t>
            </a:r>
            <a:r>
              <a:rPr dirty="0" sz="2600" spc="10">
                <a:latin typeface="Arial"/>
                <a:cs typeface="Arial"/>
              </a:rPr>
              <a:t>of </a:t>
            </a:r>
            <a:r>
              <a:rPr dirty="0" sz="2600" spc="15">
                <a:latin typeface="Arial"/>
                <a:cs typeface="Arial"/>
              </a:rPr>
              <a:t>the </a:t>
            </a:r>
            <a:r>
              <a:rPr dirty="0" sz="2600" spc="15">
                <a:latin typeface="Arial"/>
                <a:cs typeface="Arial"/>
              </a:rPr>
              <a:t>Board </a:t>
            </a:r>
            <a:r>
              <a:rPr dirty="0" sz="2600" spc="10">
                <a:latin typeface="Arial"/>
                <a:cs typeface="Arial"/>
              </a:rPr>
              <a:t>of</a:t>
            </a:r>
            <a:r>
              <a:rPr dirty="0" sz="2600" spc="-55">
                <a:latin typeface="Arial"/>
                <a:cs typeface="Arial"/>
              </a:rPr>
              <a:t> </a:t>
            </a:r>
            <a:r>
              <a:rPr dirty="0" sz="2600" spc="15">
                <a:latin typeface="Arial"/>
                <a:cs typeface="Arial"/>
              </a:rPr>
              <a:t>Directors</a:t>
            </a:r>
            <a:endParaRPr sz="2600">
              <a:latin typeface="Arial"/>
              <a:cs typeface="Arial"/>
            </a:endParaRPr>
          </a:p>
          <a:p>
            <a:pPr marL="390525" marR="80010" indent="-377825">
              <a:lnSpc>
                <a:spcPts val="3170"/>
              </a:lnSpc>
              <a:spcBef>
                <a:spcPts val="110"/>
              </a:spcBef>
              <a:buFont typeface="Arial"/>
              <a:buChar char="➢"/>
              <a:tabLst>
                <a:tab pos="391160" algn="l"/>
              </a:tabLst>
            </a:pPr>
            <a:r>
              <a:rPr dirty="0" sz="2650" spc="-10">
                <a:latin typeface="Arial"/>
                <a:cs typeface="Arial"/>
              </a:rPr>
              <a:t>Establish </a:t>
            </a:r>
            <a:r>
              <a:rPr dirty="0" sz="2650" spc="-10">
                <a:latin typeface="Arial"/>
                <a:cs typeface="Arial"/>
              </a:rPr>
              <a:t>a </a:t>
            </a:r>
            <a:r>
              <a:rPr dirty="0" sz="2650" spc="-10">
                <a:latin typeface="Arial"/>
                <a:cs typeface="Arial"/>
              </a:rPr>
              <a:t>good </a:t>
            </a:r>
            <a:r>
              <a:rPr dirty="0" sz="2650" spc="-10">
                <a:latin typeface="Arial"/>
                <a:cs typeface="Arial"/>
              </a:rPr>
              <a:t>relation </a:t>
            </a:r>
            <a:r>
              <a:rPr dirty="0" sz="2650" spc="-20">
                <a:latin typeface="Arial"/>
                <a:cs typeface="Arial"/>
              </a:rPr>
              <a:t>between </a:t>
            </a:r>
            <a:r>
              <a:rPr dirty="0" sz="2650" spc="-5">
                <a:latin typeface="Arial"/>
                <a:cs typeface="Arial"/>
              </a:rPr>
              <a:t>the </a:t>
            </a:r>
            <a:r>
              <a:rPr dirty="0" sz="2650" spc="-5">
                <a:latin typeface="Arial"/>
                <a:cs typeface="Arial"/>
              </a:rPr>
              <a:t>Lt-Governor </a:t>
            </a:r>
            <a:r>
              <a:rPr dirty="0" sz="2650" spc="-10">
                <a:latin typeface="Arial"/>
                <a:cs typeface="Arial"/>
              </a:rPr>
              <a:t>and  </a:t>
            </a:r>
            <a:r>
              <a:rPr dirty="0" sz="2600" spc="25">
                <a:latin typeface="Arial"/>
                <a:cs typeface="Arial"/>
              </a:rPr>
              <a:t>the </a:t>
            </a:r>
            <a:r>
              <a:rPr dirty="0" sz="2600" spc="15">
                <a:latin typeface="Arial"/>
                <a:cs typeface="Arial"/>
              </a:rPr>
              <a:t>Board </a:t>
            </a:r>
            <a:r>
              <a:rPr dirty="0" sz="2600" spc="10">
                <a:latin typeface="Arial"/>
                <a:cs typeface="Arial"/>
              </a:rPr>
              <a:t>of</a:t>
            </a:r>
            <a:r>
              <a:rPr dirty="0" sz="2600" spc="-35">
                <a:latin typeface="Arial"/>
                <a:cs typeface="Arial"/>
              </a:rPr>
              <a:t> </a:t>
            </a:r>
            <a:r>
              <a:rPr dirty="0" sz="2600" spc="10">
                <a:latin typeface="Arial"/>
                <a:cs typeface="Arial"/>
              </a:rPr>
              <a:t>Director</a:t>
            </a:r>
            <a:endParaRPr sz="2600">
              <a:latin typeface="Arial"/>
              <a:cs typeface="Arial"/>
            </a:endParaRPr>
          </a:p>
          <a:p>
            <a:pPr marL="390525" indent="-377825">
              <a:lnSpc>
                <a:spcPts val="3055"/>
              </a:lnSpc>
              <a:buFont typeface="Arial"/>
              <a:buChar char="➢"/>
              <a:tabLst>
                <a:tab pos="391160" algn="l"/>
              </a:tabLst>
            </a:pPr>
            <a:r>
              <a:rPr dirty="0" sz="2600" spc="15">
                <a:latin typeface="Arial"/>
                <a:cs typeface="Arial"/>
              </a:rPr>
              <a:t>Help </a:t>
            </a:r>
            <a:r>
              <a:rPr dirty="0" sz="2600" spc="15">
                <a:latin typeface="Arial"/>
                <a:cs typeface="Arial"/>
              </a:rPr>
              <a:t>to </a:t>
            </a:r>
            <a:r>
              <a:rPr dirty="0" sz="2600" spc="10">
                <a:latin typeface="Arial"/>
                <a:cs typeface="Arial"/>
              </a:rPr>
              <a:t>establish </a:t>
            </a:r>
            <a:r>
              <a:rPr dirty="0" sz="2600" spc="15">
                <a:latin typeface="Arial"/>
                <a:cs typeface="Arial"/>
              </a:rPr>
              <a:t>consensus </a:t>
            </a:r>
            <a:r>
              <a:rPr dirty="0" sz="2600" spc="10">
                <a:latin typeface="Arial"/>
                <a:cs typeface="Arial"/>
              </a:rPr>
              <a:t>during </a:t>
            </a:r>
            <a:r>
              <a:rPr dirty="0" sz="2600" spc="15">
                <a:latin typeface="Arial"/>
                <a:cs typeface="Arial"/>
              </a:rPr>
              <a:t>the </a:t>
            </a:r>
            <a:r>
              <a:rPr dirty="0" sz="2600" spc="15">
                <a:latin typeface="Arial"/>
                <a:cs typeface="Arial"/>
              </a:rPr>
              <a:t>upcoming</a:t>
            </a:r>
            <a:r>
              <a:rPr dirty="0" sz="2600" spc="190">
                <a:latin typeface="Arial"/>
                <a:cs typeface="Arial"/>
              </a:rPr>
              <a:t> </a:t>
            </a:r>
            <a:r>
              <a:rPr dirty="0" sz="2600">
                <a:latin typeface="Arial"/>
                <a:cs typeface="Arial"/>
              </a:rPr>
              <a:t>year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8744" y="950975"/>
            <a:ext cx="4544567" cy="445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15774" y="1871472"/>
            <a:ext cx="6981190" cy="175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13690">
              <a:lnSpc>
                <a:spcPts val="2760"/>
              </a:lnSpc>
              <a:tabLst>
                <a:tab pos="2742565" algn="l"/>
                <a:tab pos="3597275" algn="l"/>
                <a:tab pos="3789679" algn="l"/>
                <a:tab pos="4200525" algn="l"/>
                <a:tab pos="5638800" algn="l"/>
                <a:tab pos="6120765" algn="l"/>
                <a:tab pos="6464935" algn="l"/>
                <a:tab pos="6648450" algn="l"/>
              </a:tabLst>
            </a:pPr>
            <a:r>
              <a:rPr dirty="0" sz="2400" spc="5">
                <a:latin typeface="Arial"/>
                <a:cs typeface="Arial"/>
              </a:rPr>
              <a:t>District</a:t>
            </a:r>
            <a:r>
              <a:rPr dirty="0" sz="2400" spc="5" u="heavy">
                <a:latin typeface="Times New Roman"/>
                <a:cs typeface="Times New Roman"/>
              </a:rPr>
              <a:t> 	</a:t>
            </a:r>
            <a:r>
              <a:rPr dirty="0" sz="2400" spc="10">
                <a:latin typeface="Arial"/>
                <a:cs typeface="Arial"/>
              </a:rPr>
              <a:t>Zone</a:t>
            </a:r>
            <a:r>
              <a:rPr dirty="0" sz="2400" spc="10" u="heavy">
                <a:latin typeface="Times New Roman"/>
                <a:cs typeface="Times New Roman"/>
              </a:rPr>
              <a:t> 			</a:t>
            </a:r>
            <a:r>
              <a:rPr dirty="0" sz="2400" spc="5">
                <a:latin typeface="Arial"/>
                <a:cs typeface="Arial"/>
              </a:rPr>
              <a:t>Club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10">
                <a:latin typeface="Arial"/>
                <a:cs typeface="Arial"/>
              </a:rPr>
              <a:t># </a:t>
            </a:r>
            <a:r>
              <a:rPr dirty="0" sz="2400" spc="65">
                <a:latin typeface="Times New Roman"/>
                <a:cs typeface="Times New Roman"/>
              </a:rPr>
              <a:t> </a:t>
            </a:r>
            <a:r>
              <a:rPr dirty="0" sz="2400" spc="5" u="heavy">
                <a:latin typeface="Times New Roman"/>
                <a:cs typeface="Times New Roman"/>
              </a:rPr>
              <a:t> </a:t>
            </a:r>
            <a:r>
              <a:rPr dirty="0" sz="2400" u="heavy">
                <a:latin typeface="Times New Roman"/>
                <a:cs typeface="Times New Roman"/>
              </a:rPr>
              <a:t>		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Arial"/>
                <a:cs typeface="Arial"/>
              </a:rPr>
              <a:t>Club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15">
                <a:latin typeface="Arial"/>
                <a:cs typeface="Arial"/>
              </a:rPr>
              <a:t>Name </a:t>
            </a:r>
            <a:r>
              <a:rPr dirty="0" sz="2400" spc="65">
                <a:latin typeface="Times New Roman"/>
                <a:cs typeface="Times New Roman"/>
              </a:rPr>
              <a:t> </a:t>
            </a:r>
            <a:r>
              <a:rPr dirty="0" sz="2400" spc="5" u="heavy">
                <a:latin typeface="Times New Roman"/>
                <a:cs typeface="Times New Roman"/>
              </a:rPr>
              <a:t> </a:t>
            </a:r>
            <a:r>
              <a:rPr dirty="0" sz="2400" u="heavy">
                <a:latin typeface="Times New Roman"/>
                <a:cs typeface="Times New Roman"/>
              </a:rPr>
              <a:t>					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>
                <a:latin typeface="Arial"/>
                <a:cs typeface="Arial"/>
              </a:rPr>
              <a:t>President’s</a:t>
            </a:r>
            <a:r>
              <a:rPr dirty="0" sz="2400" spc="55">
                <a:latin typeface="Arial"/>
                <a:cs typeface="Arial"/>
              </a:rPr>
              <a:t> </a:t>
            </a:r>
            <a:r>
              <a:rPr dirty="0" sz="2400" spc="15">
                <a:latin typeface="Arial"/>
                <a:cs typeface="Arial"/>
              </a:rPr>
              <a:t>Name</a:t>
            </a:r>
            <a:r>
              <a:rPr dirty="0" sz="2400" spc="15" u="heavy">
                <a:latin typeface="Times New Roman"/>
                <a:cs typeface="Times New Roman"/>
              </a:rPr>
              <a:t> 			</a:t>
            </a:r>
            <a:r>
              <a:rPr dirty="0" sz="2400" spc="-20">
                <a:latin typeface="Arial"/>
                <a:cs typeface="Arial"/>
              </a:rPr>
              <a:t>Telephone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 spc="10">
                <a:latin typeface="Arial"/>
                <a:cs typeface="Arial"/>
              </a:rPr>
              <a:t># </a:t>
            </a:r>
            <a:r>
              <a:rPr dirty="0" sz="2400" spc="65">
                <a:latin typeface="Times New Roman"/>
                <a:cs typeface="Times New Roman"/>
              </a:rPr>
              <a:t> </a:t>
            </a:r>
            <a:r>
              <a:rPr dirty="0" sz="2400" spc="5" u="heavy">
                <a:latin typeface="Times New Roman"/>
                <a:cs typeface="Times New Roman"/>
              </a:rPr>
              <a:t> </a:t>
            </a:r>
            <a:r>
              <a:rPr dirty="0" sz="2400" u="heavy">
                <a:latin typeface="Times New Roman"/>
                <a:cs typeface="Times New Roman"/>
              </a:rPr>
              <a:t>			</a:t>
            </a:r>
            <a:r>
              <a:rPr dirty="0" sz="2400" spc="-509" u="heavy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>
                <a:latin typeface="Arial"/>
                <a:cs typeface="Arial"/>
              </a:rPr>
              <a:t>Sec-Tres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15">
                <a:latin typeface="Arial"/>
                <a:cs typeface="Arial"/>
              </a:rPr>
              <a:t>Name</a:t>
            </a:r>
            <a:r>
              <a:rPr dirty="0" sz="2400" spc="15" u="heavy">
                <a:latin typeface="Times New Roman"/>
                <a:cs typeface="Times New Roman"/>
              </a:rPr>
              <a:t> 		</a:t>
            </a:r>
            <a:r>
              <a:rPr dirty="0" sz="2400" spc="-25">
                <a:latin typeface="Arial"/>
                <a:cs typeface="Arial"/>
              </a:rPr>
              <a:t>Telephone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 spc="10">
                <a:latin typeface="Arial"/>
                <a:cs typeface="Arial"/>
              </a:rPr>
              <a:t>#</a:t>
            </a:r>
            <a:r>
              <a:rPr dirty="0" sz="2400" spc="65">
                <a:latin typeface="Times New Roman"/>
                <a:cs typeface="Times New Roman"/>
              </a:rPr>
              <a:t> </a:t>
            </a:r>
            <a:r>
              <a:rPr dirty="0" sz="2400" spc="5" u="heavy">
                <a:latin typeface="Times New Roman"/>
                <a:cs typeface="Times New Roman"/>
              </a:rPr>
              <a:t> </a:t>
            </a:r>
            <a:r>
              <a:rPr dirty="0" sz="2400" u="heavy">
                <a:latin typeface="Times New Roman"/>
                <a:cs typeface="Times New Roman"/>
              </a:rPr>
              <a:t>			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690"/>
              </a:lnSpc>
              <a:tabLst>
                <a:tab pos="4097654" algn="l"/>
                <a:tab pos="6967855" algn="l"/>
              </a:tabLst>
            </a:pPr>
            <a:r>
              <a:rPr dirty="0" sz="2400" spc="5">
                <a:latin typeface="Arial"/>
                <a:cs typeface="Arial"/>
              </a:rPr>
              <a:t>Lt.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Gouv.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15">
                <a:latin typeface="Arial"/>
                <a:cs typeface="Arial"/>
              </a:rPr>
              <a:t>Name</a:t>
            </a:r>
            <a:r>
              <a:rPr dirty="0" sz="2400" spc="15" u="heavy">
                <a:latin typeface="Times New Roman"/>
                <a:cs typeface="Times New Roman"/>
              </a:rPr>
              <a:t> 	</a:t>
            </a:r>
            <a:r>
              <a:rPr dirty="0" sz="2400" spc="-25">
                <a:latin typeface="Arial"/>
                <a:cs typeface="Arial"/>
              </a:rPr>
              <a:t>Telephone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 spc="10">
                <a:latin typeface="Arial"/>
                <a:cs typeface="Arial"/>
              </a:rPr>
              <a:t>#</a:t>
            </a:r>
            <a:r>
              <a:rPr dirty="0" sz="2400" spc="90">
                <a:latin typeface="Times New Roman"/>
                <a:cs typeface="Times New Roman"/>
              </a:rPr>
              <a:t> </a:t>
            </a:r>
            <a:r>
              <a:rPr dirty="0" sz="2400" spc="5" u="heavy">
                <a:latin typeface="Times New Roman"/>
                <a:cs typeface="Times New Roman"/>
              </a:rPr>
              <a:t> </a:t>
            </a:r>
            <a:r>
              <a:rPr dirty="0" sz="2400" u="heavy">
                <a:latin typeface="Times New Roman"/>
                <a:cs typeface="Times New Roman"/>
              </a:rPr>
              <a:t>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67328" y="4553711"/>
            <a:ext cx="1853183" cy="2151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20000" y="277368"/>
            <a:ext cx="1920239" cy="19415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23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8744" y="813816"/>
            <a:ext cx="4873752" cy="478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2854" y="1892553"/>
            <a:ext cx="8733155" cy="404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090035" algn="l"/>
                <a:tab pos="8719820" algn="l"/>
              </a:tabLst>
            </a:pPr>
            <a:r>
              <a:rPr dirty="0" sz="1850" spc="5">
                <a:latin typeface="Arial"/>
                <a:cs typeface="Arial"/>
              </a:rPr>
              <a:t>Number</a:t>
            </a:r>
            <a:r>
              <a:rPr dirty="0" sz="1850" spc="55">
                <a:latin typeface="Arial"/>
                <a:cs typeface="Arial"/>
              </a:rPr>
              <a:t> </a:t>
            </a:r>
            <a:r>
              <a:rPr dirty="0" sz="1850" spc="5">
                <a:latin typeface="Arial"/>
                <a:cs typeface="Arial"/>
              </a:rPr>
              <a:t>de</a:t>
            </a:r>
            <a:r>
              <a:rPr dirty="0" sz="1850" spc="45">
                <a:latin typeface="Arial"/>
                <a:cs typeface="Arial"/>
              </a:rPr>
              <a:t> </a:t>
            </a:r>
            <a:r>
              <a:rPr dirty="0" sz="1850" spc="5">
                <a:latin typeface="Arial"/>
                <a:cs typeface="Arial"/>
              </a:rPr>
              <a:t>members?</a:t>
            </a:r>
            <a:r>
              <a:rPr dirty="0" sz="1850" spc="5" u="heavy">
                <a:latin typeface="Times New Roman"/>
                <a:cs typeface="Times New Roman"/>
              </a:rPr>
              <a:t> 	</a:t>
            </a:r>
            <a:r>
              <a:rPr dirty="0" sz="1850" spc="5">
                <a:latin typeface="Arial"/>
                <a:cs typeface="Arial"/>
              </a:rPr>
              <a:t>_Club </a:t>
            </a:r>
            <a:r>
              <a:rPr dirty="0" sz="1850" spc="5">
                <a:latin typeface="Arial"/>
                <a:cs typeface="Arial"/>
              </a:rPr>
              <a:t>Incorporation</a:t>
            </a:r>
            <a:r>
              <a:rPr dirty="0" sz="1850" spc="125">
                <a:latin typeface="Arial"/>
                <a:cs typeface="Arial"/>
              </a:rPr>
              <a:t> </a:t>
            </a:r>
            <a:r>
              <a:rPr dirty="0" sz="1850">
                <a:latin typeface="Arial"/>
                <a:cs typeface="Arial"/>
              </a:rPr>
              <a:t>No.</a:t>
            </a:r>
            <a:r>
              <a:rPr dirty="0" sz="1850" spc="80">
                <a:latin typeface="Times New Roman"/>
                <a:cs typeface="Times New Roman"/>
              </a:rPr>
              <a:t> 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endParaRPr sz="1850">
              <a:latin typeface="Times New Roman"/>
              <a:cs typeface="Times New Roman"/>
            </a:endParaRPr>
          </a:p>
          <a:p>
            <a:pPr marL="12700" marR="381000">
              <a:lnSpc>
                <a:spcPct val="221600"/>
              </a:lnSpc>
              <a:tabLst>
                <a:tab pos="3086735" algn="l"/>
                <a:tab pos="3255010" algn="l"/>
                <a:tab pos="3708400" algn="l"/>
                <a:tab pos="8211184" algn="l"/>
              </a:tabLst>
            </a:pPr>
            <a:r>
              <a:rPr dirty="0" sz="1850">
                <a:latin typeface="Arial"/>
                <a:cs typeface="Arial"/>
              </a:rPr>
              <a:t>Da</a:t>
            </a:r>
            <a:r>
              <a:rPr dirty="0" sz="1850" spc="10">
                <a:latin typeface="Arial"/>
                <a:cs typeface="Arial"/>
              </a:rPr>
              <a:t>y</a:t>
            </a:r>
            <a:r>
              <a:rPr dirty="0" sz="1850" spc="65">
                <a:latin typeface="Times New Roman"/>
                <a:cs typeface="Times New Roman"/>
              </a:rPr>
              <a:t> </a:t>
            </a:r>
            <a:r>
              <a:rPr dirty="0" sz="1850" spc="10">
                <a:latin typeface="Arial"/>
                <a:cs typeface="Arial"/>
              </a:rPr>
              <a:t>&amp;</a:t>
            </a:r>
            <a:r>
              <a:rPr dirty="0" sz="1850" spc="65">
                <a:latin typeface="Times New Roman"/>
                <a:cs typeface="Times New Roman"/>
              </a:rPr>
              <a:t> </a:t>
            </a:r>
            <a:r>
              <a:rPr dirty="0" sz="1850" spc="10">
                <a:latin typeface="Arial"/>
                <a:cs typeface="Arial"/>
              </a:rPr>
              <a:t>t</a:t>
            </a:r>
            <a:r>
              <a:rPr dirty="0" sz="1850" spc="-10">
                <a:latin typeface="Arial"/>
                <a:cs typeface="Arial"/>
              </a:rPr>
              <a:t>i</a:t>
            </a:r>
            <a:r>
              <a:rPr dirty="0" sz="1850" spc="15">
                <a:latin typeface="Arial"/>
                <a:cs typeface="Arial"/>
              </a:rPr>
              <a:t>me</a:t>
            </a:r>
            <a:r>
              <a:rPr dirty="0" sz="1850" spc="55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o</a:t>
            </a:r>
            <a:r>
              <a:rPr dirty="0" sz="1850" spc="5">
                <a:latin typeface="Arial"/>
                <a:cs typeface="Arial"/>
              </a:rPr>
              <a:t>f</a:t>
            </a:r>
            <a:r>
              <a:rPr dirty="0" sz="1850" spc="70">
                <a:latin typeface="Times New Roman"/>
                <a:cs typeface="Times New Roman"/>
              </a:rPr>
              <a:t> </a:t>
            </a:r>
            <a:r>
              <a:rPr dirty="0" sz="1850" spc="15">
                <a:latin typeface="Arial"/>
                <a:cs typeface="Arial"/>
              </a:rPr>
              <a:t>m</a:t>
            </a:r>
            <a:r>
              <a:rPr dirty="0" sz="1850">
                <a:latin typeface="Arial"/>
                <a:cs typeface="Arial"/>
              </a:rPr>
              <a:t>ee</a:t>
            </a:r>
            <a:r>
              <a:rPr dirty="0" sz="1850" spc="10">
                <a:latin typeface="Arial"/>
                <a:cs typeface="Arial"/>
              </a:rPr>
              <a:t>t</a:t>
            </a:r>
            <a:r>
              <a:rPr dirty="0" sz="1850" spc="-5">
                <a:latin typeface="Arial"/>
                <a:cs typeface="Arial"/>
              </a:rPr>
              <a:t>ing</a:t>
            </a:r>
            <a:r>
              <a:rPr dirty="0" sz="1850" spc="10">
                <a:latin typeface="Arial"/>
                <a:cs typeface="Arial"/>
              </a:rPr>
              <a:t>s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	</a:t>
            </a:r>
            <a:r>
              <a:rPr dirty="0" sz="1850" spc="20">
                <a:latin typeface="Arial"/>
                <a:cs typeface="Arial"/>
              </a:rPr>
              <a:t>_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r>
              <a:rPr dirty="0" sz="1850" spc="15">
                <a:latin typeface="Arial"/>
                <a:cs typeface="Arial"/>
              </a:rPr>
              <a:t>F</a:t>
            </a:r>
            <a:r>
              <a:rPr dirty="0" sz="1850" spc="5">
                <a:latin typeface="Arial"/>
                <a:cs typeface="Arial"/>
              </a:rPr>
              <a:t>r</a:t>
            </a:r>
            <a:r>
              <a:rPr dirty="0" sz="1850">
                <a:latin typeface="Arial"/>
                <a:cs typeface="Arial"/>
              </a:rPr>
              <a:t>equen</a:t>
            </a:r>
            <a:r>
              <a:rPr dirty="0" sz="1850" spc="10">
                <a:latin typeface="Arial"/>
                <a:cs typeface="Arial"/>
              </a:rPr>
              <a:t>cy</a:t>
            </a:r>
            <a:r>
              <a:rPr dirty="0" sz="1850" spc="110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o</a:t>
            </a:r>
            <a:r>
              <a:rPr dirty="0" sz="1850" spc="5">
                <a:latin typeface="Arial"/>
                <a:cs typeface="Arial"/>
              </a:rPr>
              <a:t>f</a:t>
            </a:r>
            <a:r>
              <a:rPr dirty="0" sz="1850" spc="70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Clu</a:t>
            </a:r>
            <a:r>
              <a:rPr dirty="0" sz="1850" spc="10">
                <a:latin typeface="Arial"/>
                <a:cs typeface="Arial"/>
              </a:rPr>
              <a:t>b</a:t>
            </a:r>
            <a:r>
              <a:rPr dirty="0" sz="1850" spc="80">
                <a:latin typeface="Times New Roman"/>
                <a:cs typeface="Times New Roman"/>
              </a:rPr>
              <a:t> </a:t>
            </a:r>
            <a:r>
              <a:rPr dirty="0" sz="1850" spc="-5">
                <a:latin typeface="Arial"/>
                <a:cs typeface="Arial"/>
              </a:rPr>
              <a:t>bul</a:t>
            </a:r>
            <a:r>
              <a:rPr dirty="0" sz="1850" spc="-5">
                <a:latin typeface="Arial"/>
                <a:cs typeface="Arial"/>
              </a:rPr>
              <a:t>l</a:t>
            </a:r>
            <a:r>
              <a:rPr dirty="0" sz="1850">
                <a:latin typeface="Arial"/>
                <a:cs typeface="Arial"/>
              </a:rPr>
              <a:t>e</a:t>
            </a:r>
            <a:r>
              <a:rPr dirty="0" sz="1850" spc="10">
                <a:latin typeface="Arial"/>
                <a:cs typeface="Arial"/>
              </a:rPr>
              <a:t>t</a:t>
            </a:r>
            <a:r>
              <a:rPr dirty="0" sz="1850" spc="-5">
                <a:latin typeface="Arial"/>
                <a:cs typeface="Arial"/>
              </a:rPr>
              <a:t>in?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r>
              <a:rPr dirty="0" sz="1850" spc="5">
                <a:latin typeface="Arial"/>
                <a:cs typeface="Arial"/>
              </a:rPr>
              <a:t>_ </a:t>
            </a:r>
            <a:r>
              <a:rPr dirty="0" sz="1850" spc="5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Annual</a:t>
            </a:r>
            <a:r>
              <a:rPr dirty="0" sz="1850" spc="100">
                <a:latin typeface="Arial"/>
                <a:cs typeface="Arial"/>
              </a:rPr>
              <a:t> </a:t>
            </a:r>
            <a:r>
              <a:rPr dirty="0" sz="1850">
                <a:latin typeface="Arial"/>
                <a:cs typeface="Arial"/>
              </a:rPr>
              <a:t>Dues?</a:t>
            </a:r>
            <a:r>
              <a:rPr dirty="0" sz="1850" u="heavy">
                <a:latin typeface="Times New Roman"/>
                <a:cs typeface="Times New Roman"/>
              </a:rPr>
              <a:t> 	</a:t>
            </a:r>
            <a:r>
              <a:rPr dirty="0" sz="1850" spc="10">
                <a:latin typeface="Arial"/>
                <a:cs typeface="Arial"/>
              </a:rPr>
              <a:t>_</a:t>
            </a:r>
            <a:endParaRPr sz="1850">
              <a:latin typeface="Arial"/>
              <a:cs typeface="Arial"/>
            </a:endParaRPr>
          </a:p>
          <a:p>
            <a:pPr marL="12700" marR="4383405">
              <a:lnSpc>
                <a:spcPct val="221600"/>
              </a:lnSpc>
              <a:spcBef>
                <a:spcPts val="25"/>
              </a:spcBef>
              <a:tabLst>
                <a:tab pos="4208780" algn="l"/>
              </a:tabLst>
            </a:pPr>
            <a:r>
              <a:rPr dirty="0" sz="1850" spc="5">
                <a:latin typeface="Arial"/>
                <a:cs typeface="Arial"/>
              </a:rPr>
              <a:t>A</a:t>
            </a:r>
            <a:r>
              <a:rPr dirty="0" sz="1850" spc="5">
                <a:latin typeface="Arial"/>
                <a:cs typeface="Arial"/>
              </a:rPr>
              <a:t>re</a:t>
            </a:r>
            <a:r>
              <a:rPr dirty="0" sz="1850" spc="55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Clu</a:t>
            </a:r>
            <a:r>
              <a:rPr dirty="0" sz="1850" spc="10">
                <a:latin typeface="Arial"/>
                <a:cs typeface="Arial"/>
              </a:rPr>
              <a:t>b</a:t>
            </a:r>
            <a:r>
              <a:rPr dirty="0" sz="1850" spc="80">
                <a:latin typeface="Times New Roman"/>
                <a:cs typeface="Times New Roman"/>
              </a:rPr>
              <a:t> </a:t>
            </a:r>
            <a:r>
              <a:rPr dirty="0" sz="1850" spc="5">
                <a:latin typeface="Arial"/>
                <a:cs typeface="Arial"/>
              </a:rPr>
              <a:t>B</a:t>
            </a:r>
            <a:r>
              <a:rPr dirty="0" sz="1850" spc="-40">
                <a:latin typeface="Arial"/>
                <a:cs typeface="Arial"/>
              </a:rPr>
              <a:t>y</a:t>
            </a:r>
            <a:r>
              <a:rPr dirty="0" sz="1850" spc="-5">
                <a:latin typeface="Arial"/>
                <a:cs typeface="Arial"/>
              </a:rPr>
              <a:t>la</a:t>
            </a:r>
            <a:r>
              <a:rPr dirty="0" sz="1850" spc="25">
                <a:latin typeface="Arial"/>
                <a:cs typeface="Arial"/>
              </a:rPr>
              <a:t>w</a:t>
            </a:r>
            <a:r>
              <a:rPr dirty="0" sz="1850" spc="10">
                <a:latin typeface="Arial"/>
                <a:cs typeface="Arial"/>
              </a:rPr>
              <a:t>s</a:t>
            </a:r>
            <a:r>
              <a:rPr dirty="0" sz="1850" spc="110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a</a:t>
            </a:r>
            <a:r>
              <a:rPr dirty="0" sz="1850" spc="10">
                <a:latin typeface="Arial"/>
                <a:cs typeface="Arial"/>
              </a:rPr>
              <a:t>v</a:t>
            </a:r>
            <a:r>
              <a:rPr dirty="0" sz="1850" spc="-5">
                <a:latin typeface="Arial"/>
                <a:cs typeface="Arial"/>
              </a:rPr>
              <a:t>ailable?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r>
              <a:rPr dirty="0" sz="1850" spc="5">
                <a:latin typeface="Arial"/>
                <a:cs typeface="Arial"/>
              </a:rPr>
              <a:t>_ </a:t>
            </a:r>
            <a:r>
              <a:rPr dirty="0" sz="1850" spc="5">
                <a:latin typeface="Times New Roman"/>
                <a:cs typeface="Times New Roman"/>
              </a:rPr>
              <a:t> </a:t>
            </a:r>
            <a:r>
              <a:rPr dirty="0" sz="1850" spc="5">
                <a:latin typeface="Arial"/>
                <a:cs typeface="Arial"/>
              </a:rPr>
              <a:t>New </a:t>
            </a:r>
            <a:r>
              <a:rPr dirty="0" sz="1850" spc="5">
                <a:latin typeface="Arial"/>
                <a:cs typeface="Arial"/>
              </a:rPr>
              <a:t>Member </a:t>
            </a:r>
            <a:r>
              <a:rPr dirty="0" sz="1850">
                <a:latin typeface="Arial"/>
                <a:cs typeface="Arial"/>
              </a:rPr>
              <a:t>Initiation</a:t>
            </a:r>
            <a:r>
              <a:rPr dirty="0" sz="1850" spc="50">
                <a:latin typeface="Arial"/>
                <a:cs typeface="Arial"/>
              </a:rPr>
              <a:t> </a:t>
            </a:r>
            <a:r>
              <a:rPr dirty="0" sz="1850" spc="5">
                <a:latin typeface="Arial"/>
                <a:cs typeface="Arial"/>
              </a:rPr>
              <a:t>Fee?</a:t>
            </a:r>
            <a:r>
              <a:rPr dirty="0" sz="1850" u="heavy">
                <a:latin typeface="Times New Roman"/>
                <a:cs typeface="Times New Roman"/>
              </a:rPr>
              <a:t> 	</a:t>
            </a:r>
            <a:r>
              <a:rPr dirty="0" sz="1850" spc="-355" u="heavy">
                <a:latin typeface="Times New Roman"/>
                <a:cs typeface="Times New Roman"/>
              </a:rPr>
              <a:t> </a:t>
            </a:r>
            <a:endParaRPr sz="1850">
              <a:latin typeface="Times New Roman"/>
              <a:cs typeface="Times New Roman"/>
            </a:endParaRPr>
          </a:p>
          <a:p>
            <a:pPr marL="12700" marR="3124835">
              <a:lnSpc>
                <a:spcPct val="221600"/>
              </a:lnSpc>
              <a:tabLst>
                <a:tab pos="4180840" algn="l"/>
                <a:tab pos="5467350" algn="l"/>
              </a:tabLst>
            </a:pPr>
            <a:r>
              <a:rPr dirty="0" sz="1850" spc="75">
                <a:latin typeface="Arial"/>
                <a:cs typeface="Arial"/>
              </a:rPr>
              <a:t>W</a:t>
            </a:r>
            <a:r>
              <a:rPr dirty="0" sz="1850">
                <a:latin typeface="Arial"/>
                <a:cs typeface="Arial"/>
              </a:rPr>
              <a:t>he</a:t>
            </a:r>
            <a:r>
              <a:rPr dirty="0" sz="1850" spc="10">
                <a:latin typeface="Arial"/>
                <a:cs typeface="Arial"/>
              </a:rPr>
              <a:t>n</a:t>
            </a:r>
            <a:r>
              <a:rPr dirty="0" sz="1850" spc="30">
                <a:latin typeface="Times New Roman"/>
                <a:cs typeface="Times New Roman"/>
              </a:rPr>
              <a:t> </a:t>
            </a:r>
            <a:r>
              <a:rPr dirty="0" sz="1850" spc="25">
                <a:latin typeface="Arial"/>
                <a:cs typeface="Arial"/>
              </a:rPr>
              <a:t>w</a:t>
            </a:r>
            <a:r>
              <a:rPr dirty="0" sz="1850">
                <a:latin typeface="Arial"/>
                <a:cs typeface="Arial"/>
              </a:rPr>
              <a:t>e</a:t>
            </a:r>
            <a:r>
              <a:rPr dirty="0" sz="1850" spc="5">
                <a:latin typeface="Arial"/>
                <a:cs typeface="Arial"/>
              </a:rPr>
              <a:t>re</a:t>
            </a:r>
            <a:r>
              <a:rPr dirty="0" sz="1850" spc="55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Clu</a:t>
            </a:r>
            <a:r>
              <a:rPr dirty="0" sz="1850" spc="10">
                <a:latin typeface="Arial"/>
                <a:cs typeface="Arial"/>
              </a:rPr>
              <a:t>b</a:t>
            </a:r>
            <a:r>
              <a:rPr dirty="0" sz="1850" spc="80">
                <a:latin typeface="Times New Roman"/>
                <a:cs typeface="Times New Roman"/>
              </a:rPr>
              <a:t> </a:t>
            </a:r>
            <a:r>
              <a:rPr dirty="0" sz="1850" spc="5">
                <a:latin typeface="Arial"/>
                <a:cs typeface="Arial"/>
              </a:rPr>
              <a:t>P</a:t>
            </a:r>
            <a:r>
              <a:rPr dirty="0" sz="1850" spc="-5">
                <a:latin typeface="Arial"/>
                <a:cs typeface="Arial"/>
              </a:rPr>
              <a:t>oli</a:t>
            </a:r>
            <a:r>
              <a:rPr dirty="0" sz="1850" spc="10">
                <a:latin typeface="Arial"/>
                <a:cs typeface="Arial"/>
              </a:rPr>
              <a:t>c</a:t>
            </a:r>
            <a:r>
              <a:rPr dirty="0" sz="1850" spc="-5">
                <a:latin typeface="Arial"/>
                <a:cs typeface="Arial"/>
              </a:rPr>
              <a:t>ie</a:t>
            </a:r>
            <a:r>
              <a:rPr dirty="0" sz="1850" spc="10">
                <a:latin typeface="Arial"/>
                <a:cs typeface="Arial"/>
              </a:rPr>
              <a:t>s</a:t>
            </a:r>
            <a:r>
              <a:rPr dirty="0" sz="1850" spc="85">
                <a:latin typeface="Times New Roman"/>
                <a:cs typeface="Times New Roman"/>
              </a:rPr>
              <a:t> </a:t>
            </a:r>
            <a:r>
              <a:rPr dirty="0" sz="1850" spc="-5">
                <a:latin typeface="Arial"/>
                <a:cs typeface="Arial"/>
              </a:rPr>
              <a:t>la</a:t>
            </a:r>
            <a:r>
              <a:rPr dirty="0" sz="1850" spc="5">
                <a:latin typeface="Arial"/>
                <a:cs typeface="Arial"/>
              </a:rPr>
              <a:t>st</a:t>
            </a:r>
            <a:r>
              <a:rPr dirty="0" sz="1850" spc="70">
                <a:latin typeface="Times New Roman"/>
                <a:cs typeface="Times New Roman"/>
              </a:rPr>
              <a:t> </a:t>
            </a:r>
            <a:r>
              <a:rPr dirty="0" sz="1850">
                <a:latin typeface="Arial"/>
                <a:cs typeface="Arial"/>
              </a:rPr>
              <a:t>upda</a:t>
            </a:r>
            <a:r>
              <a:rPr dirty="0" sz="1850" spc="10">
                <a:latin typeface="Arial"/>
                <a:cs typeface="Arial"/>
              </a:rPr>
              <a:t>t</a:t>
            </a:r>
            <a:r>
              <a:rPr dirty="0" sz="1850">
                <a:latin typeface="Arial"/>
                <a:cs typeface="Arial"/>
              </a:rPr>
              <a:t>ed?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r>
              <a:rPr dirty="0" sz="1850" spc="5">
                <a:latin typeface="Arial"/>
                <a:cs typeface="Arial"/>
              </a:rPr>
              <a:t>_ </a:t>
            </a:r>
            <a:r>
              <a:rPr dirty="0" sz="1850" spc="5">
                <a:latin typeface="Times New Roman"/>
                <a:cs typeface="Times New Roman"/>
              </a:rPr>
              <a:t> </a:t>
            </a:r>
            <a:r>
              <a:rPr dirty="0" sz="1850" spc="5">
                <a:latin typeface="Arial"/>
                <a:cs typeface="Arial"/>
              </a:rPr>
              <a:t>Ahs </a:t>
            </a:r>
            <a:r>
              <a:rPr dirty="0" sz="1850">
                <a:latin typeface="Arial"/>
                <a:cs typeface="Arial"/>
              </a:rPr>
              <a:t>budget </a:t>
            </a:r>
            <a:r>
              <a:rPr dirty="0" sz="1850">
                <a:latin typeface="Arial"/>
                <a:cs typeface="Arial"/>
              </a:rPr>
              <a:t>been</a:t>
            </a:r>
            <a:r>
              <a:rPr dirty="0" sz="1850" spc="135">
                <a:latin typeface="Arial"/>
                <a:cs typeface="Arial"/>
              </a:rPr>
              <a:t> </a:t>
            </a:r>
            <a:r>
              <a:rPr dirty="0" sz="1850">
                <a:latin typeface="Arial"/>
                <a:cs typeface="Arial"/>
              </a:rPr>
              <a:t>approved?</a:t>
            </a:r>
            <a:r>
              <a:rPr dirty="0" sz="1850" spc="125">
                <a:latin typeface="Times New Roman"/>
                <a:cs typeface="Times New Roman"/>
              </a:rPr>
              <a:t> </a:t>
            </a:r>
            <a:r>
              <a:rPr dirty="0" sz="1850" spc="5" u="heavy">
                <a:latin typeface="Times New Roman"/>
                <a:cs typeface="Times New Roman"/>
              </a:rPr>
              <a:t> </a:t>
            </a:r>
            <a:r>
              <a:rPr dirty="0" sz="1850" u="heavy">
                <a:latin typeface="Times New Roman"/>
                <a:cs typeface="Times New Roman"/>
              </a:rPr>
              <a:t>	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51064" y="362711"/>
            <a:ext cx="1557527" cy="1578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23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7396" y="987297"/>
            <a:ext cx="7613650" cy="7391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50" spc="-5" b="1">
                <a:latin typeface="Arial"/>
                <a:cs typeface="Arial"/>
              </a:rPr>
              <a:t>Club </a:t>
            </a:r>
            <a:r>
              <a:rPr dirty="0" sz="4850" spc="-10" b="1">
                <a:latin typeface="Arial"/>
                <a:cs typeface="Arial"/>
              </a:rPr>
              <a:t>Organizational</a:t>
            </a:r>
            <a:r>
              <a:rPr dirty="0" sz="4850" spc="-30" b="1">
                <a:latin typeface="Arial"/>
                <a:cs typeface="Arial"/>
              </a:rPr>
              <a:t> </a:t>
            </a:r>
            <a:r>
              <a:rPr dirty="0" sz="4850" spc="-5" b="1">
                <a:latin typeface="Arial"/>
                <a:cs typeface="Arial"/>
              </a:rPr>
              <a:t>Chart</a:t>
            </a:r>
            <a:endParaRPr sz="4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865" y="2251458"/>
            <a:ext cx="209677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Arial"/>
                <a:cs typeface="Arial"/>
              </a:rPr>
              <a:t>Club </a:t>
            </a:r>
            <a:r>
              <a:rPr dirty="0" sz="2000" spc="-10">
                <a:latin typeface="Arial"/>
                <a:cs typeface="Arial"/>
              </a:rPr>
              <a:t>Chair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5">
                <a:latin typeface="Arial"/>
                <a:cs typeface="Arial"/>
              </a:rPr>
              <a:t>Names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1988" y="2857399"/>
            <a:ext cx="4613275" cy="182562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>
              <a:lnSpc>
                <a:spcPts val="2380"/>
              </a:lnSpc>
              <a:spcBef>
                <a:spcPts val="75"/>
              </a:spcBef>
              <a:tabLst>
                <a:tab pos="4417060" algn="l"/>
                <a:tab pos="4471670" algn="l"/>
              </a:tabLst>
            </a:pPr>
            <a:r>
              <a:rPr dirty="0" sz="2000" spc="-10">
                <a:latin typeface="Arial"/>
                <a:cs typeface="Arial"/>
              </a:rPr>
              <a:t>Fellowship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10">
                <a:latin typeface="Arial"/>
                <a:cs typeface="Arial"/>
              </a:rPr>
              <a:t>_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Finance </a:t>
            </a:r>
            <a:r>
              <a:rPr dirty="0" sz="2000" spc="-5" u="heavy">
                <a:latin typeface="Times New Roman"/>
                <a:cs typeface="Times New Roman"/>
              </a:rPr>
              <a:t>	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Arial"/>
                <a:cs typeface="Arial"/>
              </a:rPr>
              <a:t>Foundation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(CFR)</a:t>
            </a:r>
            <a:r>
              <a:rPr dirty="0" sz="2000" u="heavy">
                <a:latin typeface="Times New Roman"/>
                <a:cs typeface="Times New Roman"/>
              </a:rPr>
              <a:t> 		</a:t>
            </a: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ts val="2380"/>
              </a:lnSpc>
              <a:spcBef>
                <a:spcPts val="20"/>
              </a:spcBef>
              <a:tabLst>
                <a:tab pos="4541520" algn="l"/>
                <a:tab pos="4588510" algn="l"/>
              </a:tabLst>
            </a:pPr>
            <a:r>
              <a:rPr dirty="0" sz="2000" spc="-5">
                <a:latin typeface="Arial"/>
                <a:cs typeface="Arial"/>
              </a:rPr>
              <a:t>Programs </a:t>
            </a:r>
            <a:r>
              <a:rPr dirty="0" sz="2000" spc="-5" u="heavy">
                <a:latin typeface="Times New Roman"/>
                <a:cs typeface="Times New Roman"/>
              </a:rPr>
              <a:t>	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Membership_ </a:t>
            </a:r>
            <a:r>
              <a:rPr dirty="0" sz="2000" spc="-5" u="heavy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Others</a:t>
            </a:r>
            <a:r>
              <a:rPr dirty="0" sz="2000" spc="-165">
                <a:latin typeface="Arial"/>
                <a:cs typeface="Arial"/>
              </a:rPr>
              <a:t> </a:t>
            </a:r>
            <a:r>
              <a:rPr dirty="0" sz="2000" spc="10">
                <a:latin typeface="Arial"/>
                <a:cs typeface="Arial"/>
              </a:rPr>
              <a:t>_</a:t>
            </a:r>
            <a:r>
              <a:rPr dirty="0" sz="2000" u="heavy">
                <a:latin typeface="Times New Roman"/>
                <a:cs typeface="Times New Roman"/>
              </a:rPr>
              <a:t> 	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865" y="2857399"/>
            <a:ext cx="4645025" cy="21272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75"/>
              </a:spcBef>
              <a:tabLst>
                <a:tab pos="4196080" algn="l"/>
                <a:tab pos="4504055" algn="l"/>
                <a:tab pos="4620895" algn="l"/>
              </a:tabLst>
            </a:pPr>
            <a:r>
              <a:rPr dirty="0" sz="2000" spc="-5">
                <a:latin typeface="Arial"/>
                <a:cs typeface="Arial"/>
              </a:rPr>
              <a:t>Community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Service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Personal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Growth_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0">
                <a:latin typeface="Arial"/>
                <a:cs typeface="Arial"/>
              </a:rPr>
              <a:t>Youth </a:t>
            </a:r>
            <a:r>
              <a:rPr dirty="0" sz="2000" spc="-10">
                <a:latin typeface="Arial"/>
                <a:cs typeface="Arial"/>
              </a:rPr>
              <a:t>Activities</a:t>
            </a:r>
            <a:r>
              <a:rPr dirty="0" sz="2000" spc="-170">
                <a:latin typeface="Arial"/>
                <a:cs typeface="Arial"/>
              </a:rPr>
              <a:t> </a:t>
            </a:r>
            <a:r>
              <a:rPr dirty="0" sz="2000" spc="10">
                <a:latin typeface="Arial"/>
                <a:cs typeface="Arial"/>
              </a:rPr>
              <a:t>_</a:t>
            </a:r>
            <a:r>
              <a:rPr dirty="0" sz="2000" u="heavy">
                <a:latin typeface="Times New Roman"/>
                <a:cs typeface="Times New Roman"/>
              </a:rPr>
              <a:t> 			</a:t>
            </a:r>
            <a:r>
              <a:rPr dirty="0" sz="2000" spc="-420" u="heavy">
                <a:latin typeface="Times New Roman"/>
                <a:cs typeface="Times New Roman"/>
              </a:rPr>
              <a:t> </a:t>
            </a:r>
            <a:endParaRPr sz="2000">
              <a:latin typeface="Times New Roman"/>
              <a:cs typeface="Times New Roman"/>
            </a:endParaRPr>
          </a:p>
          <a:p>
            <a:pPr marL="12700" marR="50800">
              <a:lnSpc>
                <a:spcPts val="2380"/>
              </a:lnSpc>
              <a:spcBef>
                <a:spcPts val="20"/>
              </a:spcBef>
              <a:tabLst>
                <a:tab pos="4506595" algn="l"/>
                <a:tab pos="4575175" algn="l"/>
              </a:tabLst>
            </a:pPr>
            <a:r>
              <a:rPr dirty="0" sz="2000" spc="-10">
                <a:latin typeface="Arial"/>
                <a:cs typeface="Arial"/>
              </a:rPr>
              <a:t>Publicity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10">
                <a:latin typeface="Arial"/>
                <a:cs typeface="Arial"/>
              </a:rPr>
              <a:t>_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	</a:t>
            </a:r>
            <a:r>
              <a:rPr dirty="0" sz="2000" spc="-420" u="heavy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>
                <a:latin typeface="Arial"/>
                <a:cs typeface="Arial"/>
              </a:rPr>
              <a:t>New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Club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r>
              <a:rPr dirty="0" sz="2000" spc="-330" u="heavy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0">
                <a:latin typeface="Arial"/>
                <a:cs typeface="Arial"/>
              </a:rPr>
              <a:t>Youth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Clubs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Internet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Safety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	</a:t>
            </a:r>
            <a:r>
              <a:rPr dirty="0" sz="2000" spc="-434" u="heavy">
                <a:latin typeface="Times New Roman"/>
                <a:cs typeface="Times New Roman"/>
              </a:rPr>
              <a:t> 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0865" y="5272026"/>
            <a:ext cx="9680575" cy="316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667240" algn="l"/>
              </a:tabLst>
            </a:pPr>
            <a:r>
              <a:rPr dirty="0" sz="2000" spc="-5">
                <a:latin typeface="Arial"/>
                <a:cs typeface="Arial"/>
              </a:rPr>
              <a:t>Does </a:t>
            </a: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10">
                <a:latin typeface="Arial"/>
                <a:cs typeface="Arial"/>
              </a:rPr>
              <a:t>Club </a:t>
            </a:r>
            <a:r>
              <a:rPr dirty="0" sz="2000" spc="-10">
                <a:latin typeface="Arial"/>
                <a:cs typeface="Arial"/>
              </a:rPr>
              <a:t>participate </a:t>
            </a:r>
            <a:r>
              <a:rPr dirty="0" sz="2000" spc="-15">
                <a:latin typeface="Arial"/>
                <a:cs typeface="Arial"/>
              </a:rPr>
              <a:t>in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Personal </a:t>
            </a:r>
            <a:r>
              <a:rPr dirty="0" sz="2000" spc="-10">
                <a:latin typeface="Arial"/>
                <a:cs typeface="Arial"/>
              </a:rPr>
              <a:t>Growth </a:t>
            </a:r>
            <a:r>
              <a:rPr dirty="0" sz="2000" spc="-5">
                <a:latin typeface="Arial"/>
                <a:cs typeface="Arial"/>
              </a:rPr>
              <a:t>and </a:t>
            </a:r>
            <a:r>
              <a:rPr dirty="0" sz="2000" spc="-5">
                <a:latin typeface="Arial"/>
                <a:cs typeface="Arial"/>
              </a:rPr>
              <a:t>Involvement </a:t>
            </a:r>
            <a:r>
              <a:rPr dirty="0" sz="2000" spc="-5">
                <a:latin typeface="Arial"/>
                <a:cs typeface="Arial"/>
              </a:rPr>
              <a:t>Program</a:t>
            </a:r>
            <a:r>
              <a:rPr dirty="0" sz="2000" spc="-3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?</a:t>
            </a:r>
            <a:r>
              <a:rPr dirty="0" sz="2000" u="heavy">
                <a:latin typeface="Times New Roman"/>
                <a:cs typeface="Times New Roman"/>
              </a:rPr>
              <a:t> 	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88" y="426719"/>
            <a:ext cx="1420367" cy="1435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23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76089" y="987297"/>
            <a:ext cx="4675505" cy="74549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50" spc="-5" b="1">
                <a:latin typeface="Arial"/>
                <a:cs typeface="Arial"/>
              </a:rPr>
              <a:t>Club</a:t>
            </a:r>
            <a:r>
              <a:rPr dirty="0" sz="4850" spc="-100" b="1">
                <a:latin typeface="Arial"/>
                <a:cs typeface="Arial"/>
              </a:rPr>
              <a:t> </a:t>
            </a:r>
            <a:r>
              <a:rPr dirty="0" sz="4850" spc="-5" b="1">
                <a:latin typeface="Arial"/>
                <a:cs typeface="Arial"/>
              </a:rPr>
              <a:t>Objectives</a:t>
            </a:r>
            <a:endParaRPr sz="4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7233" y="2336802"/>
            <a:ext cx="9516110" cy="2127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latin typeface="Arial"/>
                <a:cs typeface="Arial"/>
              </a:rPr>
              <a:t>What </a:t>
            </a:r>
            <a:r>
              <a:rPr dirty="0" sz="2000" spc="-10">
                <a:latin typeface="Arial"/>
                <a:cs typeface="Arial"/>
              </a:rPr>
              <a:t>Goals </a:t>
            </a:r>
            <a:r>
              <a:rPr dirty="0" sz="2000" spc="-15">
                <a:latin typeface="Arial"/>
                <a:cs typeface="Arial"/>
              </a:rPr>
              <a:t>have </a:t>
            </a:r>
            <a:r>
              <a:rPr dirty="0" sz="2000" spc="-10">
                <a:latin typeface="Arial"/>
                <a:cs typeface="Arial"/>
              </a:rPr>
              <a:t>been </a:t>
            </a:r>
            <a:r>
              <a:rPr dirty="0" sz="2000" spc="-5">
                <a:latin typeface="Arial"/>
                <a:cs typeface="Arial"/>
              </a:rPr>
              <a:t>set </a:t>
            </a:r>
            <a:r>
              <a:rPr dirty="0" sz="2000" spc="-10">
                <a:latin typeface="Arial"/>
                <a:cs typeface="Arial"/>
              </a:rPr>
              <a:t>by </a:t>
            </a:r>
            <a:r>
              <a:rPr dirty="0" sz="2000" spc="-1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Club </a:t>
            </a:r>
            <a:r>
              <a:rPr dirty="0" sz="2000">
                <a:latin typeface="Arial"/>
                <a:cs typeface="Arial"/>
              </a:rPr>
              <a:t>for </a:t>
            </a:r>
            <a:r>
              <a:rPr dirty="0" sz="2000" spc="-10">
                <a:latin typeface="Arial"/>
                <a:cs typeface="Arial"/>
              </a:rPr>
              <a:t>the</a:t>
            </a:r>
            <a:r>
              <a:rPr dirty="0" sz="2000" spc="-26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year?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>
              <a:lnSpc>
                <a:spcPts val="2380"/>
              </a:lnSpc>
              <a:tabLst>
                <a:tab pos="2731135" algn="l"/>
                <a:tab pos="4427855" algn="l"/>
                <a:tab pos="4482465" algn="l"/>
                <a:tab pos="5613400" algn="l"/>
                <a:tab pos="8884285" algn="l"/>
                <a:tab pos="9335135" algn="l"/>
                <a:tab pos="9491980" algn="l"/>
              </a:tabLst>
            </a:pPr>
            <a:r>
              <a:rPr dirty="0" sz="2000" spc="-10">
                <a:latin typeface="Arial"/>
                <a:cs typeface="Arial"/>
              </a:rPr>
              <a:t>Net </a:t>
            </a:r>
            <a:r>
              <a:rPr dirty="0" sz="2000" spc="-10">
                <a:latin typeface="Arial"/>
                <a:cs typeface="Arial"/>
              </a:rPr>
              <a:t>gain</a:t>
            </a:r>
            <a:r>
              <a:rPr dirty="0" sz="2000" spc="10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in</a:t>
            </a:r>
            <a:r>
              <a:rPr dirty="0" sz="2000" spc="1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Membership</a:t>
            </a:r>
            <a:r>
              <a:rPr dirty="0" sz="2000" spc="-10" u="heavy">
                <a:latin typeface="Times New Roman"/>
                <a:cs typeface="Times New Roman"/>
              </a:rPr>
              <a:t> 		</a:t>
            </a:r>
            <a:r>
              <a:rPr dirty="0" sz="2000" spc="-10">
                <a:latin typeface="Arial"/>
                <a:cs typeface="Arial"/>
              </a:rPr>
              <a:t>Friend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Optimism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Arial"/>
                <a:cs typeface="Arial"/>
              </a:rPr>
              <a:t>Sponsorship </a:t>
            </a:r>
            <a:r>
              <a:rPr dirty="0" sz="2000" spc="-1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new </a:t>
            </a:r>
            <a:r>
              <a:rPr dirty="0" sz="2000" spc="-5">
                <a:latin typeface="Arial"/>
                <a:cs typeface="Arial"/>
              </a:rPr>
              <a:t>club(s)</a:t>
            </a:r>
            <a:r>
              <a:rPr dirty="0" sz="2000" spc="-5" u="heavy">
                <a:latin typeface="Times New Roman"/>
                <a:cs typeface="Times New Roman"/>
              </a:rPr>
              <a:t> 		</a:t>
            </a:r>
            <a:r>
              <a:rPr dirty="0" sz="2000" spc="-10">
                <a:latin typeface="Arial"/>
                <a:cs typeface="Arial"/>
              </a:rPr>
              <a:t>Community </a:t>
            </a:r>
            <a:r>
              <a:rPr dirty="0" sz="2000" spc="-10">
                <a:latin typeface="Arial"/>
                <a:cs typeface="Arial"/>
              </a:rPr>
              <a:t>Service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Involvement</a:t>
            </a:r>
            <a:r>
              <a:rPr dirty="0" sz="2000" spc="-18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Award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	</a:t>
            </a:r>
            <a:r>
              <a:rPr dirty="0" sz="2000" spc="-420" u="heavy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Arial"/>
                <a:cs typeface="Arial"/>
              </a:rPr>
              <a:t>Honor</a:t>
            </a:r>
            <a:r>
              <a:rPr dirty="0" sz="2000" spc="10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Club</a:t>
            </a:r>
            <a:r>
              <a:rPr dirty="0" sz="2000" spc="-15" u="heavy">
                <a:latin typeface="Times New Roman"/>
                <a:cs typeface="Times New Roman"/>
              </a:rPr>
              <a:t> 		</a:t>
            </a:r>
            <a:r>
              <a:rPr dirty="0" sz="2000" spc="-10">
                <a:latin typeface="Arial"/>
                <a:cs typeface="Arial"/>
              </a:rPr>
              <a:t>Distinguished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President 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Number </a:t>
            </a:r>
            <a:r>
              <a:rPr dirty="0" sz="2000" spc="-10">
                <a:latin typeface="Arial"/>
                <a:cs typeface="Arial"/>
              </a:rPr>
              <a:t>of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CPA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Entries</a:t>
            </a:r>
            <a:r>
              <a:rPr dirty="0" sz="2000" spc="-10">
                <a:latin typeface="Times New Roman"/>
                <a:cs typeface="Times New Roman"/>
              </a:rPr>
              <a:t>	</a:t>
            </a:r>
            <a:r>
              <a:rPr dirty="0" sz="1100">
                <a:latin typeface="Arial"/>
                <a:cs typeface="Arial"/>
              </a:rPr>
              <a:t>(Honor </a:t>
            </a:r>
            <a:r>
              <a:rPr dirty="0" sz="1100" spc="-5">
                <a:latin typeface="Arial"/>
                <a:cs typeface="Arial"/>
              </a:rPr>
              <a:t>Club</a:t>
            </a:r>
            <a:r>
              <a:rPr dirty="0" sz="1100" spc="-11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requirement)</a:t>
            </a:r>
            <a:r>
              <a:rPr dirty="0" sz="1100" u="heavy">
                <a:latin typeface="Times New Roman"/>
                <a:cs typeface="Times New Roman"/>
              </a:rPr>
              <a:t> 			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2300"/>
              </a:lnSpc>
              <a:tabLst>
                <a:tab pos="9094470" algn="l"/>
              </a:tabLst>
            </a:pPr>
            <a:r>
              <a:rPr dirty="0" sz="2000" spc="-10">
                <a:latin typeface="Arial"/>
                <a:cs typeface="Arial"/>
              </a:rPr>
              <a:t>Sponsorship </a:t>
            </a:r>
            <a:r>
              <a:rPr dirty="0" sz="2000" spc="-10">
                <a:latin typeface="Arial"/>
                <a:cs typeface="Arial"/>
              </a:rPr>
              <a:t>of </a:t>
            </a:r>
            <a:r>
              <a:rPr dirty="0" sz="2000" spc="-15">
                <a:latin typeface="Arial"/>
                <a:cs typeface="Arial"/>
              </a:rPr>
              <a:t>Jr./Octagon/Alpha</a:t>
            </a:r>
            <a:r>
              <a:rPr dirty="0" sz="2000" spc="-18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Club</a:t>
            </a:r>
            <a:r>
              <a:rPr dirty="0" sz="2000" spc="45">
                <a:latin typeface="Times New Roman"/>
                <a:cs typeface="Times New Roman"/>
              </a:rPr>
              <a:t> </a:t>
            </a:r>
            <a:r>
              <a:rPr dirty="0" sz="2000" spc="-5" u="heavy">
                <a:latin typeface="Times New Roman"/>
                <a:cs typeface="Times New Roman"/>
              </a:rPr>
              <a:t> </a:t>
            </a:r>
            <a:r>
              <a:rPr dirty="0" sz="2000" u="heavy">
                <a:latin typeface="Times New Roman"/>
                <a:cs typeface="Times New Roman"/>
              </a:rPr>
              <a:t>	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2231" y="359663"/>
            <a:ext cx="1914144" cy="1938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23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648" y="1203960"/>
            <a:ext cx="8199119" cy="1106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54225" y="5271770"/>
            <a:ext cx="1407795" cy="4133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2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dirty="0" sz="2650" spc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dirty="0" sz="265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dirty="0" sz="2650" spc="-2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ct</a:t>
            </a:r>
            <a:endParaRPr sz="26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45">
                <a:latin typeface="Arial"/>
                <a:cs typeface="Arial"/>
              </a:rPr>
              <a:t></a:t>
            </a:r>
            <a:r>
              <a:rPr dirty="0" spc="-45"/>
              <a:t>Optimist</a:t>
            </a:r>
            <a:r>
              <a:rPr dirty="0" spc="30"/>
              <a:t> </a:t>
            </a:r>
            <a:r>
              <a:rPr dirty="0" spc="10"/>
              <a:t>International</a:t>
            </a:r>
          </a:p>
        </p:txBody>
      </p:sp>
      <p:sp>
        <p:nvSpPr>
          <p:cNvPr id="9" name="object 9"/>
          <p:cNvSpPr/>
          <p:nvPr/>
        </p:nvSpPr>
        <p:spPr>
          <a:xfrm>
            <a:off x="6537959" y="3051048"/>
            <a:ext cx="2514600" cy="3352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29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600" y="920496"/>
            <a:ext cx="8589264" cy="1252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11557" y="3909314"/>
            <a:ext cx="4888865" cy="1052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NOW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Program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(for</a:t>
            </a:r>
            <a:r>
              <a:rPr dirty="0" sz="2650" spc="-7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Recruiting)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98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PGI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(for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dirty="0" sz="2600" spc="-8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Members)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1557" y="2858006"/>
            <a:ext cx="7706359" cy="8001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pc="15">
                <a:solidFill>
                  <a:srgbClr val="444444"/>
                </a:solidFill>
              </a:rPr>
              <a:t>Many </a:t>
            </a:r>
            <a:r>
              <a:rPr dirty="0" spc="20">
                <a:solidFill>
                  <a:srgbClr val="444444"/>
                </a:solidFill>
              </a:rPr>
              <a:t>programs </a:t>
            </a:r>
            <a:r>
              <a:rPr dirty="0" spc="15">
                <a:solidFill>
                  <a:srgbClr val="444444"/>
                </a:solidFill>
              </a:rPr>
              <a:t>are </a:t>
            </a:r>
            <a:r>
              <a:rPr dirty="0" spc="10">
                <a:solidFill>
                  <a:srgbClr val="444444"/>
                </a:solidFill>
              </a:rPr>
              <a:t>available </a:t>
            </a:r>
            <a:r>
              <a:rPr dirty="0" spc="15">
                <a:solidFill>
                  <a:srgbClr val="444444"/>
                </a:solidFill>
              </a:rPr>
              <a:t>to </a:t>
            </a:r>
            <a:r>
              <a:rPr dirty="0" spc="10">
                <a:solidFill>
                  <a:srgbClr val="444444"/>
                </a:solidFill>
              </a:rPr>
              <a:t>help </a:t>
            </a:r>
            <a:r>
              <a:rPr dirty="0">
                <a:solidFill>
                  <a:srgbClr val="444444"/>
                </a:solidFill>
              </a:rPr>
              <a:t>you </a:t>
            </a:r>
            <a:r>
              <a:rPr dirty="0" spc="15">
                <a:solidFill>
                  <a:srgbClr val="444444"/>
                </a:solidFill>
              </a:rPr>
              <a:t>to </a:t>
            </a:r>
            <a:r>
              <a:rPr dirty="0" spc="15">
                <a:solidFill>
                  <a:srgbClr val="444444"/>
                </a:solidFill>
              </a:rPr>
              <a:t>acheive  </a:t>
            </a:r>
            <a:r>
              <a:rPr dirty="0" sz="2650" spc="-10">
                <a:solidFill>
                  <a:srgbClr val="444444"/>
                </a:solidFill>
              </a:rPr>
              <a:t>success. </a:t>
            </a:r>
            <a:r>
              <a:rPr dirty="0" sz="2650" spc="-15">
                <a:solidFill>
                  <a:srgbClr val="444444"/>
                </a:solidFill>
              </a:rPr>
              <a:t>Please </a:t>
            </a:r>
            <a:r>
              <a:rPr dirty="0" sz="2650" spc="-10">
                <a:solidFill>
                  <a:srgbClr val="444444"/>
                </a:solidFill>
              </a:rPr>
              <a:t>find </a:t>
            </a:r>
            <a:r>
              <a:rPr dirty="0" sz="2650" spc="-5">
                <a:solidFill>
                  <a:srgbClr val="444444"/>
                </a:solidFill>
              </a:rPr>
              <a:t>the </a:t>
            </a:r>
            <a:r>
              <a:rPr dirty="0" sz="2650" spc="-25">
                <a:solidFill>
                  <a:srgbClr val="444444"/>
                </a:solidFill>
              </a:rPr>
              <a:t>two </a:t>
            </a:r>
            <a:r>
              <a:rPr dirty="0" sz="2650" spc="-10">
                <a:solidFill>
                  <a:srgbClr val="444444"/>
                </a:solidFill>
              </a:rPr>
              <a:t>most</a:t>
            </a:r>
            <a:r>
              <a:rPr dirty="0" sz="2650" spc="110">
                <a:solidFill>
                  <a:srgbClr val="444444"/>
                </a:solidFill>
              </a:rPr>
              <a:t> </a:t>
            </a:r>
            <a:r>
              <a:rPr dirty="0" sz="2650" spc="-5">
                <a:solidFill>
                  <a:srgbClr val="444444"/>
                </a:solidFill>
              </a:rPr>
              <a:t>important:</a:t>
            </a:r>
            <a:endParaRPr sz="2650"/>
          </a:p>
        </p:txBody>
      </p:sp>
      <p:sp>
        <p:nvSpPr>
          <p:cNvPr id="9" name="object 9"/>
          <p:cNvSpPr/>
          <p:nvPr/>
        </p:nvSpPr>
        <p:spPr>
          <a:xfrm>
            <a:off x="5532120" y="4120896"/>
            <a:ext cx="4081271" cy="3060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29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44039" y="115823"/>
            <a:ext cx="6373367" cy="7543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765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29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8744" y="3038855"/>
            <a:ext cx="8799576" cy="454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57159" y="277368"/>
            <a:ext cx="1920239" cy="1941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6823" y="4386071"/>
            <a:ext cx="1856232" cy="2148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5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57655" y="115823"/>
            <a:ext cx="7946135" cy="7543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645"/>
              </a:lnSpc>
            </a:pPr>
            <a:fld id="{81D60167-4931-47E6-BA6A-407CBD079E47}" type="slidenum">
              <a:rPr dirty="0" sz="1500" spc="20"/>
              <a:t>30</a:t>
            </a:fld>
            <a:endParaRPr sz="1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15823"/>
            <a:ext cx="10058400" cy="7040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645"/>
              </a:lnSpc>
            </a:pPr>
            <a:fld id="{81D60167-4931-47E6-BA6A-407CBD079E47}" type="slidenum">
              <a:rPr dirty="0" sz="1500" spc="20"/>
              <a:t>30</a:t>
            </a:fld>
            <a:endParaRPr sz="1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7304" y="679704"/>
            <a:ext cx="3084576" cy="1652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61559" y="158495"/>
            <a:ext cx="4611623" cy="7501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645"/>
              </a:lnSpc>
            </a:pPr>
            <a:fld id="{81D60167-4931-47E6-BA6A-407CBD079E47}" type="slidenum">
              <a:rPr dirty="0" sz="1500" spc="20"/>
              <a:t>30</a:t>
            </a:fld>
            <a:endParaRPr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829055"/>
            <a:ext cx="1548383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85160" y="368808"/>
            <a:ext cx="6537959" cy="6620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645"/>
              </a:lnSpc>
            </a:pPr>
            <a:fld id="{81D60167-4931-47E6-BA6A-407CBD079E47}" type="slidenum">
              <a:rPr dirty="0" sz="1500" spc="20"/>
              <a:t>30</a:t>
            </a:fld>
            <a:endParaRPr sz="1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2722" y="1786382"/>
            <a:ext cx="8900795" cy="44189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5">
                <a:latin typeface="Arial"/>
                <a:cs typeface="Arial"/>
              </a:rPr>
              <a:t>Plan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5">
                <a:latin typeface="Arial"/>
                <a:cs typeface="Arial"/>
              </a:rPr>
              <a:t>worst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10">
                <a:latin typeface="Arial"/>
                <a:cs typeface="Arial"/>
              </a:rPr>
              <a:t>inspire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 spc="5">
                <a:latin typeface="Arial"/>
                <a:cs typeface="Arial"/>
              </a:rPr>
              <a:t>the</a:t>
            </a:r>
            <a:r>
              <a:rPr dirty="0" sz="2950" spc="-114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Best;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5">
                <a:latin typeface="Arial"/>
                <a:cs typeface="Arial"/>
              </a:rPr>
              <a:t>Contribute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5">
                <a:latin typeface="Arial"/>
                <a:cs typeface="Arial"/>
              </a:rPr>
              <a:t>creation </a:t>
            </a:r>
            <a:r>
              <a:rPr dirty="0" sz="2950" spc="10">
                <a:latin typeface="Arial"/>
                <a:cs typeface="Arial"/>
              </a:rPr>
              <a:t>of </a:t>
            </a:r>
            <a:r>
              <a:rPr dirty="0" sz="2950" spc="10">
                <a:latin typeface="Arial"/>
                <a:cs typeface="Arial"/>
              </a:rPr>
              <a:t>a </a:t>
            </a:r>
            <a:r>
              <a:rPr dirty="0" sz="2950" spc="5">
                <a:latin typeface="Arial"/>
                <a:cs typeface="Arial"/>
              </a:rPr>
              <a:t>Positive</a:t>
            </a:r>
            <a:r>
              <a:rPr dirty="0" sz="2950" spc="1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Climate;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Perseverance </a:t>
            </a:r>
            <a:r>
              <a:rPr dirty="0" sz="2950" spc="10">
                <a:latin typeface="Arial"/>
                <a:cs typeface="Arial"/>
              </a:rPr>
              <a:t>against </a:t>
            </a:r>
            <a:r>
              <a:rPr dirty="0" sz="2950" spc="10">
                <a:latin typeface="Arial"/>
                <a:cs typeface="Arial"/>
              </a:rPr>
              <a:t>all</a:t>
            </a:r>
            <a:r>
              <a:rPr dirty="0" sz="2950" spc="-150">
                <a:latin typeface="Arial"/>
                <a:cs typeface="Arial"/>
              </a:rPr>
              <a:t> </a:t>
            </a:r>
            <a:r>
              <a:rPr dirty="0" sz="2950" spc="15">
                <a:latin typeface="Arial"/>
                <a:cs typeface="Arial"/>
              </a:rPr>
              <a:t>odds;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Develop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-55">
                <a:latin typeface="Arial"/>
                <a:cs typeface="Arial"/>
              </a:rPr>
              <a:t>Teach </a:t>
            </a:r>
            <a:r>
              <a:rPr dirty="0" sz="2950" spc="10">
                <a:latin typeface="Arial"/>
                <a:cs typeface="Arial"/>
              </a:rPr>
              <a:t>not</a:t>
            </a:r>
            <a:r>
              <a:rPr dirty="0" sz="2950" spc="-70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criticize;</a:t>
            </a:r>
            <a:endParaRPr sz="2950">
              <a:latin typeface="Arial"/>
              <a:cs typeface="Arial"/>
            </a:endParaRPr>
          </a:p>
          <a:p>
            <a:pPr marL="295910" marR="5080" indent="-283845">
              <a:lnSpc>
                <a:spcPct val="100299"/>
              </a:lnSpc>
              <a:spcBef>
                <a:spcPts val="480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Make </a:t>
            </a:r>
            <a:r>
              <a:rPr dirty="0" sz="2950" spc="10">
                <a:latin typeface="Arial"/>
                <a:cs typeface="Arial"/>
              </a:rPr>
              <a:t>all </a:t>
            </a:r>
            <a:r>
              <a:rPr dirty="0" sz="2950" spc="-5">
                <a:latin typeface="Arial"/>
                <a:cs typeface="Arial"/>
              </a:rPr>
              <a:t>effort </a:t>
            </a:r>
            <a:r>
              <a:rPr dirty="0" sz="2950">
                <a:latin typeface="Arial"/>
                <a:cs typeface="Arial"/>
              </a:rPr>
              <a:t>to </a:t>
            </a:r>
            <a:r>
              <a:rPr dirty="0" sz="2950" spc="15">
                <a:latin typeface="Arial"/>
                <a:cs typeface="Arial"/>
              </a:rPr>
              <a:t>become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10">
                <a:latin typeface="Arial"/>
                <a:cs typeface="Arial"/>
              </a:rPr>
              <a:t>person </a:t>
            </a:r>
            <a:r>
              <a:rPr dirty="0" sz="2950" spc="-15">
                <a:latin typeface="Arial"/>
                <a:cs typeface="Arial"/>
              </a:rPr>
              <a:t>you</a:t>
            </a:r>
            <a:r>
              <a:rPr dirty="0" sz="2950" spc="-4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would</a:t>
            </a:r>
            <a:r>
              <a:rPr dirty="0" sz="2950" spc="-1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like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>
                <a:latin typeface="Arial"/>
                <a:cs typeface="Arial"/>
              </a:rPr>
              <a:t>to </a:t>
            </a:r>
            <a:r>
              <a:rPr dirty="0" sz="2950" spc="5">
                <a:latin typeface="Arial"/>
                <a:cs typeface="Arial"/>
              </a:rPr>
              <a:t>work</a:t>
            </a:r>
            <a:r>
              <a:rPr dirty="0" sz="2950" spc="-6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with;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5">
                <a:latin typeface="Arial"/>
                <a:cs typeface="Arial"/>
              </a:rPr>
              <a:t>See </a:t>
            </a:r>
            <a:r>
              <a:rPr dirty="0" sz="2950" spc="10">
                <a:latin typeface="Arial"/>
                <a:cs typeface="Arial"/>
              </a:rPr>
              <a:t>Challenges </a:t>
            </a:r>
            <a:r>
              <a:rPr dirty="0" sz="2950" spc="10">
                <a:latin typeface="Arial"/>
                <a:cs typeface="Arial"/>
              </a:rPr>
              <a:t>not</a:t>
            </a:r>
            <a:r>
              <a:rPr dirty="0" sz="2950" spc="-14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Barriers;</a:t>
            </a:r>
            <a:endParaRPr sz="2950">
              <a:latin typeface="Arial"/>
              <a:cs typeface="Arial"/>
            </a:endParaRPr>
          </a:p>
          <a:p>
            <a:pPr marL="295910" marR="1153160" indent="-283845">
              <a:lnSpc>
                <a:spcPct val="100299"/>
              </a:lnSpc>
              <a:spcBef>
                <a:spcPts val="45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5">
                <a:latin typeface="Arial"/>
                <a:cs typeface="Arial"/>
              </a:rPr>
              <a:t>Be </a:t>
            </a:r>
            <a:r>
              <a:rPr dirty="0" sz="2950" spc="5">
                <a:latin typeface="Arial"/>
                <a:cs typeface="Arial"/>
              </a:rPr>
              <a:t>Governed </a:t>
            </a:r>
            <a:r>
              <a:rPr dirty="0" sz="2950" spc="10">
                <a:latin typeface="Arial"/>
                <a:cs typeface="Arial"/>
              </a:rPr>
              <a:t>by </a:t>
            </a:r>
            <a:r>
              <a:rPr dirty="0" sz="2950" spc="15">
                <a:latin typeface="Arial"/>
                <a:cs typeface="Arial"/>
              </a:rPr>
              <a:t>Hope </a:t>
            </a:r>
            <a:r>
              <a:rPr dirty="0" sz="2950" spc="10">
                <a:latin typeface="Arial"/>
                <a:cs typeface="Arial"/>
              </a:rPr>
              <a:t>of </a:t>
            </a:r>
            <a:r>
              <a:rPr dirty="0" sz="2950" spc="15">
                <a:latin typeface="Arial"/>
                <a:cs typeface="Arial"/>
              </a:rPr>
              <a:t>Success </a:t>
            </a:r>
            <a:r>
              <a:rPr dirty="0" sz="2950" spc="10">
                <a:latin typeface="Arial"/>
                <a:cs typeface="Arial"/>
              </a:rPr>
              <a:t>not</a:t>
            </a:r>
            <a:r>
              <a:rPr dirty="0" sz="2950" spc="-165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by</a:t>
            </a:r>
            <a:r>
              <a:rPr dirty="0" sz="2950" spc="-10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 spc="10">
                <a:latin typeface="Arial"/>
                <a:cs typeface="Arial"/>
              </a:rPr>
              <a:t>Specter </a:t>
            </a:r>
            <a:r>
              <a:rPr dirty="0" sz="2950" spc="10">
                <a:latin typeface="Arial"/>
                <a:cs typeface="Arial"/>
              </a:rPr>
              <a:t>of</a:t>
            </a:r>
            <a:r>
              <a:rPr dirty="0" sz="2950" spc="-9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failure.</a:t>
            </a:r>
            <a:endParaRPr sz="2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8944" y="539495"/>
            <a:ext cx="5571744" cy="113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64423" y="280415"/>
            <a:ext cx="1990344" cy="1429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6823" y="356615"/>
            <a:ext cx="1100327" cy="1274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70523" y="7362623"/>
            <a:ext cx="134937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15"/>
              </a:lnSpc>
            </a:pPr>
            <a:r>
              <a:rPr dirty="0" sz="1100">
                <a:latin typeface="Arial"/>
                <a:cs typeface="Arial"/>
              </a:rPr>
              <a:t>Optimist</a:t>
            </a:r>
            <a:r>
              <a:rPr dirty="0" sz="1100" spc="-1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International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2722" y="1786382"/>
            <a:ext cx="8760460" cy="4363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5">
                <a:latin typeface="Arial"/>
                <a:cs typeface="Arial"/>
              </a:rPr>
              <a:t>Inspire </a:t>
            </a:r>
            <a:r>
              <a:rPr dirty="0" sz="2950" spc="5">
                <a:latin typeface="Arial"/>
                <a:cs typeface="Arial"/>
              </a:rPr>
              <a:t>Positive </a:t>
            </a:r>
            <a:r>
              <a:rPr dirty="0" sz="2950" spc="10">
                <a:latin typeface="Arial"/>
                <a:cs typeface="Arial"/>
              </a:rPr>
              <a:t>Thinking </a:t>
            </a:r>
            <a:r>
              <a:rPr dirty="0" sz="2950" spc="10">
                <a:latin typeface="Arial"/>
                <a:cs typeface="Arial"/>
              </a:rPr>
              <a:t>in </a:t>
            </a:r>
            <a:r>
              <a:rPr dirty="0" sz="2950">
                <a:latin typeface="Arial"/>
                <a:cs typeface="Arial"/>
              </a:rPr>
              <a:t>your</a:t>
            </a:r>
            <a:r>
              <a:rPr dirty="0" sz="2950" spc="-105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team;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Eliminate </a:t>
            </a:r>
            <a:r>
              <a:rPr dirty="0" sz="2950" spc="10">
                <a:latin typeface="Arial"/>
                <a:cs typeface="Arial"/>
              </a:rPr>
              <a:t>all </a:t>
            </a:r>
            <a:r>
              <a:rPr dirty="0" sz="2950" spc="10">
                <a:latin typeface="Arial"/>
                <a:cs typeface="Arial"/>
              </a:rPr>
              <a:t>rumours </a:t>
            </a:r>
            <a:r>
              <a:rPr dirty="0" sz="2950" spc="10">
                <a:latin typeface="Arial"/>
                <a:cs typeface="Arial"/>
              </a:rPr>
              <a:t>in </a:t>
            </a:r>
            <a:r>
              <a:rPr dirty="0" sz="2950" spc="-10">
                <a:latin typeface="Arial"/>
                <a:cs typeface="Arial"/>
              </a:rPr>
              <a:t>your</a:t>
            </a:r>
            <a:r>
              <a:rPr dirty="0" sz="2950" spc="-7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team;</a:t>
            </a:r>
            <a:endParaRPr sz="2950">
              <a:latin typeface="Arial"/>
              <a:cs typeface="Arial"/>
            </a:endParaRPr>
          </a:p>
          <a:p>
            <a:pPr marL="295910" marR="112395" indent="-283845">
              <a:lnSpc>
                <a:spcPct val="101000"/>
              </a:lnSpc>
              <a:spcBef>
                <a:spcPts val="430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Act </a:t>
            </a:r>
            <a:r>
              <a:rPr dirty="0" sz="2950" spc="10">
                <a:latin typeface="Arial"/>
                <a:cs typeface="Arial"/>
              </a:rPr>
              <a:t>as </a:t>
            </a:r>
            <a:r>
              <a:rPr dirty="0" sz="2950" spc="10">
                <a:latin typeface="Arial"/>
                <a:cs typeface="Arial"/>
              </a:rPr>
              <a:t>an </a:t>
            </a:r>
            <a:r>
              <a:rPr dirty="0" sz="2950" spc="5">
                <a:latin typeface="Arial"/>
                <a:cs typeface="Arial"/>
              </a:rPr>
              <a:t>exemplary </a:t>
            </a:r>
            <a:r>
              <a:rPr dirty="0" sz="2950" spc="10">
                <a:latin typeface="Arial"/>
                <a:cs typeface="Arial"/>
              </a:rPr>
              <a:t>team </a:t>
            </a:r>
            <a:r>
              <a:rPr dirty="0" sz="2950" spc="20">
                <a:latin typeface="Arial"/>
                <a:cs typeface="Arial"/>
              </a:rPr>
              <a:t>member </a:t>
            </a:r>
            <a:r>
              <a:rPr dirty="0" sz="2950" spc="10">
                <a:latin typeface="Arial"/>
                <a:cs typeface="Arial"/>
              </a:rPr>
              <a:t>no</a:t>
            </a:r>
            <a:r>
              <a:rPr dirty="0" sz="2950" spc="-14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matter</a:t>
            </a:r>
            <a:r>
              <a:rPr dirty="0" sz="2950" spc="-10">
                <a:latin typeface="Arial"/>
                <a:cs typeface="Arial"/>
              </a:rPr>
              <a:t> </a:t>
            </a:r>
            <a:r>
              <a:rPr dirty="0" sz="2950" spc="15">
                <a:latin typeface="Arial"/>
                <a:cs typeface="Arial"/>
              </a:rPr>
              <a:t>how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 spc="5">
                <a:latin typeface="Arial"/>
                <a:cs typeface="Arial"/>
              </a:rPr>
              <a:t>we</a:t>
            </a:r>
            <a:r>
              <a:rPr dirty="0" sz="2950" spc="-5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feel;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Believe </a:t>
            </a:r>
            <a:r>
              <a:rPr dirty="0" sz="2950" spc="10">
                <a:latin typeface="Arial"/>
                <a:cs typeface="Arial"/>
              </a:rPr>
              <a:t>in </a:t>
            </a:r>
            <a:r>
              <a:rPr dirty="0" sz="2950" spc="-10">
                <a:latin typeface="Arial"/>
                <a:cs typeface="Arial"/>
              </a:rPr>
              <a:t>your </a:t>
            </a:r>
            <a:r>
              <a:rPr dirty="0" sz="2950" spc="-70">
                <a:latin typeface="Arial"/>
                <a:cs typeface="Arial"/>
              </a:rPr>
              <a:t>Team </a:t>
            </a:r>
            <a:r>
              <a:rPr dirty="0" sz="2950" spc="10">
                <a:latin typeface="Arial"/>
                <a:cs typeface="Arial"/>
              </a:rPr>
              <a:t>at </a:t>
            </a:r>
            <a:r>
              <a:rPr dirty="0" sz="2950" spc="10">
                <a:latin typeface="Arial"/>
                <a:cs typeface="Arial"/>
              </a:rPr>
              <a:t>all </a:t>
            </a:r>
            <a:r>
              <a:rPr dirty="0" sz="2950" spc="15">
                <a:latin typeface="Arial"/>
                <a:cs typeface="Arial"/>
              </a:rPr>
              <a:t>time</a:t>
            </a:r>
            <a:r>
              <a:rPr dirty="0" sz="2950" spc="-70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;</a:t>
            </a:r>
            <a:endParaRPr sz="2950">
              <a:latin typeface="Arial"/>
              <a:cs typeface="Arial"/>
            </a:endParaRPr>
          </a:p>
          <a:p>
            <a:pPr marL="295910" marR="5080" indent="-283845">
              <a:lnSpc>
                <a:spcPct val="101000"/>
              </a:lnSpc>
              <a:spcBef>
                <a:spcPts val="430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Accept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10">
                <a:latin typeface="Arial"/>
                <a:cs typeface="Arial"/>
              </a:rPr>
              <a:t>responsibility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10">
                <a:latin typeface="Arial"/>
                <a:cs typeface="Arial"/>
              </a:rPr>
              <a:t>Success</a:t>
            </a:r>
            <a:r>
              <a:rPr dirty="0" sz="2950" spc="-11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of </a:t>
            </a:r>
            <a:r>
              <a:rPr dirty="0" sz="2950" spc="5">
                <a:latin typeface="Arial"/>
                <a:cs typeface="Arial"/>
              </a:rPr>
              <a:t>Failure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 spc="10">
                <a:latin typeface="Arial"/>
                <a:cs typeface="Arial"/>
              </a:rPr>
              <a:t>of </a:t>
            </a:r>
            <a:r>
              <a:rPr dirty="0" sz="2950" spc="5">
                <a:latin typeface="Arial"/>
                <a:cs typeface="Arial"/>
              </a:rPr>
              <a:t>the</a:t>
            </a:r>
            <a:r>
              <a:rPr dirty="0" sz="2950" spc="-165">
                <a:latin typeface="Arial"/>
                <a:cs typeface="Arial"/>
              </a:rPr>
              <a:t> </a:t>
            </a:r>
            <a:r>
              <a:rPr dirty="0" sz="2950" spc="-50">
                <a:latin typeface="Arial"/>
                <a:cs typeface="Arial"/>
              </a:rPr>
              <a:t>Team;</a:t>
            </a:r>
            <a:endParaRPr sz="2950">
              <a:latin typeface="Arial"/>
              <a:cs typeface="Arial"/>
            </a:endParaRPr>
          </a:p>
          <a:p>
            <a:pPr marL="295910" marR="1076960" indent="-283845">
              <a:lnSpc>
                <a:spcPct val="100299"/>
              </a:lnSpc>
              <a:spcBef>
                <a:spcPts val="45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Accept, </a:t>
            </a:r>
            <a:r>
              <a:rPr dirty="0" sz="2950" spc="10">
                <a:latin typeface="Arial"/>
                <a:cs typeface="Arial"/>
              </a:rPr>
              <a:t>recognize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10">
                <a:latin typeface="Arial"/>
                <a:cs typeface="Arial"/>
              </a:rPr>
              <a:t>appreciate</a:t>
            </a:r>
            <a:r>
              <a:rPr dirty="0" sz="2950" spc="-140">
                <a:latin typeface="Arial"/>
                <a:cs typeface="Arial"/>
              </a:rPr>
              <a:t> </a:t>
            </a:r>
            <a:r>
              <a:rPr dirty="0" sz="2950" spc="-10">
                <a:latin typeface="Arial"/>
                <a:cs typeface="Arial"/>
              </a:rPr>
              <a:t>your</a:t>
            </a:r>
            <a:r>
              <a:rPr dirty="0" sz="2950" spc="55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team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 spc="15">
                <a:latin typeface="Arial"/>
                <a:cs typeface="Arial"/>
              </a:rPr>
              <a:t>members;</a:t>
            </a:r>
            <a:endParaRPr sz="2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8944" y="539495"/>
            <a:ext cx="5571744" cy="113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74152" y="362711"/>
            <a:ext cx="1984247" cy="1444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6823" y="356615"/>
            <a:ext cx="1100327" cy="1274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70523" y="7362623"/>
            <a:ext cx="134937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15"/>
              </a:lnSpc>
            </a:pPr>
            <a:r>
              <a:rPr dirty="0" sz="1100">
                <a:latin typeface="Arial"/>
                <a:cs typeface="Arial"/>
              </a:rPr>
              <a:t>Optimist</a:t>
            </a:r>
            <a:r>
              <a:rPr dirty="0" sz="1100" spc="-1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International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2722" y="1781886"/>
            <a:ext cx="8361045" cy="4368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5910" marR="1013460" indent="-283845">
              <a:lnSpc>
                <a:spcPct val="101000"/>
              </a:lnSpc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0">
                <a:latin typeface="Arial"/>
                <a:cs typeface="Arial"/>
              </a:rPr>
              <a:t>Look </a:t>
            </a:r>
            <a:r>
              <a:rPr dirty="0" sz="2950" spc="10">
                <a:latin typeface="Arial"/>
                <a:cs typeface="Arial"/>
              </a:rPr>
              <a:t>out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>
                <a:latin typeface="Arial"/>
                <a:cs typeface="Arial"/>
              </a:rPr>
              <a:t>Synergy </a:t>
            </a:r>
            <a:r>
              <a:rPr dirty="0" sz="2950">
                <a:latin typeface="Arial"/>
                <a:cs typeface="Arial"/>
              </a:rPr>
              <a:t>everywhere</a:t>
            </a:r>
            <a:r>
              <a:rPr dirty="0" sz="2950" spc="55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and</a:t>
            </a:r>
            <a:r>
              <a:rPr dirty="0" sz="2950" spc="-10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with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>
                <a:latin typeface="Arial"/>
                <a:cs typeface="Arial"/>
              </a:rPr>
              <a:t>everyone;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5">
                <a:latin typeface="Arial"/>
                <a:cs typeface="Arial"/>
              </a:rPr>
              <a:t>Leave </a:t>
            </a:r>
            <a:r>
              <a:rPr dirty="0" sz="2950" spc="-10">
                <a:latin typeface="Arial"/>
                <a:cs typeface="Arial"/>
              </a:rPr>
              <a:t>your </a:t>
            </a:r>
            <a:r>
              <a:rPr dirty="0" sz="2950" spc="15">
                <a:latin typeface="Arial"/>
                <a:cs typeface="Arial"/>
              </a:rPr>
              <a:t>Ego </a:t>
            </a:r>
            <a:r>
              <a:rPr dirty="0" sz="2950" spc="10">
                <a:latin typeface="Arial"/>
                <a:cs typeface="Arial"/>
              </a:rPr>
              <a:t>at </a:t>
            </a:r>
            <a:r>
              <a:rPr dirty="0" sz="2950" spc="5">
                <a:latin typeface="Arial"/>
                <a:cs typeface="Arial"/>
              </a:rPr>
              <a:t>the </a:t>
            </a:r>
            <a:r>
              <a:rPr dirty="0" sz="2950" spc="5">
                <a:latin typeface="Arial"/>
                <a:cs typeface="Arial"/>
              </a:rPr>
              <a:t>Starting</a:t>
            </a:r>
            <a:r>
              <a:rPr dirty="0" sz="2950" spc="-5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Line;</a:t>
            </a:r>
            <a:endParaRPr sz="2950">
              <a:latin typeface="Arial"/>
              <a:cs typeface="Arial"/>
            </a:endParaRPr>
          </a:p>
          <a:p>
            <a:pPr marL="295910" marR="10160" indent="-283845">
              <a:lnSpc>
                <a:spcPct val="101000"/>
              </a:lnSpc>
              <a:spcBef>
                <a:spcPts val="430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5">
                <a:latin typeface="Arial"/>
                <a:cs typeface="Arial"/>
              </a:rPr>
              <a:t>Ask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10">
                <a:latin typeface="Arial"/>
                <a:cs typeface="Arial"/>
              </a:rPr>
              <a:t>Accept </a:t>
            </a:r>
            <a:r>
              <a:rPr dirty="0" sz="2950" spc="10">
                <a:latin typeface="Arial"/>
                <a:cs typeface="Arial"/>
              </a:rPr>
              <a:t>help </a:t>
            </a:r>
            <a:r>
              <a:rPr dirty="0" sz="2950" spc="10">
                <a:latin typeface="Arial"/>
                <a:cs typeface="Arial"/>
              </a:rPr>
              <a:t>– </a:t>
            </a:r>
            <a:r>
              <a:rPr dirty="0" sz="2950" spc="-5">
                <a:latin typeface="Arial"/>
                <a:cs typeface="Arial"/>
              </a:rPr>
              <a:t>It </a:t>
            </a:r>
            <a:r>
              <a:rPr dirty="0" sz="2950" spc="10">
                <a:latin typeface="Arial"/>
                <a:cs typeface="Arial"/>
              </a:rPr>
              <a:t>is </a:t>
            </a:r>
            <a:r>
              <a:rPr dirty="0" sz="2950" spc="10">
                <a:latin typeface="Arial"/>
                <a:cs typeface="Arial"/>
              </a:rPr>
              <a:t>a </a:t>
            </a:r>
            <a:r>
              <a:rPr dirty="0" sz="2950" spc="5">
                <a:latin typeface="Arial"/>
                <a:cs typeface="Arial"/>
              </a:rPr>
              <a:t>gift </a:t>
            </a:r>
            <a:r>
              <a:rPr dirty="0" sz="2950" spc="5">
                <a:latin typeface="Arial"/>
                <a:cs typeface="Arial"/>
              </a:rPr>
              <a:t>for </a:t>
            </a:r>
            <a:r>
              <a:rPr dirty="0" sz="2950" spc="5">
                <a:latin typeface="Arial"/>
                <a:cs typeface="Arial"/>
              </a:rPr>
              <a:t>the</a:t>
            </a:r>
            <a:r>
              <a:rPr dirty="0" sz="2950" spc="-34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one</a:t>
            </a:r>
            <a:r>
              <a:rPr dirty="0" sz="2950" spc="-1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who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 spc="5">
                <a:latin typeface="Arial"/>
                <a:cs typeface="Arial"/>
              </a:rPr>
              <a:t>wants </a:t>
            </a:r>
            <a:r>
              <a:rPr dirty="0" sz="2950">
                <a:latin typeface="Arial"/>
                <a:cs typeface="Arial"/>
              </a:rPr>
              <a:t>to</a:t>
            </a:r>
            <a:r>
              <a:rPr dirty="0" sz="2950" spc="-60">
                <a:latin typeface="Arial"/>
                <a:cs typeface="Arial"/>
              </a:rPr>
              <a:t> </a:t>
            </a:r>
            <a:r>
              <a:rPr dirty="0" sz="2950" spc="10">
                <a:latin typeface="Arial"/>
                <a:cs typeface="Arial"/>
              </a:rPr>
              <a:t>help;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>
                <a:latin typeface="Arial"/>
                <a:cs typeface="Arial"/>
              </a:rPr>
              <a:t>Give </a:t>
            </a:r>
            <a:r>
              <a:rPr dirty="0" sz="2950" spc="5">
                <a:latin typeface="Arial"/>
                <a:cs typeface="Arial"/>
              </a:rPr>
              <a:t>credits </a:t>
            </a:r>
            <a:r>
              <a:rPr dirty="0" sz="2950">
                <a:latin typeface="Arial"/>
                <a:cs typeface="Arial"/>
              </a:rPr>
              <a:t>to </a:t>
            </a:r>
            <a:r>
              <a:rPr dirty="0" sz="2950" spc="15">
                <a:latin typeface="Arial"/>
                <a:cs typeface="Arial"/>
              </a:rPr>
              <a:t>someone</a:t>
            </a:r>
            <a:r>
              <a:rPr dirty="0" sz="2950" spc="-70">
                <a:latin typeface="Arial"/>
                <a:cs typeface="Arial"/>
              </a:rPr>
              <a:t> </a:t>
            </a:r>
            <a:r>
              <a:rPr dirty="0" sz="2950" spc="15">
                <a:latin typeface="Arial"/>
                <a:cs typeface="Arial"/>
              </a:rPr>
              <a:t>else;</a:t>
            </a:r>
            <a:endParaRPr sz="2950">
              <a:latin typeface="Arial"/>
              <a:cs typeface="Arial"/>
            </a:endParaRPr>
          </a:p>
          <a:p>
            <a:pPr marL="295910" marR="5080" indent="-283845">
              <a:lnSpc>
                <a:spcPct val="100299"/>
              </a:lnSpc>
              <a:spcBef>
                <a:spcPts val="45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5">
                <a:latin typeface="Arial"/>
                <a:cs typeface="Arial"/>
              </a:rPr>
              <a:t>Inspire </a:t>
            </a:r>
            <a:r>
              <a:rPr dirty="0" sz="2950" spc="-10">
                <a:latin typeface="Arial"/>
                <a:cs typeface="Arial"/>
              </a:rPr>
              <a:t>your </a:t>
            </a:r>
            <a:r>
              <a:rPr dirty="0" sz="2950" spc="10">
                <a:latin typeface="Arial"/>
                <a:cs typeface="Arial"/>
              </a:rPr>
              <a:t>team </a:t>
            </a:r>
            <a:r>
              <a:rPr dirty="0" sz="2950" spc="10">
                <a:latin typeface="Arial"/>
                <a:cs typeface="Arial"/>
              </a:rPr>
              <a:t>by </a:t>
            </a:r>
            <a:r>
              <a:rPr dirty="0" sz="2950" spc="5">
                <a:latin typeface="Arial"/>
                <a:cs typeface="Arial"/>
              </a:rPr>
              <a:t>giving </a:t>
            </a:r>
            <a:r>
              <a:rPr dirty="0" sz="2950" spc="15">
                <a:latin typeface="Arial"/>
                <a:cs typeface="Arial"/>
              </a:rPr>
              <a:t>them</a:t>
            </a:r>
            <a:r>
              <a:rPr dirty="0" sz="2950" spc="30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the</a:t>
            </a:r>
            <a:r>
              <a:rPr dirty="0" sz="2950" spc="-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opportunity </a:t>
            </a:r>
            <a:r>
              <a:rPr dirty="0" sz="2950" spc="5">
                <a:latin typeface="Times New Roman"/>
                <a:cs typeface="Times New Roman"/>
              </a:rPr>
              <a:t> </a:t>
            </a:r>
            <a:r>
              <a:rPr dirty="0" sz="2950">
                <a:latin typeface="Arial"/>
                <a:cs typeface="Arial"/>
              </a:rPr>
              <a:t>to </a:t>
            </a:r>
            <a:r>
              <a:rPr dirty="0" sz="2950" spc="5">
                <a:latin typeface="Arial"/>
                <a:cs typeface="Arial"/>
              </a:rPr>
              <a:t>take </a:t>
            </a:r>
            <a:r>
              <a:rPr dirty="0" sz="2950" spc="10">
                <a:latin typeface="Arial"/>
                <a:cs typeface="Arial"/>
              </a:rPr>
              <a:t>charge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10">
                <a:latin typeface="Arial"/>
                <a:cs typeface="Arial"/>
              </a:rPr>
              <a:t>by </a:t>
            </a:r>
            <a:r>
              <a:rPr dirty="0" sz="2950" spc="10">
                <a:latin typeface="Arial"/>
                <a:cs typeface="Arial"/>
              </a:rPr>
              <a:t>asking </a:t>
            </a:r>
            <a:r>
              <a:rPr dirty="0" sz="2950" spc="10">
                <a:latin typeface="Arial"/>
                <a:cs typeface="Arial"/>
              </a:rPr>
              <a:t>them </a:t>
            </a:r>
            <a:r>
              <a:rPr dirty="0" sz="2950" spc="5">
                <a:latin typeface="Arial"/>
                <a:cs typeface="Arial"/>
              </a:rPr>
              <a:t>for</a:t>
            </a:r>
            <a:r>
              <a:rPr dirty="0" sz="2950" spc="-85">
                <a:latin typeface="Arial"/>
                <a:cs typeface="Arial"/>
              </a:rPr>
              <a:t> </a:t>
            </a:r>
            <a:r>
              <a:rPr dirty="0" sz="2950" spc="5">
                <a:latin typeface="Arial"/>
                <a:cs typeface="Arial"/>
              </a:rPr>
              <a:t>advice;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295910" algn="l"/>
              </a:tabLst>
            </a:pPr>
            <a:r>
              <a:rPr dirty="0" sz="2000" spc="5">
                <a:solidFill>
                  <a:srgbClr val="2DA0BF"/>
                </a:solidFill>
                <a:latin typeface="Wingdings 3"/>
                <a:cs typeface="Wingdings 3"/>
              </a:rPr>
              <a:t></a:t>
            </a:r>
            <a:r>
              <a:rPr dirty="0" sz="2000" spc="5">
                <a:solidFill>
                  <a:srgbClr val="2DA0BF"/>
                </a:solidFill>
                <a:latin typeface="Times New Roman"/>
                <a:cs typeface="Times New Roman"/>
              </a:rPr>
              <a:t>	</a:t>
            </a:r>
            <a:r>
              <a:rPr dirty="0" sz="2950" spc="15">
                <a:latin typeface="Arial"/>
                <a:cs typeface="Arial"/>
              </a:rPr>
              <a:t>Know </a:t>
            </a:r>
            <a:r>
              <a:rPr dirty="0" sz="2950" spc="10">
                <a:latin typeface="Arial"/>
                <a:cs typeface="Arial"/>
              </a:rPr>
              <a:t>when </a:t>
            </a:r>
            <a:r>
              <a:rPr dirty="0" sz="2950">
                <a:latin typeface="Arial"/>
                <a:cs typeface="Arial"/>
              </a:rPr>
              <a:t>to </a:t>
            </a:r>
            <a:r>
              <a:rPr dirty="0" sz="2950" spc="10">
                <a:latin typeface="Arial"/>
                <a:cs typeface="Arial"/>
              </a:rPr>
              <a:t>lead </a:t>
            </a:r>
            <a:r>
              <a:rPr dirty="0" sz="2950" spc="10">
                <a:latin typeface="Arial"/>
                <a:cs typeface="Arial"/>
              </a:rPr>
              <a:t>and </a:t>
            </a:r>
            <a:r>
              <a:rPr dirty="0" sz="2950" spc="15">
                <a:latin typeface="Arial"/>
                <a:cs typeface="Arial"/>
              </a:rPr>
              <a:t>when </a:t>
            </a:r>
            <a:r>
              <a:rPr dirty="0" sz="2950">
                <a:latin typeface="Arial"/>
                <a:cs typeface="Arial"/>
              </a:rPr>
              <a:t>to</a:t>
            </a:r>
            <a:r>
              <a:rPr dirty="0" sz="2950" spc="-135">
                <a:latin typeface="Arial"/>
                <a:cs typeface="Arial"/>
              </a:rPr>
              <a:t> </a:t>
            </a:r>
            <a:r>
              <a:rPr dirty="0" sz="2950" spc="15">
                <a:latin typeface="Arial"/>
                <a:cs typeface="Arial"/>
              </a:rPr>
              <a:t>manage.</a:t>
            </a:r>
            <a:endParaRPr sz="2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8944" y="539495"/>
            <a:ext cx="5571744" cy="113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64423" y="280415"/>
            <a:ext cx="1990344" cy="1429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6823" y="356615"/>
            <a:ext cx="1100327" cy="1274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70523" y="7362623"/>
            <a:ext cx="134937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15"/>
              </a:lnSpc>
            </a:pPr>
            <a:r>
              <a:rPr dirty="0" sz="1100">
                <a:latin typeface="Arial"/>
                <a:cs typeface="Arial"/>
              </a:rPr>
              <a:t>Optimist</a:t>
            </a:r>
            <a:r>
              <a:rPr dirty="0" sz="1100" spc="-1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International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9697" rIns="0" bIns="0" rtlCol="0" vert="horz">
            <a:spAutoFit/>
          </a:bodyPr>
          <a:lstStyle/>
          <a:p>
            <a:pPr marL="86360">
              <a:lnSpc>
                <a:spcPts val="1215"/>
              </a:lnSpc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2352" y="694944"/>
            <a:ext cx="7482840" cy="448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52800" y="1289304"/>
            <a:ext cx="2023871" cy="502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25367" y="1261874"/>
            <a:ext cx="2082164" cy="561340"/>
          </a:xfrm>
          <a:custGeom>
            <a:avLst/>
            <a:gdLst/>
            <a:ahLst/>
            <a:cxnLst/>
            <a:rect l="l" t="t" r="r" b="b"/>
            <a:pathLst>
              <a:path w="2082164" h="561339">
                <a:moveTo>
                  <a:pt x="2081784" y="530349"/>
                </a:moveTo>
                <a:lnTo>
                  <a:pt x="2081784" y="27429"/>
                </a:lnTo>
                <a:lnTo>
                  <a:pt x="2081342" y="22958"/>
                </a:lnTo>
                <a:lnTo>
                  <a:pt x="2051304" y="0"/>
                </a:lnTo>
                <a:lnTo>
                  <a:pt x="27432" y="0"/>
                </a:lnTo>
                <a:lnTo>
                  <a:pt x="0" y="27429"/>
                </a:lnTo>
                <a:lnTo>
                  <a:pt x="0" y="530349"/>
                </a:lnTo>
                <a:lnTo>
                  <a:pt x="27432" y="560829"/>
                </a:lnTo>
                <a:lnTo>
                  <a:pt x="33528" y="560829"/>
                </a:lnTo>
                <a:lnTo>
                  <a:pt x="33528" y="33525"/>
                </a:lnTo>
                <a:lnTo>
                  <a:pt x="2045208" y="33525"/>
                </a:lnTo>
                <a:lnTo>
                  <a:pt x="2045208" y="560829"/>
                </a:lnTo>
                <a:lnTo>
                  <a:pt x="2051304" y="560829"/>
                </a:lnTo>
                <a:lnTo>
                  <a:pt x="2081342" y="535646"/>
                </a:lnTo>
                <a:lnTo>
                  <a:pt x="2081784" y="530349"/>
                </a:lnTo>
                <a:close/>
              </a:path>
              <a:path w="2082164" h="561339">
                <a:moveTo>
                  <a:pt x="2045208" y="560829"/>
                </a:moveTo>
                <a:lnTo>
                  <a:pt x="2045208" y="524253"/>
                </a:lnTo>
                <a:lnTo>
                  <a:pt x="33528" y="524253"/>
                </a:lnTo>
                <a:lnTo>
                  <a:pt x="33528" y="560829"/>
                </a:lnTo>
                <a:lnTo>
                  <a:pt x="2045208" y="560829"/>
                </a:lnTo>
                <a:close/>
              </a:path>
              <a:path w="2082164" h="561339">
                <a:moveTo>
                  <a:pt x="2033016" y="515109"/>
                </a:moveTo>
                <a:lnTo>
                  <a:pt x="2033016" y="45717"/>
                </a:lnTo>
                <a:lnTo>
                  <a:pt x="45720" y="45717"/>
                </a:lnTo>
                <a:lnTo>
                  <a:pt x="45720" y="515109"/>
                </a:lnTo>
                <a:lnTo>
                  <a:pt x="57912" y="515109"/>
                </a:lnTo>
                <a:lnTo>
                  <a:pt x="57912" y="57909"/>
                </a:lnTo>
                <a:lnTo>
                  <a:pt x="2020824" y="57909"/>
                </a:lnTo>
                <a:lnTo>
                  <a:pt x="2020824" y="515109"/>
                </a:lnTo>
                <a:lnTo>
                  <a:pt x="2033016" y="515109"/>
                </a:lnTo>
                <a:close/>
              </a:path>
              <a:path w="2082164" h="561339">
                <a:moveTo>
                  <a:pt x="2020824" y="515109"/>
                </a:moveTo>
                <a:lnTo>
                  <a:pt x="2020824" y="502917"/>
                </a:lnTo>
                <a:lnTo>
                  <a:pt x="57912" y="502917"/>
                </a:lnTo>
                <a:lnTo>
                  <a:pt x="57912" y="515109"/>
                </a:lnTo>
                <a:lnTo>
                  <a:pt x="2020824" y="515109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52800" y="2045208"/>
            <a:ext cx="2023871" cy="585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25367" y="2014727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30">
                <a:moveTo>
                  <a:pt x="2081784" y="615696"/>
                </a:moveTo>
                <a:lnTo>
                  <a:pt x="2081784" y="30480"/>
                </a:lnTo>
                <a:lnTo>
                  <a:pt x="2081342" y="25182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993"/>
                </a:lnTo>
                <a:lnTo>
                  <a:pt x="2081784" y="615696"/>
                </a:lnTo>
                <a:close/>
              </a:path>
              <a:path w="2082164" h="646430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4" h="646430">
                <a:moveTo>
                  <a:pt x="2033016" y="600456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2" y="600456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4" h="646430">
                <a:moveTo>
                  <a:pt x="2020824" y="600456"/>
                </a:moveTo>
                <a:lnTo>
                  <a:pt x="2020824" y="588264"/>
                </a:lnTo>
                <a:lnTo>
                  <a:pt x="57912" y="588264"/>
                </a:lnTo>
                <a:lnTo>
                  <a:pt x="57912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63188" y="1421891"/>
            <a:ext cx="1409065" cy="1155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Club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Presidents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165100" marR="156210">
              <a:lnSpc>
                <a:spcPct val="102699"/>
              </a:lnSpc>
            </a:pPr>
            <a:r>
              <a:rPr dirty="0" sz="1500" spc="20">
                <a:latin typeface="Arial"/>
                <a:cs typeface="Arial"/>
              </a:rPr>
              <a:t>Inte</a:t>
            </a:r>
            <a:r>
              <a:rPr dirty="0" sz="1500">
                <a:latin typeface="Arial"/>
                <a:cs typeface="Arial"/>
              </a:rPr>
              <a:t>r</a:t>
            </a:r>
            <a:r>
              <a:rPr dirty="0" sz="1500" spc="20">
                <a:latin typeface="Arial"/>
                <a:cs typeface="Arial"/>
              </a:rPr>
              <a:t>nat</a:t>
            </a:r>
            <a:r>
              <a:rPr dirty="0" sz="1500" spc="-5">
                <a:latin typeface="Arial"/>
                <a:cs typeface="Arial"/>
              </a:rPr>
              <a:t>i</a:t>
            </a:r>
            <a:r>
              <a:rPr dirty="0" sz="1500" spc="25">
                <a:latin typeface="Arial"/>
                <a:cs typeface="Arial"/>
              </a:rPr>
              <a:t>on</a:t>
            </a:r>
            <a:r>
              <a:rPr dirty="0" sz="1500" spc="5">
                <a:latin typeface="Arial"/>
                <a:cs typeface="Arial"/>
              </a:rPr>
              <a:t>a</a:t>
            </a:r>
            <a:r>
              <a:rPr dirty="0" sz="1500" spc="5">
                <a:latin typeface="Arial"/>
                <a:cs typeface="Arial"/>
              </a:rPr>
              <a:t>l 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Arial"/>
                <a:cs typeface="Arial"/>
              </a:rPr>
              <a:t>Convention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64735" y="17922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4">
                <a:moveTo>
                  <a:pt x="0" y="0"/>
                </a:moveTo>
                <a:lnTo>
                  <a:pt x="0" y="252982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23544" y="2883408"/>
            <a:ext cx="2011678" cy="585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3062" y="2852927"/>
            <a:ext cx="2072639" cy="646430"/>
          </a:xfrm>
          <a:custGeom>
            <a:avLst/>
            <a:gdLst/>
            <a:ahLst/>
            <a:cxnLst/>
            <a:rect l="l" t="t" r="r" b="b"/>
            <a:pathLst>
              <a:path w="2072639" h="646429">
                <a:moveTo>
                  <a:pt x="2072641" y="615696"/>
                </a:moveTo>
                <a:lnTo>
                  <a:pt x="2072641" y="30480"/>
                </a:lnTo>
                <a:lnTo>
                  <a:pt x="2046718" y="359"/>
                </a:lnTo>
                <a:lnTo>
                  <a:pt x="2042161" y="0"/>
                </a:lnTo>
                <a:lnTo>
                  <a:pt x="30480" y="0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7" y="646176"/>
                </a:lnTo>
                <a:lnTo>
                  <a:pt x="36577" y="36576"/>
                </a:lnTo>
                <a:lnTo>
                  <a:pt x="2036065" y="36576"/>
                </a:lnTo>
                <a:lnTo>
                  <a:pt x="2036065" y="646176"/>
                </a:lnTo>
                <a:lnTo>
                  <a:pt x="2042161" y="646176"/>
                </a:lnTo>
                <a:lnTo>
                  <a:pt x="2072199" y="620993"/>
                </a:lnTo>
                <a:lnTo>
                  <a:pt x="2072641" y="615696"/>
                </a:lnTo>
                <a:close/>
              </a:path>
              <a:path w="2072639" h="646429">
                <a:moveTo>
                  <a:pt x="2036065" y="646176"/>
                </a:moveTo>
                <a:lnTo>
                  <a:pt x="2036065" y="609600"/>
                </a:lnTo>
                <a:lnTo>
                  <a:pt x="36577" y="609600"/>
                </a:lnTo>
                <a:lnTo>
                  <a:pt x="36577" y="646176"/>
                </a:lnTo>
                <a:lnTo>
                  <a:pt x="2036065" y="646176"/>
                </a:lnTo>
                <a:close/>
              </a:path>
              <a:path w="2072639" h="646429">
                <a:moveTo>
                  <a:pt x="2023873" y="600456"/>
                </a:moveTo>
                <a:lnTo>
                  <a:pt x="2023873" y="48768"/>
                </a:lnTo>
                <a:lnTo>
                  <a:pt x="48771" y="48768"/>
                </a:lnTo>
                <a:lnTo>
                  <a:pt x="48771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11681" y="60960"/>
                </a:lnTo>
                <a:lnTo>
                  <a:pt x="2011681" y="600456"/>
                </a:lnTo>
                <a:lnTo>
                  <a:pt x="2023873" y="600456"/>
                </a:lnTo>
                <a:close/>
              </a:path>
              <a:path w="2072639" h="646429">
                <a:moveTo>
                  <a:pt x="2011681" y="600456"/>
                </a:moveTo>
                <a:lnTo>
                  <a:pt x="2011681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11681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80236" y="2933624"/>
            <a:ext cx="1105535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940" marR="5080" indent="-15240">
              <a:lnSpc>
                <a:spcPct val="102699"/>
              </a:lnSpc>
            </a:pPr>
            <a:r>
              <a:rPr dirty="0" sz="1500" spc="10">
                <a:latin typeface="Arial"/>
                <a:cs typeface="Arial"/>
              </a:rPr>
              <a:t>International  </a:t>
            </a:r>
            <a:r>
              <a:rPr dirty="0" sz="1500" spc="20">
                <a:latin typeface="Arial"/>
                <a:cs typeface="Arial"/>
              </a:rPr>
              <a:t>Committees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52800" y="2883408"/>
            <a:ext cx="2023871" cy="585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25367" y="2852927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29">
                <a:moveTo>
                  <a:pt x="2081784" y="615696"/>
                </a:moveTo>
                <a:lnTo>
                  <a:pt x="2081784" y="30480"/>
                </a:lnTo>
                <a:lnTo>
                  <a:pt x="2081342" y="25182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993"/>
                </a:lnTo>
                <a:lnTo>
                  <a:pt x="2081784" y="615696"/>
                </a:lnTo>
                <a:close/>
              </a:path>
              <a:path w="2082164" h="646429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4" h="646429">
                <a:moveTo>
                  <a:pt x="2033016" y="600456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2" y="600456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4" h="646429">
                <a:moveTo>
                  <a:pt x="2020824" y="600456"/>
                </a:moveTo>
                <a:lnTo>
                  <a:pt x="2020824" y="588264"/>
                </a:lnTo>
                <a:lnTo>
                  <a:pt x="57912" y="588264"/>
                </a:lnTo>
                <a:lnTo>
                  <a:pt x="57912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568700" y="3058667"/>
            <a:ext cx="159829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Board </a:t>
            </a:r>
            <a:r>
              <a:rPr dirty="0" sz="1500" spc="15">
                <a:latin typeface="Arial"/>
                <a:cs typeface="Arial"/>
              </a:rPr>
              <a:t>of</a:t>
            </a:r>
            <a:r>
              <a:rPr dirty="0" sz="1500" spc="-65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64735" y="2630424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4">
                <a:moveTo>
                  <a:pt x="0" y="0"/>
                </a:moveTo>
                <a:lnTo>
                  <a:pt x="0" y="252982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35224" y="3176016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577" y="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17520" y="3636264"/>
            <a:ext cx="2682239" cy="670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90088" y="3608832"/>
            <a:ext cx="2740660" cy="728980"/>
          </a:xfrm>
          <a:custGeom>
            <a:avLst/>
            <a:gdLst/>
            <a:ahLst/>
            <a:cxnLst/>
            <a:rect l="l" t="t" r="r" b="b"/>
            <a:pathLst>
              <a:path w="2740660" h="728979">
                <a:moveTo>
                  <a:pt x="2740152" y="697992"/>
                </a:moveTo>
                <a:lnTo>
                  <a:pt x="2740152" y="27432"/>
                </a:lnTo>
                <a:lnTo>
                  <a:pt x="2739792" y="22960"/>
                </a:lnTo>
                <a:lnTo>
                  <a:pt x="2709672" y="0"/>
                </a:lnTo>
                <a:lnTo>
                  <a:pt x="27432" y="0"/>
                </a:lnTo>
                <a:lnTo>
                  <a:pt x="0" y="27432"/>
                </a:lnTo>
                <a:lnTo>
                  <a:pt x="0" y="697992"/>
                </a:lnTo>
                <a:lnTo>
                  <a:pt x="27432" y="728472"/>
                </a:lnTo>
                <a:lnTo>
                  <a:pt x="33528" y="728472"/>
                </a:lnTo>
                <a:lnTo>
                  <a:pt x="33528" y="33528"/>
                </a:lnTo>
                <a:lnTo>
                  <a:pt x="2703576" y="33528"/>
                </a:lnTo>
                <a:lnTo>
                  <a:pt x="2703576" y="728472"/>
                </a:lnTo>
                <a:lnTo>
                  <a:pt x="2709672" y="728472"/>
                </a:lnTo>
                <a:lnTo>
                  <a:pt x="2739854" y="702823"/>
                </a:lnTo>
                <a:lnTo>
                  <a:pt x="2740152" y="697992"/>
                </a:lnTo>
                <a:close/>
              </a:path>
              <a:path w="2740660" h="728979">
                <a:moveTo>
                  <a:pt x="2703576" y="728472"/>
                </a:moveTo>
                <a:lnTo>
                  <a:pt x="2703576" y="691896"/>
                </a:lnTo>
                <a:lnTo>
                  <a:pt x="33528" y="691896"/>
                </a:lnTo>
                <a:lnTo>
                  <a:pt x="33528" y="728472"/>
                </a:lnTo>
                <a:lnTo>
                  <a:pt x="2703576" y="728472"/>
                </a:lnTo>
                <a:close/>
              </a:path>
              <a:path w="2740660" h="728979">
                <a:moveTo>
                  <a:pt x="2694432" y="682752"/>
                </a:moveTo>
                <a:lnTo>
                  <a:pt x="2694432" y="45720"/>
                </a:lnTo>
                <a:lnTo>
                  <a:pt x="45720" y="45720"/>
                </a:lnTo>
                <a:lnTo>
                  <a:pt x="45720" y="682752"/>
                </a:lnTo>
                <a:lnTo>
                  <a:pt x="57912" y="682752"/>
                </a:lnTo>
                <a:lnTo>
                  <a:pt x="57912" y="57912"/>
                </a:lnTo>
                <a:lnTo>
                  <a:pt x="2682240" y="57912"/>
                </a:lnTo>
                <a:lnTo>
                  <a:pt x="2682240" y="682752"/>
                </a:lnTo>
                <a:lnTo>
                  <a:pt x="2694432" y="682752"/>
                </a:lnTo>
                <a:close/>
              </a:path>
              <a:path w="2740660" h="728979">
                <a:moveTo>
                  <a:pt x="2682240" y="682752"/>
                </a:moveTo>
                <a:lnTo>
                  <a:pt x="2682240" y="670560"/>
                </a:lnTo>
                <a:lnTo>
                  <a:pt x="57912" y="670560"/>
                </a:lnTo>
                <a:lnTo>
                  <a:pt x="57912" y="682752"/>
                </a:lnTo>
                <a:lnTo>
                  <a:pt x="2682240" y="682752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425444" y="3726179"/>
            <a:ext cx="1876425" cy="487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4510" marR="5080" indent="-512445">
              <a:lnSpc>
                <a:spcPct val="104000"/>
              </a:lnSpc>
            </a:pPr>
            <a:r>
              <a:rPr dirty="0" sz="1500" spc="15">
                <a:latin typeface="Arial"/>
                <a:cs typeface="Arial"/>
              </a:rPr>
              <a:t>Optimist </a:t>
            </a:r>
            <a:r>
              <a:rPr dirty="0" sz="1500" spc="10">
                <a:latin typeface="Arial"/>
                <a:cs typeface="Arial"/>
              </a:rPr>
              <a:t>International  </a:t>
            </a:r>
            <a:r>
              <a:rPr dirty="0" sz="1500" spc="10">
                <a:latin typeface="Arial"/>
                <a:cs typeface="Arial"/>
              </a:rPr>
              <a:t>President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43400" y="3468623"/>
            <a:ext cx="36830" cy="170815"/>
          </a:xfrm>
          <a:custGeom>
            <a:avLst/>
            <a:gdLst/>
            <a:ahLst/>
            <a:cxnLst/>
            <a:rect l="l" t="t" r="r" b="b"/>
            <a:pathLst>
              <a:path w="36829" h="170814">
                <a:moveTo>
                  <a:pt x="36576" y="3048"/>
                </a:moveTo>
                <a:lnTo>
                  <a:pt x="6096" y="0"/>
                </a:lnTo>
                <a:lnTo>
                  <a:pt x="0" y="167640"/>
                </a:lnTo>
                <a:lnTo>
                  <a:pt x="33528" y="170688"/>
                </a:lnTo>
                <a:lnTo>
                  <a:pt x="36576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2920" y="4559808"/>
            <a:ext cx="2011679" cy="5852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5485" y="4529328"/>
            <a:ext cx="2070100" cy="646430"/>
          </a:xfrm>
          <a:custGeom>
            <a:avLst/>
            <a:gdLst/>
            <a:ahLst/>
            <a:cxnLst/>
            <a:rect l="l" t="t" r="r" b="b"/>
            <a:pathLst>
              <a:path w="2070100" h="646429">
                <a:moveTo>
                  <a:pt x="2069594" y="615696"/>
                </a:moveTo>
                <a:lnTo>
                  <a:pt x="2069594" y="30480"/>
                </a:lnTo>
                <a:lnTo>
                  <a:pt x="2069296" y="25648"/>
                </a:lnTo>
                <a:lnTo>
                  <a:pt x="2039114" y="0"/>
                </a:lnTo>
                <a:lnTo>
                  <a:pt x="27434" y="0"/>
                </a:lnTo>
                <a:lnTo>
                  <a:pt x="0" y="30480"/>
                </a:lnTo>
                <a:lnTo>
                  <a:pt x="0" y="615696"/>
                </a:lnTo>
                <a:lnTo>
                  <a:pt x="27434" y="646176"/>
                </a:lnTo>
                <a:lnTo>
                  <a:pt x="33531" y="646176"/>
                </a:lnTo>
                <a:lnTo>
                  <a:pt x="33531" y="36576"/>
                </a:lnTo>
                <a:lnTo>
                  <a:pt x="2033018" y="36576"/>
                </a:lnTo>
                <a:lnTo>
                  <a:pt x="2033018" y="646176"/>
                </a:lnTo>
                <a:lnTo>
                  <a:pt x="2039114" y="646176"/>
                </a:lnTo>
                <a:lnTo>
                  <a:pt x="2069296" y="620527"/>
                </a:lnTo>
                <a:lnTo>
                  <a:pt x="2069594" y="615696"/>
                </a:lnTo>
                <a:close/>
              </a:path>
              <a:path w="2070100" h="646429">
                <a:moveTo>
                  <a:pt x="2033018" y="646176"/>
                </a:moveTo>
                <a:lnTo>
                  <a:pt x="2033018" y="609600"/>
                </a:lnTo>
                <a:lnTo>
                  <a:pt x="33531" y="609600"/>
                </a:lnTo>
                <a:lnTo>
                  <a:pt x="33531" y="646176"/>
                </a:lnTo>
                <a:lnTo>
                  <a:pt x="2033018" y="646176"/>
                </a:lnTo>
                <a:close/>
              </a:path>
              <a:path w="2070100" h="646429">
                <a:moveTo>
                  <a:pt x="2023874" y="600456"/>
                </a:moveTo>
                <a:lnTo>
                  <a:pt x="2023874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4" y="600456"/>
                </a:lnTo>
                <a:lnTo>
                  <a:pt x="57914" y="60960"/>
                </a:lnTo>
                <a:lnTo>
                  <a:pt x="2011682" y="60960"/>
                </a:lnTo>
                <a:lnTo>
                  <a:pt x="2011682" y="600456"/>
                </a:lnTo>
                <a:lnTo>
                  <a:pt x="2023874" y="600456"/>
                </a:lnTo>
                <a:close/>
              </a:path>
              <a:path w="2070100" h="646429">
                <a:moveTo>
                  <a:pt x="2011682" y="600456"/>
                </a:moveTo>
                <a:lnTo>
                  <a:pt x="2011682" y="588264"/>
                </a:lnTo>
                <a:lnTo>
                  <a:pt x="57914" y="588264"/>
                </a:lnTo>
                <a:lnTo>
                  <a:pt x="57914" y="600456"/>
                </a:lnTo>
                <a:lnTo>
                  <a:pt x="2011682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06625" y="4610023"/>
            <a:ext cx="1611630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marR="5080" indent="-182880">
              <a:lnSpc>
                <a:spcPct val="102699"/>
              </a:lnSpc>
            </a:pPr>
            <a:r>
              <a:rPr dirty="0" sz="1500" spc="15">
                <a:latin typeface="Arial"/>
                <a:cs typeface="Arial"/>
              </a:rPr>
              <a:t>Executive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Director  </a:t>
            </a:r>
            <a:r>
              <a:rPr dirty="0" sz="1500" spc="20">
                <a:latin typeface="Arial"/>
                <a:cs typeface="Arial"/>
              </a:rPr>
              <a:t>Benny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Ellerbe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49823" y="4559808"/>
            <a:ext cx="2020823" cy="5852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19344" y="4529328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6984" y="636283"/>
                </a:moveTo>
                <a:lnTo>
                  <a:pt x="6984" y="9892"/>
                </a:lnTo>
                <a:lnTo>
                  <a:pt x="4543" y="13240"/>
                </a:lnTo>
                <a:lnTo>
                  <a:pt x="2596" y="17001"/>
                </a:lnTo>
                <a:lnTo>
                  <a:pt x="1172" y="21145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6984" y="636283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51304" y="0"/>
                </a:lnTo>
                <a:lnTo>
                  <a:pt x="30480" y="0"/>
                </a:lnTo>
                <a:lnTo>
                  <a:pt x="25648" y="297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486" y="620527"/>
                </a:lnTo>
                <a:lnTo>
                  <a:pt x="2081784" y="61569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600456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5" h="646429">
                <a:moveTo>
                  <a:pt x="2020824" y="600456"/>
                </a:moveTo>
                <a:lnTo>
                  <a:pt x="2020824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104635" y="4735067"/>
            <a:ext cx="7175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">
                <a:latin typeface="Arial"/>
                <a:cs typeface="Arial"/>
              </a:rPr>
              <a:t>Districts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93519" y="4306823"/>
            <a:ext cx="2883535" cy="253365"/>
          </a:xfrm>
          <a:custGeom>
            <a:avLst/>
            <a:gdLst/>
            <a:ahLst/>
            <a:cxnLst/>
            <a:rect l="l" t="t" r="r" b="b"/>
            <a:pathLst>
              <a:path w="2883535" h="253364">
                <a:moveTo>
                  <a:pt x="2865120" y="112776"/>
                </a:moveTo>
                <a:lnTo>
                  <a:pt x="9144" y="112776"/>
                </a:lnTo>
                <a:lnTo>
                  <a:pt x="0" y="118872"/>
                </a:lnTo>
                <a:lnTo>
                  <a:pt x="0" y="252984"/>
                </a:lnTo>
                <a:lnTo>
                  <a:pt x="15240" y="252984"/>
                </a:lnTo>
                <a:lnTo>
                  <a:pt x="15240" y="143256"/>
                </a:lnTo>
                <a:lnTo>
                  <a:pt x="33528" y="128016"/>
                </a:lnTo>
                <a:lnTo>
                  <a:pt x="33528" y="143256"/>
                </a:lnTo>
                <a:lnTo>
                  <a:pt x="2849880" y="143256"/>
                </a:lnTo>
                <a:lnTo>
                  <a:pt x="2849880" y="128016"/>
                </a:lnTo>
                <a:lnTo>
                  <a:pt x="2865120" y="112776"/>
                </a:lnTo>
                <a:close/>
              </a:path>
              <a:path w="2883535" h="253364">
                <a:moveTo>
                  <a:pt x="33528" y="143256"/>
                </a:moveTo>
                <a:lnTo>
                  <a:pt x="33528" y="128016"/>
                </a:lnTo>
                <a:lnTo>
                  <a:pt x="15240" y="143256"/>
                </a:lnTo>
                <a:lnTo>
                  <a:pt x="33528" y="143256"/>
                </a:lnTo>
                <a:close/>
              </a:path>
              <a:path w="2883535" h="253364">
                <a:moveTo>
                  <a:pt x="33528" y="252984"/>
                </a:moveTo>
                <a:lnTo>
                  <a:pt x="33528" y="143256"/>
                </a:lnTo>
                <a:lnTo>
                  <a:pt x="15240" y="143256"/>
                </a:lnTo>
                <a:lnTo>
                  <a:pt x="15240" y="252984"/>
                </a:lnTo>
                <a:lnTo>
                  <a:pt x="33528" y="252984"/>
                </a:lnTo>
                <a:close/>
              </a:path>
              <a:path w="2883535" h="253364">
                <a:moveTo>
                  <a:pt x="2883408" y="137160"/>
                </a:moveTo>
                <a:lnTo>
                  <a:pt x="2883408" y="0"/>
                </a:lnTo>
                <a:lnTo>
                  <a:pt x="2849880" y="0"/>
                </a:lnTo>
                <a:lnTo>
                  <a:pt x="2849880" y="112776"/>
                </a:lnTo>
                <a:lnTo>
                  <a:pt x="2865120" y="112776"/>
                </a:lnTo>
                <a:lnTo>
                  <a:pt x="2865120" y="143256"/>
                </a:lnTo>
                <a:lnTo>
                  <a:pt x="2874264" y="143256"/>
                </a:lnTo>
                <a:lnTo>
                  <a:pt x="2883408" y="137160"/>
                </a:lnTo>
                <a:close/>
              </a:path>
              <a:path w="2883535" h="253364">
                <a:moveTo>
                  <a:pt x="2865120" y="143256"/>
                </a:moveTo>
                <a:lnTo>
                  <a:pt x="2865120" y="112776"/>
                </a:lnTo>
                <a:lnTo>
                  <a:pt x="2849880" y="128016"/>
                </a:lnTo>
                <a:lnTo>
                  <a:pt x="2849880" y="143256"/>
                </a:lnTo>
                <a:lnTo>
                  <a:pt x="2865120" y="1432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43400" y="4306823"/>
            <a:ext cx="2133600" cy="253365"/>
          </a:xfrm>
          <a:custGeom>
            <a:avLst/>
            <a:gdLst/>
            <a:ahLst/>
            <a:cxnLst/>
            <a:rect l="l" t="t" r="r" b="b"/>
            <a:pathLst>
              <a:path w="2133600" h="253364">
                <a:moveTo>
                  <a:pt x="33528" y="112776"/>
                </a:moveTo>
                <a:lnTo>
                  <a:pt x="33528" y="0"/>
                </a:lnTo>
                <a:lnTo>
                  <a:pt x="0" y="0"/>
                </a:lnTo>
                <a:lnTo>
                  <a:pt x="0" y="137160"/>
                </a:lnTo>
                <a:lnTo>
                  <a:pt x="9144" y="143256"/>
                </a:lnTo>
                <a:lnTo>
                  <a:pt x="15240" y="143256"/>
                </a:lnTo>
                <a:lnTo>
                  <a:pt x="15240" y="112776"/>
                </a:lnTo>
                <a:lnTo>
                  <a:pt x="33528" y="112776"/>
                </a:lnTo>
                <a:close/>
              </a:path>
              <a:path w="2133600" h="253364">
                <a:moveTo>
                  <a:pt x="2133600" y="252984"/>
                </a:moveTo>
                <a:lnTo>
                  <a:pt x="2133600" y="118872"/>
                </a:lnTo>
                <a:lnTo>
                  <a:pt x="2127504" y="112776"/>
                </a:lnTo>
                <a:lnTo>
                  <a:pt x="15240" y="112776"/>
                </a:lnTo>
                <a:lnTo>
                  <a:pt x="33528" y="128016"/>
                </a:lnTo>
                <a:lnTo>
                  <a:pt x="33528" y="143256"/>
                </a:lnTo>
                <a:lnTo>
                  <a:pt x="2103120" y="143256"/>
                </a:lnTo>
                <a:lnTo>
                  <a:pt x="2103120" y="128016"/>
                </a:lnTo>
                <a:lnTo>
                  <a:pt x="2118360" y="143256"/>
                </a:lnTo>
                <a:lnTo>
                  <a:pt x="2118360" y="252984"/>
                </a:lnTo>
                <a:lnTo>
                  <a:pt x="2133600" y="252984"/>
                </a:lnTo>
                <a:close/>
              </a:path>
              <a:path w="2133600" h="253364">
                <a:moveTo>
                  <a:pt x="33528" y="143256"/>
                </a:moveTo>
                <a:lnTo>
                  <a:pt x="33528" y="128016"/>
                </a:lnTo>
                <a:lnTo>
                  <a:pt x="15240" y="112776"/>
                </a:lnTo>
                <a:lnTo>
                  <a:pt x="15240" y="143256"/>
                </a:lnTo>
                <a:lnTo>
                  <a:pt x="33528" y="143256"/>
                </a:lnTo>
                <a:close/>
              </a:path>
              <a:path w="2133600" h="253364">
                <a:moveTo>
                  <a:pt x="2118360" y="143256"/>
                </a:moveTo>
                <a:lnTo>
                  <a:pt x="2103120" y="128016"/>
                </a:lnTo>
                <a:lnTo>
                  <a:pt x="2103120" y="143256"/>
                </a:lnTo>
                <a:lnTo>
                  <a:pt x="2118360" y="143256"/>
                </a:lnTo>
                <a:close/>
              </a:path>
              <a:path w="2133600" h="253364">
                <a:moveTo>
                  <a:pt x="2118360" y="252984"/>
                </a:moveTo>
                <a:lnTo>
                  <a:pt x="2118360" y="143256"/>
                </a:lnTo>
                <a:lnTo>
                  <a:pt x="2103120" y="143256"/>
                </a:lnTo>
                <a:lnTo>
                  <a:pt x="2103120" y="252984"/>
                </a:lnTo>
                <a:lnTo>
                  <a:pt x="2118360" y="252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105911" y="6068567"/>
            <a:ext cx="2020823" cy="5852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075432" y="6038088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51304" y="0"/>
                </a:lnTo>
                <a:lnTo>
                  <a:pt x="30480" y="0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486" y="620527"/>
                </a:lnTo>
                <a:lnTo>
                  <a:pt x="2081784" y="615696"/>
                </a:lnTo>
                <a:close/>
              </a:path>
              <a:path w="2082164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4" h="646429">
                <a:moveTo>
                  <a:pt x="2033016" y="600456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4" h="646429">
                <a:moveTo>
                  <a:pt x="2020824" y="600456"/>
                </a:moveTo>
                <a:lnTo>
                  <a:pt x="2020824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3233420" y="6243828"/>
            <a:ext cx="17697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Secretary-Treasurer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449823" y="5312664"/>
            <a:ext cx="2020823" cy="5882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419344" y="5285232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5462" y="633008"/>
                </a:moveTo>
                <a:lnTo>
                  <a:pt x="5462" y="11192"/>
                </a:lnTo>
                <a:lnTo>
                  <a:pt x="3127" y="14785"/>
                </a:lnTo>
                <a:lnTo>
                  <a:pt x="1414" y="18726"/>
                </a:lnTo>
                <a:lnTo>
                  <a:pt x="359" y="22960"/>
                </a:lnTo>
                <a:lnTo>
                  <a:pt x="0" y="27432"/>
                </a:lnTo>
                <a:lnTo>
                  <a:pt x="0" y="615696"/>
                </a:lnTo>
                <a:lnTo>
                  <a:pt x="359" y="620252"/>
                </a:lnTo>
                <a:lnTo>
                  <a:pt x="1414" y="624718"/>
                </a:lnTo>
                <a:lnTo>
                  <a:pt x="3127" y="629000"/>
                </a:lnTo>
                <a:lnTo>
                  <a:pt x="5462" y="633008"/>
                </a:lnTo>
                <a:close/>
              </a:path>
              <a:path w="2082165" h="646429">
                <a:moveTo>
                  <a:pt x="2051304" y="646176"/>
                </a:moveTo>
                <a:lnTo>
                  <a:pt x="2051304" y="0"/>
                </a:lnTo>
                <a:lnTo>
                  <a:pt x="30480" y="0"/>
                </a:lnTo>
                <a:lnTo>
                  <a:pt x="25182" y="356"/>
                </a:lnTo>
                <a:lnTo>
                  <a:pt x="25182" y="645734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3528"/>
                </a:lnTo>
                <a:lnTo>
                  <a:pt x="2045208" y="33528"/>
                </a:lnTo>
                <a:lnTo>
                  <a:pt x="2045208" y="646176"/>
                </a:lnTo>
                <a:lnTo>
                  <a:pt x="2051304" y="64617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597408"/>
                </a:moveTo>
                <a:lnTo>
                  <a:pt x="2033016" y="45720"/>
                </a:lnTo>
                <a:lnTo>
                  <a:pt x="48768" y="45720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2020824" y="57912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5" h="646429">
                <a:moveTo>
                  <a:pt x="2020824" y="597408"/>
                </a:moveTo>
                <a:lnTo>
                  <a:pt x="2020824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0824" y="597408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27432"/>
                </a:lnTo>
                <a:lnTo>
                  <a:pt x="2081424" y="22960"/>
                </a:lnTo>
                <a:lnTo>
                  <a:pt x="2080369" y="18726"/>
                </a:lnTo>
                <a:lnTo>
                  <a:pt x="2078656" y="14785"/>
                </a:lnTo>
                <a:lnTo>
                  <a:pt x="2076322" y="11192"/>
                </a:lnTo>
                <a:lnTo>
                  <a:pt x="2076322" y="633008"/>
                </a:lnTo>
                <a:lnTo>
                  <a:pt x="2078656" y="629000"/>
                </a:lnTo>
                <a:lnTo>
                  <a:pt x="2080369" y="624718"/>
                </a:lnTo>
                <a:lnTo>
                  <a:pt x="2081424" y="620252"/>
                </a:lnTo>
                <a:lnTo>
                  <a:pt x="2081784" y="61569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5662676" y="5487923"/>
            <a:ext cx="159829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Board </a:t>
            </a:r>
            <a:r>
              <a:rPr dirty="0" sz="1500" spc="15">
                <a:latin typeface="Arial"/>
                <a:cs typeface="Arial"/>
              </a:rPr>
              <a:t>of</a:t>
            </a:r>
            <a:r>
              <a:rPr dirty="0" sz="1500" spc="-65">
                <a:latin typeface="Arial"/>
                <a:cs typeface="Arial"/>
              </a:rPr>
              <a:t> </a:t>
            </a: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49823" y="6068567"/>
            <a:ext cx="2020823" cy="5852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419344" y="6038088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4543" y="632935"/>
                </a:moveTo>
                <a:lnTo>
                  <a:pt x="4543" y="13240"/>
                </a:lnTo>
                <a:lnTo>
                  <a:pt x="2596" y="17001"/>
                </a:lnTo>
                <a:lnTo>
                  <a:pt x="1172" y="21145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97" y="620527"/>
                </a:lnTo>
                <a:lnTo>
                  <a:pt x="1172" y="625030"/>
                </a:lnTo>
                <a:lnTo>
                  <a:pt x="2596" y="629174"/>
                </a:lnTo>
                <a:lnTo>
                  <a:pt x="4543" y="632935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51304" y="0"/>
                </a:lnTo>
                <a:lnTo>
                  <a:pt x="30480" y="0"/>
                </a:lnTo>
                <a:lnTo>
                  <a:pt x="25648" y="297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486" y="620527"/>
                </a:lnTo>
                <a:lnTo>
                  <a:pt x="2081784" y="61569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600456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5" h="646429">
                <a:moveTo>
                  <a:pt x="2020824" y="600456"/>
                </a:moveTo>
                <a:lnTo>
                  <a:pt x="2020824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6040628" y="6243828"/>
            <a:ext cx="84645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Governor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702295" y="6068567"/>
            <a:ext cx="2020823" cy="5852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671816" y="6038088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2051304" y="646176"/>
                </a:moveTo>
                <a:lnTo>
                  <a:pt x="2051304" y="0"/>
                </a:lnTo>
                <a:lnTo>
                  <a:pt x="30480" y="0"/>
                </a:lnTo>
                <a:lnTo>
                  <a:pt x="441" y="25182"/>
                </a:lnTo>
                <a:lnTo>
                  <a:pt x="0" y="30480"/>
                </a:lnTo>
                <a:lnTo>
                  <a:pt x="0" y="615696"/>
                </a:lnTo>
                <a:lnTo>
                  <a:pt x="25923" y="645816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6064" y="600456"/>
                </a:moveTo>
                <a:lnTo>
                  <a:pt x="2036064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3872" y="60960"/>
                </a:lnTo>
                <a:lnTo>
                  <a:pt x="2023872" y="600456"/>
                </a:lnTo>
                <a:lnTo>
                  <a:pt x="2036064" y="600456"/>
                </a:lnTo>
                <a:close/>
              </a:path>
              <a:path w="2082165" h="646429">
                <a:moveTo>
                  <a:pt x="2023872" y="600456"/>
                </a:moveTo>
                <a:lnTo>
                  <a:pt x="2023872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3872" y="600456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80611" y="21145"/>
                </a:lnTo>
                <a:lnTo>
                  <a:pt x="2079187" y="17001"/>
                </a:lnTo>
                <a:lnTo>
                  <a:pt x="2077240" y="13240"/>
                </a:lnTo>
                <a:lnTo>
                  <a:pt x="2077240" y="632935"/>
                </a:lnTo>
                <a:lnTo>
                  <a:pt x="2079187" y="629174"/>
                </a:lnTo>
                <a:lnTo>
                  <a:pt x="2080611" y="625030"/>
                </a:lnTo>
                <a:lnTo>
                  <a:pt x="2081486" y="620527"/>
                </a:lnTo>
                <a:lnTo>
                  <a:pt x="2081784" y="61569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8180323" y="6121831"/>
            <a:ext cx="1074420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025" marR="5080" indent="-60960">
              <a:lnSpc>
                <a:spcPct val="102699"/>
              </a:lnSpc>
            </a:pPr>
            <a:r>
              <a:rPr dirty="0" sz="1500" spc="15">
                <a:latin typeface="Arial"/>
                <a:cs typeface="Arial"/>
              </a:rPr>
              <a:t>C</a:t>
            </a:r>
            <a:r>
              <a:rPr dirty="0" sz="1500" spc="25">
                <a:latin typeface="Arial"/>
                <a:cs typeface="Arial"/>
              </a:rPr>
              <a:t>o</a:t>
            </a:r>
            <a:r>
              <a:rPr dirty="0" sz="1500" spc="70">
                <a:latin typeface="Arial"/>
                <a:cs typeface="Arial"/>
              </a:rPr>
              <a:t>m</a:t>
            </a:r>
            <a:r>
              <a:rPr dirty="0" sz="1500" spc="45">
                <a:latin typeface="Arial"/>
                <a:cs typeface="Arial"/>
              </a:rPr>
              <a:t>m</a:t>
            </a:r>
            <a:r>
              <a:rPr dirty="0" sz="1500" spc="-5">
                <a:latin typeface="Arial"/>
                <a:cs typeface="Arial"/>
              </a:rPr>
              <a:t>i</a:t>
            </a:r>
            <a:r>
              <a:rPr dirty="0" sz="1500" spc="15">
                <a:latin typeface="Arial"/>
                <a:cs typeface="Arial"/>
              </a:rPr>
              <a:t>tte</a:t>
            </a:r>
            <a:r>
              <a:rPr dirty="0" sz="1500" spc="5">
                <a:latin typeface="Arial"/>
                <a:cs typeface="Arial"/>
              </a:rPr>
              <a:t>e</a:t>
            </a:r>
            <a:r>
              <a:rPr dirty="0" sz="1500" spc="10">
                <a:latin typeface="Arial"/>
                <a:cs typeface="Arial"/>
              </a:rPr>
              <a:t>s 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Arial"/>
                <a:cs typeface="Arial"/>
              </a:rPr>
              <a:t>Presidents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461760" y="5145023"/>
            <a:ext cx="0" cy="167640"/>
          </a:xfrm>
          <a:custGeom>
            <a:avLst/>
            <a:gdLst/>
            <a:ahLst/>
            <a:cxnLst/>
            <a:rect l="l" t="t" r="r" b="b"/>
            <a:pathLst>
              <a:path w="0"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461760" y="5900928"/>
            <a:ext cx="0" cy="167640"/>
          </a:xfrm>
          <a:custGeom>
            <a:avLst/>
            <a:gdLst/>
            <a:ahLst/>
            <a:cxnLst/>
            <a:rect l="l" t="t" r="r" b="b"/>
            <a:pathLst>
              <a:path w="0"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126735" y="6361176"/>
            <a:ext cx="323215" cy="0"/>
          </a:xfrm>
          <a:custGeom>
            <a:avLst/>
            <a:gdLst/>
            <a:ahLst/>
            <a:cxnLst/>
            <a:rect l="l" t="t" r="r" b="b"/>
            <a:pathLst>
              <a:path w="323214" h="0">
                <a:moveTo>
                  <a:pt x="0" y="0"/>
                </a:moveTo>
                <a:lnTo>
                  <a:pt x="323085" y="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470647" y="6361176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 h="0">
                <a:moveTo>
                  <a:pt x="0" y="0"/>
                </a:moveTo>
                <a:lnTo>
                  <a:pt x="231650" y="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449823" y="6833616"/>
            <a:ext cx="2020823" cy="5852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419344" y="6803135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4543" y="632935"/>
                </a:moveTo>
                <a:lnTo>
                  <a:pt x="4543" y="13240"/>
                </a:lnTo>
                <a:lnTo>
                  <a:pt x="2596" y="17001"/>
                </a:lnTo>
                <a:lnTo>
                  <a:pt x="1172" y="21145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97" y="620527"/>
                </a:lnTo>
                <a:lnTo>
                  <a:pt x="1172" y="625030"/>
                </a:lnTo>
                <a:lnTo>
                  <a:pt x="2596" y="629174"/>
                </a:lnTo>
                <a:lnTo>
                  <a:pt x="4543" y="632935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51304" y="0"/>
                </a:lnTo>
                <a:lnTo>
                  <a:pt x="30480" y="0"/>
                </a:lnTo>
                <a:lnTo>
                  <a:pt x="25648" y="297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486" y="620527"/>
                </a:lnTo>
                <a:lnTo>
                  <a:pt x="2081784" y="61569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597408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5" h="646429">
                <a:moveTo>
                  <a:pt x="2020824" y="597408"/>
                </a:moveTo>
                <a:lnTo>
                  <a:pt x="2020824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0824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5909564" y="6886879"/>
            <a:ext cx="1105535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4615" marR="5080" indent="-82550">
              <a:lnSpc>
                <a:spcPct val="102699"/>
              </a:lnSpc>
            </a:pPr>
            <a:r>
              <a:rPr dirty="0" sz="1500" spc="10">
                <a:latin typeface="Arial"/>
                <a:cs typeface="Arial"/>
              </a:rPr>
              <a:t>Lieutenants-  </a:t>
            </a:r>
            <a:r>
              <a:rPr dirty="0" sz="1500" spc="15">
                <a:latin typeface="Arial"/>
                <a:cs typeface="Arial"/>
              </a:rPr>
              <a:t>Governors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461760" y="6653783"/>
            <a:ext cx="0" cy="180340"/>
          </a:xfrm>
          <a:custGeom>
            <a:avLst/>
            <a:gdLst/>
            <a:ahLst/>
            <a:cxnLst/>
            <a:rect l="l" t="t" r="r" b="b"/>
            <a:pathLst>
              <a:path w="0" h="180340">
                <a:moveTo>
                  <a:pt x="0" y="0"/>
                </a:moveTo>
                <a:lnTo>
                  <a:pt x="0" y="179834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52984" y="5733288"/>
            <a:ext cx="2514598" cy="5852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22502" y="5702808"/>
            <a:ext cx="2575560" cy="646430"/>
          </a:xfrm>
          <a:custGeom>
            <a:avLst/>
            <a:gdLst/>
            <a:ahLst/>
            <a:cxnLst/>
            <a:rect l="l" t="t" r="r" b="b"/>
            <a:pathLst>
              <a:path w="2575560" h="646429">
                <a:moveTo>
                  <a:pt x="2575561" y="615696"/>
                </a:moveTo>
                <a:lnTo>
                  <a:pt x="2575561" y="30480"/>
                </a:lnTo>
                <a:lnTo>
                  <a:pt x="2575119" y="25182"/>
                </a:lnTo>
                <a:lnTo>
                  <a:pt x="2545081" y="0"/>
                </a:lnTo>
                <a:lnTo>
                  <a:pt x="30480" y="0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7" y="646176"/>
                </a:lnTo>
                <a:lnTo>
                  <a:pt x="36577" y="36576"/>
                </a:lnTo>
                <a:lnTo>
                  <a:pt x="2538985" y="36576"/>
                </a:lnTo>
                <a:lnTo>
                  <a:pt x="2538985" y="646176"/>
                </a:lnTo>
                <a:lnTo>
                  <a:pt x="2545081" y="646176"/>
                </a:lnTo>
                <a:lnTo>
                  <a:pt x="2575119" y="620993"/>
                </a:lnTo>
                <a:lnTo>
                  <a:pt x="2575561" y="615696"/>
                </a:lnTo>
                <a:close/>
              </a:path>
              <a:path w="2575560" h="646429">
                <a:moveTo>
                  <a:pt x="2538985" y="646176"/>
                </a:moveTo>
                <a:lnTo>
                  <a:pt x="2538985" y="609600"/>
                </a:lnTo>
                <a:lnTo>
                  <a:pt x="36577" y="609600"/>
                </a:lnTo>
                <a:lnTo>
                  <a:pt x="36577" y="646176"/>
                </a:lnTo>
                <a:lnTo>
                  <a:pt x="2538985" y="646176"/>
                </a:lnTo>
                <a:close/>
              </a:path>
              <a:path w="2575560" h="646429">
                <a:moveTo>
                  <a:pt x="2526793" y="600456"/>
                </a:moveTo>
                <a:lnTo>
                  <a:pt x="2526793" y="48768"/>
                </a:lnTo>
                <a:lnTo>
                  <a:pt x="48771" y="48768"/>
                </a:lnTo>
                <a:lnTo>
                  <a:pt x="48771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514601" y="60960"/>
                </a:lnTo>
                <a:lnTo>
                  <a:pt x="2514601" y="600456"/>
                </a:lnTo>
                <a:lnTo>
                  <a:pt x="2526793" y="600456"/>
                </a:lnTo>
                <a:close/>
              </a:path>
              <a:path w="2575560" h="646429">
                <a:moveTo>
                  <a:pt x="2514601" y="600456"/>
                </a:moveTo>
                <a:lnTo>
                  <a:pt x="2514601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514601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575562" y="5786551"/>
            <a:ext cx="1876425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94030" marR="5080" indent="-481965">
              <a:lnSpc>
                <a:spcPct val="102699"/>
              </a:lnSpc>
            </a:pPr>
            <a:r>
              <a:rPr dirty="0" sz="1500" spc="15">
                <a:latin typeface="Arial"/>
                <a:cs typeface="Arial"/>
              </a:rPr>
              <a:t>Optimist </a:t>
            </a:r>
            <a:r>
              <a:rPr dirty="0" sz="1500" spc="10">
                <a:latin typeface="Arial"/>
                <a:cs typeface="Arial"/>
              </a:rPr>
              <a:t>International  </a:t>
            </a:r>
            <a:r>
              <a:rPr dirty="0" sz="1500" spc="15">
                <a:latin typeface="Arial"/>
                <a:cs typeface="Arial"/>
              </a:rPr>
              <a:t>Personnel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510283" y="5145023"/>
            <a:ext cx="0" cy="588645"/>
          </a:xfrm>
          <a:custGeom>
            <a:avLst/>
            <a:gdLst/>
            <a:ahLst/>
            <a:cxnLst/>
            <a:rect l="l" t="t" r="r" b="b"/>
            <a:pathLst>
              <a:path w="0" h="588645">
                <a:moveTo>
                  <a:pt x="0" y="0"/>
                </a:moveTo>
                <a:lnTo>
                  <a:pt x="0" y="588262"/>
                </a:lnTo>
              </a:path>
            </a:pathLst>
          </a:custGeom>
          <a:ln w="33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376672" y="1533144"/>
            <a:ext cx="4578350" cy="5605780"/>
          </a:xfrm>
          <a:custGeom>
            <a:avLst/>
            <a:gdLst/>
            <a:ahLst/>
            <a:cxnLst/>
            <a:rect l="l" t="t" r="r" b="b"/>
            <a:pathLst>
              <a:path w="4578350" h="5605780">
                <a:moveTo>
                  <a:pt x="4578096" y="5599176"/>
                </a:moveTo>
                <a:lnTo>
                  <a:pt x="4578096" y="3048"/>
                </a:lnTo>
                <a:lnTo>
                  <a:pt x="4575048" y="0"/>
                </a:lnTo>
                <a:lnTo>
                  <a:pt x="0" y="0"/>
                </a:lnTo>
                <a:lnTo>
                  <a:pt x="0" y="18288"/>
                </a:lnTo>
                <a:lnTo>
                  <a:pt x="4556760" y="18288"/>
                </a:lnTo>
                <a:lnTo>
                  <a:pt x="4556760" y="9144"/>
                </a:lnTo>
                <a:lnTo>
                  <a:pt x="4568952" y="18288"/>
                </a:lnTo>
                <a:lnTo>
                  <a:pt x="4568952" y="5605272"/>
                </a:lnTo>
                <a:lnTo>
                  <a:pt x="4575048" y="5605272"/>
                </a:lnTo>
                <a:lnTo>
                  <a:pt x="4578096" y="5599176"/>
                </a:lnTo>
                <a:close/>
              </a:path>
              <a:path w="4578350" h="5605780">
                <a:moveTo>
                  <a:pt x="4568952" y="5583936"/>
                </a:moveTo>
                <a:lnTo>
                  <a:pt x="2093976" y="5583936"/>
                </a:lnTo>
                <a:lnTo>
                  <a:pt x="2093976" y="5605272"/>
                </a:lnTo>
                <a:lnTo>
                  <a:pt x="4556760" y="5605272"/>
                </a:lnTo>
                <a:lnTo>
                  <a:pt x="4556760" y="5593080"/>
                </a:lnTo>
                <a:lnTo>
                  <a:pt x="4568952" y="5583936"/>
                </a:lnTo>
                <a:close/>
              </a:path>
              <a:path w="4578350" h="5605780">
                <a:moveTo>
                  <a:pt x="4568952" y="18288"/>
                </a:moveTo>
                <a:lnTo>
                  <a:pt x="4556760" y="9144"/>
                </a:lnTo>
                <a:lnTo>
                  <a:pt x="4556760" y="18288"/>
                </a:lnTo>
                <a:lnTo>
                  <a:pt x="4568952" y="18288"/>
                </a:lnTo>
                <a:close/>
              </a:path>
              <a:path w="4578350" h="5605780">
                <a:moveTo>
                  <a:pt x="4568952" y="5583936"/>
                </a:moveTo>
                <a:lnTo>
                  <a:pt x="4568952" y="18288"/>
                </a:lnTo>
                <a:lnTo>
                  <a:pt x="4556760" y="18288"/>
                </a:lnTo>
                <a:lnTo>
                  <a:pt x="4556760" y="5583936"/>
                </a:lnTo>
                <a:lnTo>
                  <a:pt x="4568952" y="5583936"/>
                </a:lnTo>
                <a:close/>
              </a:path>
              <a:path w="4578350" h="5605780">
                <a:moveTo>
                  <a:pt x="4568952" y="5605272"/>
                </a:moveTo>
                <a:lnTo>
                  <a:pt x="4568952" y="5583936"/>
                </a:lnTo>
                <a:lnTo>
                  <a:pt x="4556760" y="5593080"/>
                </a:lnTo>
                <a:lnTo>
                  <a:pt x="4556760" y="5605272"/>
                </a:lnTo>
                <a:lnTo>
                  <a:pt x="4568952" y="5605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376672" y="1533144"/>
            <a:ext cx="4578350" cy="4840605"/>
          </a:xfrm>
          <a:custGeom>
            <a:avLst/>
            <a:gdLst/>
            <a:ahLst/>
            <a:cxnLst/>
            <a:rect l="l" t="t" r="r" b="b"/>
            <a:pathLst>
              <a:path w="4578350" h="4840605">
                <a:moveTo>
                  <a:pt x="4578096" y="4834128"/>
                </a:moveTo>
                <a:lnTo>
                  <a:pt x="4578096" y="3048"/>
                </a:lnTo>
                <a:lnTo>
                  <a:pt x="4575048" y="0"/>
                </a:lnTo>
                <a:lnTo>
                  <a:pt x="0" y="0"/>
                </a:lnTo>
                <a:lnTo>
                  <a:pt x="0" y="18288"/>
                </a:lnTo>
                <a:lnTo>
                  <a:pt x="4556760" y="18288"/>
                </a:lnTo>
                <a:lnTo>
                  <a:pt x="4556760" y="9144"/>
                </a:lnTo>
                <a:lnTo>
                  <a:pt x="4568952" y="18288"/>
                </a:lnTo>
                <a:lnTo>
                  <a:pt x="4568952" y="4840224"/>
                </a:lnTo>
                <a:lnTo>
                  <a:pt x="4575048" y="4840224"/>
                </a:lnTo>
                <a:lnTo>
                  <a:pt x="4578096" y="4834128"/>
                </a:lnTo>
                <a:close/>
              </a:path>
              <a:path w="4578350" h="4840605">
                <a:moveTo>
                  <a:pt x="4568952" y="4818888"/>
                </a:moveTo>
                <a:lnTo>
                  <a:pt x="4346448" y="4818888"/>
                </a:lnTo>
                <a:lnTo>
                  <a:pt x="4346448" y="4840224"/>
                </a:lnTo>
                <a:lnTo>
                  <a:pt x="4556760" y="4840224"/>
                </a:lnTo>
                <a:lnTo>
                  <a:pt x="4556760" y="4828032"/>
                </a:lnTo>
                <a:lnTo>
                  <a:pt x="4568952" y="4818888"/>
                </a:lnTo>
                <a:close/>
              </a:path>
              <a:path w="4578350" h="4840605">
                <a:moveTo>
                  <a:pt x="4568952" y="18288"/>
                </a:moveTo>
                <a:lnTo>
                  <a:pt x="4556760" y="9144"/>
                </a:lnTo>
                <a:lnTo>
                  <a:pt x="4556760" y="18288"/>
                </a:lnTo>
                <a:lnTo>
                  <a:pt x="4568952" y="18288"/>
                </a:lnTo>
                <a:close/>
              </a:path>
              <a:path w="4578350" h="4840605">
                <a:moveTo>
                  <a:pt x="4568952" y="4818888"/>
                </a:moveTo>
                <a:lnTo>
                  <a:pt x="4568952" y="18288"/>
                </a:lnTo>
                <a:lnTo>
                  <a:pt x="4556760" y="18288"/>
                </a:lnTo>
                <a:lnTo>
                  <a:pt x="4556760" y="4818888"/>
                </a:lnTo>
                <a:lnTo>
                  <a:pt x="4568952" y="4818888"/>
                </a:lnTo>
                <a:close/>
              </a:path>
              <a:path w="4578350" h="4840605">
                <a:moveTo>
                  <a:pt x="4568952" y="4840224"/>
                </a:moveTo>
                <a:lnTo>
                  <a:pt x="4568952" y="4818888"/>
                </a:lnTo>
                <a:lnTo>
                  <a:pt x="4556760" y="4828032"/>
                </a:lnTo>
                <a:lnTo>
                  <a:pt x="4556760" y="4840224"/>
                </a:lnTo>
                <a:lnTo>
                  <a:pt x="4568952" y="4840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546847" y="1786127"/>
            <a:ext cx="1914144" cy="19415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5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98520" y="527304"/>
            <a:ext cx="2618232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88079" y="1289304"/>
            <a:ext cx="2023871" cy="502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60647" y="1261874"/>
            <a:ext cx="2082164" cy="561340"/>
          </a:xfrm>
          <a:custGeom>
            <a:avLst/>
            <a:gdLst/>
            <a:ahLst/>
            <a:cxnLst/>
            <a:rect l="l" t="t" r="r" b="b"/>
            <a:pathLst>
              <a:path w="2082164" h="561339">
                <a:moveTo>
                  <a:pt x="2081784" y="530349"/>
                </a:moveTo>
                <a:lnTo>
                  <a:pt x="2081784" y="27429"/>
                </a:lnTo>
                <a:lnTo>
                  <a:pt x="2081342" y="22958"/>
                </a:lnTo>
                <a:lnTo>
                  <a:pt x="2051304" y="0"/>
                </a:lnTo>
                <a:lnTo>
                  <a:pt x="27432" y="0"/>
                </a:lnTo>
                <a:lnTo>
                  <a:pt x="0" y="27429"/>
                </a:lnTo>
                <a:lnTo>
                  <a:pt x="0" y="530349"/>
                </a:lnTo>
                <a:lnTo>
                  <a:pt x="27432" y="560829"/>
                </a:lnTo>
                <a:lnTo>
                  <a:pt x="33528" y="560829"/>
                </a:lnTo>
                <a:lnTo>
                  <a:pt x="33528" y="33525"/>
                </a:lnTo>
                <a:lnTo>
                  <a:pt x="2045208" y="33525"/>
                </a:lnTo>
                <a:lnTo>
                  <a:pt x="2045208" y="560829"/>
                </a:lnTo>
                <a:lnTo>
                  <a:pt x="2051304" y="560829"/>
                </a:lnTo>
                <a:lnTo>
                  <a:pt x="2081342" y="535646"/>
                </a:lnTo>
                <a:lnTo>
                  <a:pt x="2081784" y="530349"/>
                </a:lnTo>
                <a:close/>
              </a:path>
              <a:path w="2082164" h="561339">
                <a:moveTo>
                  <a:pt x="2045208" y="560829"/>
                </a:moveTo>
                <a:lnTo>
                  <a:pt x="2045208" y="524253"/>
                </a:lnTo>
                <a:lnTo>
                  <a:pt x="33528" y="524253"/>
                </a:lnTo>
                <a:lnTo>
                  <a:pt x="33528" y="560829"/>
                </a:lnTo>
                <a:lnTo>
                  <a:pt x="2045208" y="560829"/>
                </a:lnTo>
                <a:close/>
              </a:path>
              <a:path w="2082164" h="561339">
                <a:moveTo>
                  <a:pt x="2033016" y="515109"/>
                </a:moveTo>
                <a:lnTo>
                  <a:pt x="2033016" y="45717"/>
                </a:lnTo>
                <a:lnTo>
                  <a:pt x="45720" y="45717"/>
                </a:lnTo>
                <a:lnTo>
                  <a:pt x="45720" y="515109"/>
                </a:lnTo>
                <a:lnTo>
                  <a:pt x="57912" y="515109"/>
                </a:lnTo>
                <a:lnTo>
                  <a:pt x="57912" y="57909"/>
                </a:lnTo>
                <a:lnTo>
                  <a:pt x="2020824" y="57909"/>
                </a:lnTo>
                <a:lnTo>
                  <a:pt x="2020824" y="515109"/>
                </a:lnTo>
                <a:lnTo>
                  <a:pt x="2033016" y="515109"/>
                </a:lnTo>
                <a:close/>
              </a:path>
              <a:path w="2082164" h="561339">
                <a:moveTo>
                  <a:pt x="2020824" y="515109"/>
                </a:moveTo>
                <a:lnTo>
                  <a:pt x="2020824" y="502917"/>
                </a:lnTo>
                <a:lnTo>
                  <a:pt x="57912" y="502917"/>
                </a:lnTo>
                <a:lnTo>
                  <a:pt x="57912" y="515109"/>
                </a:lnTo>
                <a:lnTo>
                  <a:pt x="2020824" y="515109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98467" y="1421891"/>
            <a:ext cx="140906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Club</a:t>
            </a:r>
            <a:r>
              <a:rPr dirty="0" sz="1500" spc="-3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Presidents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8079" y="2127504"/>
            <a:ext cx="2023871" cy="588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60647" y="2100072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30">
                <a:moveTo>
                  <a:pt x="2081784" y="615696"/>
                </a:moveTo>
                <a:lnTo>
                  <a:pt x="2081784" y="27432"/>
                </a:lnTo>
                <a:lnTo>
                  <a:pt x="2081342" y="22960"/>
                </a:lnTo>
                <a:lnTo>
                  <a:pt x="2051304" y="0"/>
                </a:lnTo>
                <a:lnTo>
                  <a:pt x="27432" y="0"/>
                </a:lnTo>
                <a:lnTo>
                  <a:pt x="0" y="27432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3528"/>
                </a:lnTo>
                <a:lnTo>
                  <a:pt x="2045208" y="33528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252"/>
                </a:lnTo>
                <a:lnTo>
                  <a:pt x="2081784" y="615696"/>
                </a:lnTo>
                <a:close/>
              </a:path>
              <a:path w="2082164" h="646430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4" h="646430">
                <a:moveTo>
                  <a:pt x="2033016" y="597408"/>
                </a:moveTo>
                <a:lnTo>
                  <a:pt x="2033016" y="45720"/>
                </a:lnTo>
                <a:lnTo>
                  <a:pt x="45720" y="45720"/>
                </a:lnTo>
                <a:lnTo>
                  <a:pt x="45720" y="597408"/>
                </a:lnTo>
                <a:lnTo>
                  <a:pt x="57912" y="597408"/>
                </a:lnTo>
                <a:lnTo>
                  <a:pt x="57912" y="57912"/>
                </a:lnTo>
                <a:lnTo>
                  <a:pt x="2020824" y="57912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4" h="646430">
                <a:moveTo>
                  <a:pt x="2020824" y="597408"/>
                </a:moveTo>
                <a:lnTo>
                  <a:pt x="2020824" y="585216"/>
                </a:lnTo>
                <a:lnTo>
                  <a:pt x="57912" y="585216"/>
                </a:lnTo>
                <a:lnTo>
                  <a:pt x="57912" y="597408"/>
                </a:lnTo>
                <a:lnTo>
                  <a:pt x="2020824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281932" y="2302764"/>
            <a:ext cx="84645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Governor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17319" y="3072383"/>
            <a:ext cx="2023871" cy="585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86840" y="3041904"/>
            <a:ext cx="2085339" cy="646430"/>
          </a:xfrm>
          <a:custGeom>
            <a:avLst/>
            <a:gdLst/>
            <a:ahLst/>
            <a:cxnLst/>
            <a:rect l="l" t="t" r="r" b="b"/>
            <a:pathLst>
              <a:path w="2085339" h="646429">
                <a:moveTo>
                  <a:pt x="2084832" y="615696"/>
                </a:moveTo>
                <a:lnTo>
                  <a:pt x="2084832" y="30480"/>
                </a:lnTo>
                <a:lnTo>
                  <a:pt x="2084390" y="25182"/>
                </a:lnTo>
                <a:lnTo>
                  <a:pt x="2054352" y="0"/>
                </a:lnTo>
                <a:lnTo>
                  <a:pt x="30480" y="0"/>
                </a:lnTo>
                <a:lnTo>
                  <a:pt x="441" y="25182"/>
                </a:lnTo>
                <a:lnTo>
                  <a:pt x="0" y="30480"/>
                </a:lnTo>
                <a:lnTo>
                  <a:pt x="0" y="615696"/>
                </a:lnTo>
                <a:lnTo>
                  <a:pt x="25923" y="645816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8256" y="36576"/>
                </a:lnTo>
                <a:lnTo>
                  <a:pt x="2048256" y="646176"/>
                </a:lnTo>
                <a:lnTo>
                  <a:pt x="2054352" y="646176"/>
                </a:lnTo>
                <a:lnTo>
                  <a:pt x="2084390" y="620993"/>
                </a:lnTo>
                <a:lnTo>
                  <a:pt x="2084832" y="615696"/>
                </a:lnTo>
                <a:close/>
              </a:path>
              <a:path w="2085339" h="646429">
                <a:moveTo>
                  <a:pt x="2048256" y="646176"/>
                </a:moveTo>
                <a:lnTo>
                  <a:pt x="2048256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8256" y="646176"/>
                </a:lnTo>
                <a:close/>
              </a:path>
              <a:path w="2085339" h="646429">
                <a:moveTo>
                  <a:pt x="2036064" y="597408"/>
                </a:moveTo>
                <a:lnTo>
                  <a:pt x="2036064" y="48768"/>
                </a:lnTo>
                <a:lnTo>
                  <a:pt x="48768" y="48768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60960"/>
                </a:lnTo>
                <a:lnTo>
                  <a:pt x="2023872" y="60960"/>
                </a:lnTo>
                <a:lnTo>
                  <a:pt x="2023872" y="597408"/>
                </a:lnTo>
                <a:lnTo>
                  <a:pt x="2036064" y="597408"/>
                </a:lnTo>
                <a:close/>
              </a:path>
              <a:path w="2085339" h="646429">
                <a:moveTo>
                  <a:pt x="2023872" y="597408"/>
                </a:moveTo>
                <a:lnTo>
                  <a:pt x="2023872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3872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998979" y="3247644"/>
            <a:ext cx="86360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Secretary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35040" y="3051048"/>
            <a:ext cx="2023871" cy="585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07608" y="3020567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342" y="25182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993"/>
                </a:lnTo>
                <a:lnTo>
                  <a:pt x="2081784" y="61569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600456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2" y="600456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5" h="646429">
                <a:moveTo>
                  <a:pt x="2020824" y="600456"/>
                </a:moveTo>
                <a:lnTo>
                  <a:pt x="2020824" y="588264"/>
                </a:lnTo>
                <a:lnTo>
                  <a:pt x="57912" y="588264"/>
                </a:lnTo>
                <a:lnTo>
                  <a:pt x="57912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616700" y="3226308"/>
            <a:ext cx="8705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Treasurer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17319" y="3971544"/>
            <a:ext cx="2023871" cy="588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6840" y="3944111"/>
            <a:ext cx="2085339" cy="646430"/>
          </a:xfrm>
          <a:custGeom>
            <a:avLst/>
            <a:gdLst/>
            <a:ahLst/>
            <a:cxnLst/>
            <a:rect l="l" t="t" r="r" b="b"/>
            <a:pathLst>
              <a:path w="2085339" h="646429">
                <a:moveTo>
                  <a:pt x="2084832" y="615696"/>
                </a:moveTo>
                <a:lnTo>
                  <a:pt x="2084832" y="27432"/>
                </a:lnTo>
                <a:lnTo>
                  <a:pt x="2084390" y="22960"/>
                </a:lnTo>
                <a:lnTo>
                  <a:pt x="2054352" y="0"/>
                </a:lnTo>
                <a:lnTo>
                  <a:pt x="30480" y="0"/>
                </a:lnTo>
                <a:lnTo>
                  <a:pt x="0" y="27432"/>
                </a:lnTo>
                <a:lnTo>
                  <a:pt x="0" y="615696"/>
                </a:lnTo>
                <a:lnTo>
                  <a:pt x="25923" y="645734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3528"/>
                </a:lnTo>
                <a:lnTo>
                  <a:pt x="2048256" y="33528"/>
                </a:lnTo>
                <a:lnTo>
                  <a:pt x="2048256" y="646176"/>
                </a:lnTo>
                <a:lnTo>
                  <a:pt x="2054352" y="646176"/>
                </a:lnTo>
                <a:lnTo>
                  <a:pt x="2084390" y="620252"/>
                </a:lnTo>
                <a:lnTo>
                  <a:pt x="2084832" y="615696"/>
                </a:lnTo>
                <a:close/>
              </a:path>
              <a:path w="2085339" h="646429">
                <a:moveTo>
                  <a:pt x="2048256" y="646176"/>
                </a:moveTo>
                <a:lnTo>
                  <a:pt x="2048256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8256" y="646176"/>
                </a:lnTo>
                <a:close/>
              </a:path>
              <a:path w="2085339" h="646429">
                <a:moveTo>
                  <a:pt x="2036064" y="597408"/>
                </a:moveTo>
                <a:lnTo>
                  <a:pt x="2036064" y="45720"/>
                </a:lnTo>
                <a:lnTo>
                  <a:pt x="48768" y="45720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2023872" y="57912"/>
                </a:lnTo>
                <a:lnTo>
                  <a:pt x="2023872" y="597408"/>
                </a:lnTo>
                <a:lnTo>
                  <a:pt x="2036064" y="597408"/>
                </a:lnTo>
                <a:close/>
              </a:path>
              <a:path w="2085339" h="646429">
                <a:moveTo>
                  <a:pt x="2023872" y="597408"/>
                </a:moveTo>
                <a:lnTo>
                  <a:pt x="2023872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3872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758188" y="4146803"/>
            <a:ext cx="134493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Governor-Elect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35040" y="3971544"/>
            <a:ext cx="2023871" cy="5882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007608" y="3944111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2081784" y="615696"/>
                </a:moveTo>
                <a:lnTo>
                  <a:pt x="2081784" y="27432"/>
                </a:lnTo>
                <a:lnTo>
                  <a:pt x="2081342" y="22960"/>
                </a:lnTo>
                <a:lnTo>
                  <a:pt x="2051304" y="0"/>
                </a:lnTo>
                <a:lnTo>
                  <a:pt x="27432" y="0"/>
                </a:lnTo>
                <a:lnTo>
                  <a:pt x="0" y="27432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3528"/>
                </a:lnTo>
                <a:lnTo>
                  <a:pt x="2045208" y="33528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252"/>
                </a:lnTo>
                <a:lnTo>
                  <a:pt x="2081784" y="61569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597408"/>
                </a:moveTo>
                <a:lnTo>
                  <a:pt x="2033016" y="45720"/>
                </a:lnTo>
                <a:lnTo>
                  <a:pt x="45720" y="45720"/>
                </a:lnTo>
                <a:lnTo>
                  <a:pt x="45720" y="597408"/>
                </a:lnTo>
                <a:lnTo>
                  <a:pt x="57912" y="597408"/>
                </a:lnTo>
                <a:lnTo>
                  <a:pt x="57912" y="57912"/>
                </a:lnTo>
                <a:lnTo>
                  <a:pt x="2020824" y="57912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5" h="646429">
                <a:moveTo>
                  <a:pt x="2020824" y="597408"/>
                </a:moveTo>
                <a:lnTo>
                  <a:pt x="2020824" y="585216"/>
                </a:lnTo>
                <a:lnTo>
                  <a:pt x="57912" y="585216"/>
                </a:lnTo>
                <a:lnTo>
                  <a:pt x="57912" y="597408"/>
                </a:lnTo>
                <a:lnTo>
                  <a:pt x="2020824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186932" y="4146803"/>
            <a:ext cx="172529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Finance</a:t>
            </a:r>
            <a:r>
              <a:rPr dirty="0" sz="1500" spc="-50">
                <a:latin typeface="Arial"/>
                <a:cs typeface="Arial"/>
              </a:rPr>
              <a:t> </a:t>
            </a:r>
            <a:r>
              <a:rPr dirty="0" sz="1500" spc="20">
                <a:latin typeface="Arial"/>
                <a:cs typeface="Arial"/>
              </a:rPr>
              <a:t>Committee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17319" y="4809744"/>
            <a:ext cx="2023871" cy="588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86840" y="4782311"/>
            <a:ext cx="2085339" cy="646430"/>
          </a:xfrm>
          <a:custGeom>
            <a:avLst/>
            <a:gdLst/>
            <a:ahLst/>
            <a:cxnLst/>
            <a:rect l="l" t="t" r="r" b="b"/>
            <a:pathLst>
              <a:path w="2085339" h="646429">
                <a:moveTo>
                  <a:pt x="2084832" y="615696"/>
                </a:moveTo>
                <a:lnTo>
                  <a:pt x="2084832" y="27432"/>
                </a:lnTo>
                <a:lnTo>
                  <a:pt x="2084390" y="22960"/>
                </a:lnTo>
                <a:lnTo>
                  <a:pt x="2054352" y="0"/>
                </a:lnTo>
                <a:lnTo>
                  <a:pt x="30480" y="0"/>
                </a:lnTo>
                <a:lnTo>
                  <a:pt x="0" y="27432"/>
                </a:lnTo>
                <a:lnTo>
                  <a:pt x="0" y="615696"/>
                </a:lnTo>
                <a:lnTo>
                  <a:pt x="25923" y="645734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3528"/>
                </a:lnTo>
                <a:lnTo>
                  <a:pt x="2048256" y="33528"/>
                </a:lnTo>
                <a:lnTo>
                  <a:pt x="2048256" y="646176"/>
                </a:lnTo>
                <a:lnTo>
                  <a:pt x="2054352" y="646176"/>
                </a:lnTo>
                <a:lnTo>
                  <a:pt x="2084390" y="620252"/>
                </a:lnTo>
                <a:lnTo>
                  <a:pt x="2084832" y="615696"/>
                </a:lnTo>
                <a:close/>
              </a:path>
              <a:path w="2085339" h="646429">
                <a:moveTo>
                  <a:pt x="2048256" y="646176"/>
                </a:moveTo>
                <a:lnTo>
                  <a:pt x="2048256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8256" y="646176"/>
                </a:lnTo>
                <a:close/>
              </a:path>
              <a:path w="2085339" h="646429">
                <a:moveTo>
                  <a:pt x="2036064" y="597408"/>
                </a:moveTo>
                <a:lnTo>
                  <a:pt x="2036064" y="45720"/>
                </a:lnTo>
                <a:lnTo>
                  <a:pt x="48768" y="45720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2023872" y="57912"/>
                </a:lnTo>
                <a:lnTo>
                  <a:pt x="2023872" y="597408"/>
                </a:lnTo>
                <a:lnTo>
                  <a:pt x="2036064" y="597408"/>
                </a:lnTo>
                <a:close/>
              </a:path>
              <a:path w="2085339" h="646429">
                <a:moveTo>
                  <a:pt x="2023872" y="597408"/>
                </a:moveTo>
                <a:lnTo>
                  <a:pt x="2023872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3872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79523" y="4985004"/>
            <a:ext cx="130365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Past-Governor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65520" y="4809744"/>
            <a:ext cx="2020823" cy="588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35040" y="4782311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5462" y="633008"/>
                </a:moveTo>
                <a:lnTo>
                  <a:pt x="5462" y="11192"/>
                </a:lnTo>
                <a:lnTo>
                  <a:pt x="3127" y="14785"/>
                </a:lnTo>
                <a:lnTo>
                  <a:pt x="1414" y="18726"/>
                </a:lnTo>
                <a:lnTo>
                  <a:pt x="359" y="22960"/>
                </a:lnTo>
                <a:lnTo>
                  <a:pt x="0" y="27432"/>
                </a:lnTo>
                <a:lnTo>
                  <a:pt x="0" y="615696"/>
                </a:lnTo>
                <a:lnTo>
                  <a:pt x="359" y="620252"/>
                </a:lnTo>
                <a:lnTo>
                  <a:pt x="1414" y="624718"/>
                </a:lnTo>
                <a:lnTo>
                  <a:pt x="3127" y="629000"/>
                </a:lnTo>
                <a:lnTo>
                  <a:pt x="5462" y="633008"/>
                </a:lnTo>
                <a:close/>
              </a:path>
              <a:path w="2082165" h="646429">
                <a:moveTo>
                  <a:pt x="2051304" y="646176"/>
                </a:moveTo>
                <a:lnTo>
                  <a:pt x="2051304" y="0"/>
                </a:lnTo>
                <a:lnTo>
                  <a:pt x="30480" y="0"/>
                </a:lnTo>
                <a:lnTo>
                  <a:pt x="25182" y="356"/>
                </a:lnTo>
                <a:lnTo>
                  <a:pt x="25182" y="645734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3528"/>
                </a:lnTo>
                <a:lnTo>
                  <a:pt x="2045208" y="33528"/>
                </a:lnTo>
                <a:lnTo>
                  <a:pt x="2045208" y="646176"/>
                </a:lnTo>
                <a:lnTo>
                  <a:pt x="2051304" y="64617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3016" y="597408"/>
                </a:moveTo>
                <a:lnTo>
                  <a:pt x="2033016" y="45720"/>
                </a:lnTo>
                <a:lnTo>
                  <a:pt x="48768" y="45720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2020824" y="57912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5" h="646429">
                <a:moveTo>
                  <a:pt x="2020824" y="597408"/>
                </a:moveTo>
                <a:lnTo>
                  <a:pt x="2020824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0824" y="597408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27432"/>
                </a:lnTo>
                <a:lnTo>
                  <a:pt x="2081424" y="22960"/>
                </a:lnTo>
                <a:lnTo>
                  <a:pt x="2080369" y="18726"/>
                </a:lnTo>
                <a:lnTo>
                  <a:pt x="2078656" y="14785"/>
                </a:lnTo>
                <a:lnTo>
                  <a:pt x="2076322" y="11192"/>
                </a:lnTo>
                <a:lnTo>
                  <a:pt x="2076322" y="633008"/>
                </a:lnTo>
                <a:lnTo>
                  <a:pt x="2078656" y="629000"/>
                </a:lnTo>
                <a:lnTo>
                  <a:pt x="2080369" y="624718"/>
                </a:lnTo>
                <a:lnTo>
                  <a:pt x="2081424" y="620252"/>
                </a:lnTo>
                <a:lnTo>
                  <a:pt x="2081784" y="61569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427723" y="4985004"/>
            <a:ext cx="130365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5">
                <a:latin typeface="Arial"/>
                <a:cs typeface="Arial"/>
              </a:rPr>
              <a:t>Past-Governor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88079" y="5775960"/>
            <a:ext cx="2023871" cy="5852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60647" y="5745479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29">
                <a:moveTo>
                  <a:pt x="2081784" y="615696"/>
                </a:moveTo>
                <a:lnTo>
                  <a:pt x="2081784" y="30480"/>
                </a:lnTo>
                <a:lnTo>
                  <a:pt x="2055860" y="359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342" y="620993"/>
                </a:lnTo>
                <a:lnTo>
                  <a:pt x="2081784" y="615696"/>
                </a:lnTo>
                <a:close/>
              </a:path>
              <a:path w="2082164" h="646429">
                <a:moveTo>
                  <a:pt x="2045208" y="646176"/>
                </a:moveTo>
                <a:lnTo>
                  <a:pt x="204520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2045208" y="646176"/>
                </a:lnTo>
                <a:close/>
              </a:path>
              <a:path w="2082164" h="646429">
                <a:moveTo>
                  <a:pt x="2033016" y="597408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597408"/>
                </a:lnTo>
                <a:lnTo>
                  <a:pt x="57912" y="597408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4" h="646429">
                <a:moveTo>
                  <a:pt x="2020824" y="597408"/>
                </a:moveTo>
                <a:lnTo>
                  <a:pt x="2020824" y="585216"/>
                </a:lnTo>
                <a:lnTo>
                  <a:pt x="57912" y="585216"/>
                </a:lnTo>
                <a:lnTo>
                  <a:pt x="57912" y="597408"/>
                </a:lnTo>
                <a:lnTo>
                  <a:pt x="2020824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150867" y="5826175"/>
            <a:ext cx="1105535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4615" marR="5080" indent="-82550">
              <a:lnSpc>
                <a:spcPct val="102699"/>
              </a:lnSpc>
            </a:pPr>
            <a:r>
              <a:rPr dirty="0" sz="1500" spc="10">
                <a:latin typeface="Arial"/>
                <a:cs typeface="Arial"/>
              </a:rPr>
              <a:t>Lieutenants-  </a:t>
            </a:r>
            <a:r>
              <a:rPr dirty="0" sz="1500" spc="15">
                <a:latin typeface="Arial"/>
                <a:cs typeface="Arial"/>
              </a:rPr>
              <a:t>Governors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684776" y="1792223"/>
            <a:ext cx="30480" cy="335280"/>
          </a:xfrm>
          <a:custGeom>
            <a:avLst/>
            <a:gdLst/>
            <a:ahLst/>
            <a:cxnLst/>
            <a:rect l="l" t="t" r="r" b="b"/>
            <a:pathLst>
              <a:path w="30479" h="335280">
                <a:moveTo>
                  <a:pt x="30480" y="161544"/>
                </a:moveTo>
                <a:lnTo>
                  <a:pt x="30480" y="0"/>
                </a:lnTo>
                <a:lnTo>
                  <a:pt x="0" y="0"/>
                </a:lnTo>
                <a:lnTo>
                  <a:pt x="0" y="167640"/>
                </a:lnTo>
                <a:lnTo>
                  <a:pt x="15240" y="185928"/>
                </a:lnTo>
                <a:lnTo>
                  <a:pt x="15240" y="152400"/>
                </a:lnTo>
                <a:lnTo>
                  <a:pt x="24384" y="152400"/>
                </a:lnTo>
                <a:lnTo>
                  <a:pt x="30480" y="161544"/>
                </a:lnTo>
                <a:close/>
              </a:path>
              <a:path w="30479" h="335280">
                <a:moveTo>
                  <a:pt x="15240" y="185928"/>
                </a:moveTo>
                <a:lnTo>
                  <a:pt x="0" y="167640"/>
                </a:lnTo>
                <a:lnTo>
                  <a:pt x="0" y="176784"/>
                </a:lnTo>
                <a:lnTo>
                  <a:pt x="6096" y="185928"/>
                </a:lnTo>
                <a:lnTo>
                  <a:pt x="15240" y="185928"/>
                </a:lnTo>
                <a:close/>
              </a:path>
              <a:path w="30479" h="335280">
                <a:moveTo>
                  <a:pt x="30480" y="335280"/>
                </a:moveTo>
                <a:lnTo>
                  <a:pt x="30480" y="167640"/>
                </a:lnTo>
                <a:lnTo>
                  <a:pt x="15240" y="152400"/>
                </a:lnTo>
                <a:lnTo>
                  <a:pt x="15240" y="185928"/>
                </a:lnTo>
                <a:lnTo>
                  <a:pt x="6096" y="185928"/>
                </a:lnTo>
                <a:lnTo>
                  <a:pt x="0" y="176784"/>
                </a:lnTo>
                <a:lnTo>
                  <a:pt x="0" y="335280"/>
                </a:lnTo>
                <a:lnTo>
                  <a:pt x="30480" y="335280"/>
                </a:lnTo>
                <a:close/>
              </a:path>
              <a:path w="30479" h="335280">
                <a:moveTo>
                  <a:pt x="30480" y="167640"/>
                </a:moveTo>
                <a:lnTo>
                  <a:pt x="30480" y="161544"/>
                </a:lnTo>
                <a:lnTo>
                  <a:pt x="24384" y="152400"/>
                </a:lnTo>
                <a:lnTo>
                  <a:pt x="15240" y="152400"/>
                </a:lnTo>
                <a:lnTo>
                  <a:pt x="30480" y="16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441191" y="2715767"/>
            <a:ext cx="1274445" cy="664845"/>
          </a:xfrm>
          <a:custGeom>
            <a:avLst/>
            <a:gdLst/>
            <a:ahLst/>
            <a:cxnLst/>
            <a:rect l="l" t="t" r="r" b="b"/>
            <a:pathLst>
              <a:path w="1274445" h="664845">
                <a:moveTo>
                  <a:pt x="1258824" y="633984"/>
                </a:moveTo>
                <a:lnTo>
                  <a:pt x="0" y="633984"/>
                </a:lnTo>
                <a:lnTo>
                  <a:pt x="0" y="664464"/>
                </a:lnTo>
                <a:lnTo>
                  <a:pt x="1243584" y="664464"/>
                </a:lnTo>
                <a:lnTo>
                  <a:pt x="1243584" y="649224"/>
                </a:lnTo>
                <a:lnTo>
                  <a:pt x="1258824" y="633984"/>
                </a:lnTo>
                <a:close/>
              </a:path>
              <a:path w="1274445" h="664845">
                <a:moveTo>
                  <a:pt x="1274064" y="658368"/>
                </a:moveTo>
                <a:lnTo>
                  <a:pt x="1274064" y="0"/>
                </a:lnTo>
                <a:lnTo>
                  <a:pt x="1243584" y="0"/>
                </a:lnTo>
                <a:lnTo>
                  <a:pt x="1243584" y="633984"/>
                </a:lnTo>
                <a:lnTo>
                  <a:pt x="1258824" y="633984"/>
                </a:lnTo>
                <a:lnTo>
                  <a:pt x="1258824" y="664464"/>
                </a:lnTo>
                <a:lnTo>
                  <a:pt x="1267968" y="664464"/>
                </a:lnTo>
                <a:lnTo>
                  <a:pt x="1274064" y="658368"/>
                </a:lnTo>
                <a:close/>
              </a:path>
              <a:path w="1274445" h="664845">
                <a:moveTo>
                  <a:pt x="1258824" y="664464"/>
                </a:moveTo>
                <a:lnTo>
                  <a:pt x="1258824" y="633984"/>
                </a:lnTo>
                <a:lnTo>
                  <a:pt x="1243584" y="649224"/>
                </a:lnTo>
                <a:lnTo>
                  <a:pt x="1243584" y="664464"/>
                </a:lnTo>
                <a:lnTo>
                  <a:pt x="1258824" y="664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684776" y="2715767"/>
            <a:ext cx="1350645" cy="643255"/>
          </a:xfrm>
          <a:custGeom>
            <a:avLst/>
            <a:gdLst/>
            <a:ahLst/>
            <a:cxnLst/>
            <a:rect l="l" t="t" r="r" b="b"/>
            <a:pathLst>
              <a:path w="1350645" h="643254">
                <a:moveTo>
                  <a:pt x="30480" y="612648"/>
                </a:moveTo>
                <a:lnTo>
                  <a:pt x="30480" y="0"/>
                </a:lnTo>
                <a:lnTo>
                  <a:pt x="0" y="0"/>
                </a:lnTo>
                <a:lnTo>
                  <a:pt x="0" y="637032"/>
                </a:lnTo>
                <a:lnTo>
                  <a:pt x="6096" y="643128"/>
                </a:lnTo>
                <a:lnTo>
                  <a:pt x="15240" y="643128"/>
                </a:lnTo>
                <a:lnTo>
                  <a:pt x="15240" y="612648"/>
                </a:lnTo>
                <a:lnTo>
                  <a:pt x="30480" y="612648"/>
                </a:lnTo>
                <a:close/>
              </a:path>
              <a:path w="1350645" h="643254">
                <a:moveTo>
                  <a:pt x="1350264" y="643128"/>
                </a:moveTo>
                <a:lnTo>
                  <a:pt x="1350264" y="612648"/>
                </a:lnTo>
                <a:lnTo>
                  <a:pt x="15240" y="612648"/>
                </a:lnTo>
                <a:lnTo>
                  <a:pt x="30480" y="627888"/>
                </a:lnTo>
                <a:lnTo>
                  <a:pt x="30480" y="643128"/>
                </a:lnTo>
                <a:lnTo>
                  <a:pt x="1350264" y="643128"/>
                </a:lnTo>
                <a:close/>
              </a:path>
              <a:path w="1350645" h="643254">
                <a:moveTo>
                  <a:pt x="30480" y="643128"/>
                </a:moveTo>
                <a:lnTo>
                  <a:pt x="30480" y="627888"/>
                </a:lnTo>
                <a:lnTo>
                  <a:pt x="15240" y="612648"/>
                </a:lnTo>
                <a:lnTo>
                  <a:pt x="15240" y="643128"/>
                </a:lnTo>
                <a:lnTo>
                  <a:pt x="30480" y="6431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441191" y="2715767"/>
            <a:ext cx="1274445" cy="1567180"/>
          </a:xfrm>
          <a:custGeom>
            <a:avLst/>
            <a:gdLst/>
            <a:ahLst/>
            <a:cxnLst/>
            <a:rect l="l" t="t" r="r" b="b"/>
            <a:pathLst>
              <a:path w="1274445" h="1567179">
                <a:moveTo>
                  <a:pt x="1258824" y="1536192"/>
                </a:moveTo>
                <a:lnTo>
                  <a:pt x="0" y="1536192"/>
                </a:lnTo>
                <a:lnTo>
                  <a:pt x="0" y="1566672"/>
                </a:lnTo>
                <a:lnTo>
                  <a:pt x="1243584" y="1566672"/>
                </a:lnTo>
                <a:lnTo>
                  <a:pt x="1243584" y="1551432"/>
                </a:lnTo>
                <a:lnTo>
                  <a:pt x="1258824" y="1536192"/>
                </a:lnTo>
                <a:close/>
              </a:path>
              <a:path w="1274445" h="1567179">
                <a:moveTo>
                  <a:pt x="1274064" y="1560576"/>
                </a:moveTo>
                <a:lnTo>
                  <a:pt x="1274064" y="0"/>
                </a:lnTo>
                <a:lnTo>
                  <a:pt x="1243584" y="0"/>
                </a:lnTo>
                <a:lnTo>
                  <a:pt x="1243584" y="1536192"/>
                </a:lnTo>
                <a:lnTo>
                  <a:pt x="1258824" y="1536192"/>
                </a:lnTo>
                <a:lnTo>
                  <a:pt x="1258824" y="1566672"/>
                </a:lnTo>
                <a:lnTo>
                  <a:pt x="1267968" y="1566672"/>
                </a:lnTo>
                <a:lnTo>
                  <a:pt x="1274064" y="1560576"/>
                </a:lnTo>
                <a:close/>
              </a:path>
              <a:path w="1274445" h="1567179">
                <a:moveTo>
                  <a:pt x="1258824" y="1566672"/>
                </a:moveTo>
                <a:lnTo>
                  <a:pt x="1258824" y="1536192"/>
                </a:lnTo>
                <a:lnTo>
                  <a:pt x="1243584" y="1551432"/>
                </a:lnTo>
                <a:lnTo>
                  <a:pt x="1243584" y="1566672"/>
                </a:lnTo>
                <a:lnTo>
                  <a:pt x="1258824" y="1566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84776" y="2715767"/>
            <a:ext cx="1350645" cy="1567180"/>
          </a:xfrm>
          <a:custGeom>
            <a:avLst/>
            <a:gdLst/>
            <a:ahLst/>
            <a:cxnLst/>
            <a:rect l="l" t="t" r="r" b="b"/>
            <a:pathLst>
              <a:path w="1350645" h="1567179">
                <a:moveTo>
                  <a:pt x="30480" y="1536192"/>
                </a:moveTo>
                <a:lnTo>
                  <a:pt x="30480" y="0"/>
                </a:lnTo>
                <a:lnTo>
                  <a:pt x="0" y="0"/>
                </a:lnTo>
                <a:lnTo>
                  <a:pt x="0" y="1560576"/>
                </a:lnTo>
                <a:lnTo>
                  <a:pt x="6096" y="1566672"/>
                </a:lnTo>
                <a:lnTo>
                  <a:pt x="15240" y="1566672"/>
                </a:lnTo>
                <a:lnTo>
                  <a:pt x="15240" y="1536192"/>
                </a:lnTo>
                <a:lnTo>
                  <a:pt x="30480" y="1536192"/>
                </a:lnTo>
                <a:close/>
              </a:path>
              <a:path w="1350645" h="1567179">
                <a:moveTo>
                  <a:pt x="1350264" y="1566672"/>
                </a:moveTo>
                <a:lnTo>
                  <a:pt x="1350264" y="1536192"/>
                </a:lnTo>
                <a:lnTo>
                  <a:pt x="15240" y="1536192"/>
                </a:lnTo>
                <a:lnTo>
                  <a:pt x="30480" y="1551432"/>
                </a:lnTo>
                <a:lnTo>
                  <a:pt x="30480" y="1566672"/>
                </a:lnTo>
                <a:lnTo>
                  <a:pt x="1350264" y="1566672"/>
                </a:lnTo>
                <a:close/>
              </a:path>
              <a:path w="1350645" h="1567179">
                <a:moveTo>
                  <a:pt x="30480" y="1566672"/>
                </a:moveTo>
                <a:lnTo>
                  <a:pt x="30480" y="1551432"/>
                </a:lnTo>
                <a:lnTo>
                  <a:pt x="15240" y="1536192"/>
                </a:lnTo>
                <a:lnTo>
                  <a:pt x="15240" y="1566672"/>
                </a:lnTo>
                <a:lnTo>
                  <a:pt x="30480" y="1566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441191" y="2715767"/>
            <a:ext cx="1274445" cy="2405380"/>
          </a:xfrm>
          <a:custGeom>
            <a:avLst/>
            <a:gdLst/>
            <a:ahLst/>
            <a:cxnLst/>
            <a:rect l="l" t="t" r="r" b="b"/>
            <a:pathLst>
              <a:path w="1274445" h="2405379">
                <a:moveTo>
                  <a:pt x="1258824" y="2374392"/>
                </a:moveTo>
                <a:lnTo>
                  <a:pt x="0" y="2374392"/>
                </a:lnTo>
                <a:lnTo>
                  <a:pt x="0" y="2404872"/>
                </a:lnTo>
                <a:lnTo>
                  <a:pt x="1243584" y="2404872"/>
                </a:lnTo>
                <a:lnTo>
                  <a:pt x="1243584" y="2389632"/>
                </a:lnTo>
                <a:lnTo>
                  <a:pt x="1258824" y="2374392"/>
                </a:lnTo>
                <a:close/>
              </a:path>
              <a:path w="1274445" h="2405379">
                <a:moveTo>
                  <a:pt x="1274064" y="2398776"/>
                </a:moveTo>
                <a:lnTo>
                  <a:pt x="1274064" y="0"/>
                </a:lnTo>
                <a:lnTo>
                  <a:pt x="1243584" y="0"/>
                </a:lnTo>
                <a:lnTo>
                  <a:pt x="1243584" y="2374392"/>
                </a:lnTo>
                <a:lnTo>
                  <a:pt x="1258824" y="2374392"/>
                </a:lnTo>
                <a:lnTo>
                  <a:pt x="1258824" y="2404872"/>
                </a:lnTo>
                <a:lnTo>
                  <a:pt x="1267968" y="2404872"/>
                </a:lnTo>
                <a:lnTo>
                  <a:pt x="1274064" y="2398776"/>
                </a:lnTo>
                <a:close/>
              </a:path>
              <a:path w="1274445" h="2405379">
                <a:moveTo>
                  <a:pt x="1258824" y="2404872"/>
                </a:moveTo>
                <a:lnTo>
                  <a:pt x="1258824" y="2374392"/>
                </a:lnTo>
                <a:lnTo>
                  <a:pt x="1243584" y="2389632"/>
                </a:lnTo>
                <a:lnTo>
                  <a:pt x="1243584" y="2404872"/>
                </a:lnTo>
                <a:lnTo>
                  <a:pt x="1258824" y="24048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684776" y="2715767"/>
            <a:ext cx="1381125" cy="2405380"/>
          </a:xfrm>
          <a:custGeom>
            <a:avLst/>
            <a:gdLst/>
            <a:ahLst/>
            <a:cxnLst/>
            <a:rect l="l" t="t" r="r" b="b"/>
            <a:pathLst>
              <a:path w="1381125" h="2405379">
                <a:moveTo>
                  <a:pt x="30480" y="2374392"/>
                </a:moveTo>
                <a:lnTo>
                  <a:pt x="30480" y="0"/>
                </a:lnTo>
                <a:lnTo>
                  <a:pt x="0" y="0"/>
                </a:lnTo>
                <a:lnTo>
                  <a:pt x="0" y="2398776"/>
                </a:lnTo>
                <a:lnTo>
                  <a:pt x="6096" y="2404872"/>
                </a:lnTo>
                <a:lnTo>
                  <a:pt x="15240" y="2404872"/>
                </a:lnTo>
                <a:lnTo>
                  <a:pt x="15240" y="2374392"/>
                </a:lnTo>
                <a:lnTo>
                  <a:pt x="30480" y="2374392"/>
                </a:lnTo>
                <a:close/>
              </a:path>
              <a:path w="1381125" h="2405379">
                <a:moveTo>
                  <a:pt x="1380744" y="2404872"/>
                </a:moveTo>
                <a:lnTo>
                  <a:pt x="1380744" y="2374392"/>
                </a:lnTo>
                <a:lnTo>
                  <a:pt x="15240" y="2374392"/>
                </a:lnTo>
                <a:lnTo>
                  <a:pt x="30480" y="2389632"/>
                </a:lnTo>
                <a:lnTo>
                  <a:pt x="30480" y="2404872"/>
                </a:lnTo>
                <a:lnTo>
                  <a:pt x="1380744" y="2404872"/>
                </a:lnTo>
                <a:close/>
              </a:path>
              <a:path w="1381125" h="2405379">
                <a:moveTo>
                  <a:pt x="30480" y="2404872"/>
                </a:moveTo>
                <a:lnTo>
                  <a:pt x="30480" y="2389632"/>
                </a:lnTo>
                <a:lnTo>
                  <a:pt x="15240" y="2374392"/>
                </a:lnTo>
                <a:lnTo>
                  <a:pt x="15240" y="2404872"/>
                </a:lnTo>
                <a:lnTo>
                  <a:pt x="30480" y="24048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78679" y="2721864"/>
            <a:ext cx="45720" cy="3060700"/>
          </a:xfrm>
          <a:custGeom>
            <a:avLst/>
            <a:gdLst/>
            <a:ahLst/>
            <a:cxnLst/>
            <a:rect l="l" t="t" r="r" b="b"/>
            <a:pathLst>
              <a:path w="45720" h="3060700">
                <a:moveTo>
                  <a:pt x="27432" y="1514856"/>
                </a:moveTo>
                <a:lnTo>
                  <a:pt x="6096" y="1514856"/>
                </a:lnTo>
                <a:lnTo>
                  <a:pt x="0" y="1520952"/>
                </a:lnTo>
                <a:lnTo>
                  <a:pt x="0" y="3060192"/>
                </a:lnTo>
                <a:lnTo>
                  <a:pt x="12192" y="3060192"/>
                </a:lnTo>
                <a:lnTo>
                  <a:pt x="12192" y="1530096"/>
                </a:lnTo>
                <a:lnTo>
                  <a:pt x="27432" y="1514856"/>
                </a:lnTo>
                <a:close/>
              </a:path>
              <a:path w="45720" h="3060700">
                <a:moveTo>
                  <a:pt x="45720" y="1539240"/>
                </a:moveTo>
                <a:lnTo>
                  <a:pt x="45720" y="0"/>
                </a:lnTo>
                <a:lnTo>
                  <a:pt x="12192" y="0"/>
                </a:lnTo>
                <a:lnTo>
                  <a:pt x="12192" y="1514856"/>
                </a:lnTo>
                <a:lnTo>
                  <a:pt x="27432" y="1514856"/>
                </a:lnTo>
                <a:lnTo>
                  <a:pt x="27432" y="1533144"/>
                </a:lnTo>
                <a:lnTo>
                  <a:pt x="30480" y="1530096"/>
                </a:lnTo>
                <a:lnTo>
                  <a:pt x="30480" y="1545336"/>
                </a:lnTo>
                <a:lnTo>
                  <a:pt x="36576" y="1545336"/>
                </a:lnTo>
                <a:lnTo>
                  <a:pt x="45720" y="1539240"/>
                </a:lnTo>
                <a:close/>
              </a:path>
              <a:path w="45720" h="3060700">
                <a:moveTo>
                  <a:pt x="27432" y="1533144"/>
                </a:moveTo>
                <a:lnTo>
                  <a:pt x="27432" y="1514856"/>
                </a:lnTo>
                <a:lnTo>
                  <a:pt x="12192" y="1530096"/>
                </a:lnTo>
                <a:lnTo>
                  <a:pt x="12192" y="3060192"/>
                </a:lnTo>
                <a:lnTo>
                  <a:pt x="15240" y="3060192"/>
                </a:lnTo>
                <a:lnTo>
                  <a:pt x="15240" y="1545336"/>
                </a:lnTo>
                <a:lnTo>
                  <a:pt x="27432" y="1533144"/>
                </a:lnTo>
                <a:close/>
              </a:path>
              <a:path w="45720" h="3060700">
                <a:moveTo>
                  <a:pt x="30480" y="1545336"/>
                </a:moveTo>
                <a:lnTo>
                  <a:pt x="30480" y="1530096"/>
                </a:lnTo>
                <a:lnTo>
                  <a:pt x="15240" y="1545336"/>
                </a:lnTo>
                <a:lnTo>
                  <a:pt x="30480" y="1545336"/>
                </a:lnTo>
                <a:close/>
              </a:path>
              <a:path w="45720" h="3060700">
                <a:moveTo>
                  <a:pt x="30480" y="3060192"/>
                </a:moveTo>
                <a:lnTo>
                  <a:pt x="30480" y="1545336"/>
                </a:lnTo>
                <a:lnTo>
                  <a:pt x="15240" y="1545336"/>
                </a:lnTo>
                <a:lnTo>
                  <a:pt x="15240" y="3060192"/>
                </a:lnTo>
                <a:lnTo>
                  <a:pt x="30480" y="306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711952" y="1536191"/>
            <a:ext cx="256540" cy="4538980"/>
          </a:xfrm>
          <a:custGeom>
            <a:avLst/>
            <a:gdLst/>
            <a:ahLst/>
            <a:cxnLst/>
            <a:rect l="l" t="t" r="r" b="b"/>
            <a:pathLst>
              <a:path w="256539" h="4538980">
                <a:moveTo>
                  <a:pt x="256032" y="4535424"/>
                </a:moveTo>
                <a:lnTo>
                  <a:pt x="256032" y="3048"/>
                </a:lnTo>
                <a:lnTo>
                  <a:pt x="252984" y="0"/>
                </a:lnTo>
                <a:lnTo>
                  <a:pt x="0" y="0"/>
                </a:lnTo>
                <a:lnTo>
                  <a:pt x="0" y="12192"/>
                </a:lnTo>
                <a:lnTo>
                  <a:pt x="246888" y="12192"/>
                </a:lnTo>
                <a:lnTo>
                  <a:pt x="246888" y="6096"/>
                </a:lnTo>
                <a:lnTo>
                  <a:pt x="249936" y="12192"/>
                </a:lnTo>
                <a:lnTo>
                  <a:pt x="249936" y="4538472"/>
                </a:lnTo>
                <a:lnTo>
                  <a:pt x="252984" y="4538472"/>
                </a:lnTo>
                <a:lnTo>
                  <a:pt x="256032" y="4535424"/>
                </a:lnTo>
                <a:close/>
              </a:path>
              <a:path w="256539" h="4538980">
                <a:moveTo>
                  <a:pt x="249936" y="4526280"/>
                </a:moveTo>
                <a:lnTo>
                  <a:pt x="0" y="4526280"/>
                </a:lnTo>
                <a:lnTo>
                  <a:pt x="0" y="4538472"/>
                </a:lnTo>
                <a:lnTo>
                  <a:pt x="246888" y="4538472"/>
                </a:lnTo>
                <a:lnTo>
                  <a:pt x="246888" y="4532376"/>
                </a:lnTo>
                <a:lnTo>
                  <a:pt x="249936" y="4526280"/>
                </a:lnTo>
                <a:close/>
              </a:path>
              <a:path w="256539" h="4538980">
                <a:moveTo>
                  <a:pt x="249936" y="12192"/>
                </a:moveTo>
                <a:lnTo>
                  <a:pt x="246888" y="6096"/>
                </a:lnTo>
                <a:lnTo>
                  <a:pt x="246888" y="12192"/>
                </a:lnTo>
                <a:lnTo>
                  <a:pt x="249936" y="12192"/>
                </a:lnTo>
                <a:close/>
              </a:path>
              <a:path w="256539" h="4538980">
                <a:moveTo>
                  <a:pt x="249936" y="4526280"/>
                </a:moveTo>
                <a:lnTo>
                  <a:pt x="249936" y="12192"/>
                </a:lnTo>
                <a:lnTo>
                  <a:pt x="246888" y="12192"/>
                </a:lnTo>
                <a:lnTo>
                  <a:pt x="246888" y="4526280"/>
                </a:lnTo>
                <a:lnTo>
                  <a:pt x="249936" y="4526280"/>
                </a:lnTo>
                <a:close/>
              </a:path>
              <a:path w="256539" h="4538980">
                <a:moveTo>
                  <a:pt x="249936" y="4538472"/>
                </a:moveTo>
                <a:lnTo>
                  <a:pt x="249936" y="4526280"/>
                </a:lnTo>
                <a:lnTo>
                  <a:pt x="246888" y="4532376"/>
                </a:lnTo>
                <a:lnTo>
                  <a:pt x="246888" y="4538472"/>
                </a:lnTo>
                <a:lnTo>
                  <a:pt x="249936" y="45384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537704" y="475487"/>
            <a:ext cx="1914144" cy="19446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5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13304" y="1030224"/>
            <a:ext cx="4428744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59935" y="1709927"/>
            <a:ext cx="2023871" cy="502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32504" y="1679448"/>
            <a:ext cx="2082164" cy="563880"/>
          </a:xfrm>
          <a:custGeom>
            <a:avLst/>
            <a:gdLst/>
            <a:ahLst/>
            <a:cxnLst/>
            <a:rect l="l" t="t" r="r" b="b"/>
            <a:pathLst>
              <a:path w="2082164" h="563880">
                <a:moveTo>
                  <a:pt x="2081784" y="533400"/>
                </a:moveTo>
                <a:lnTo>
                  <a:pt x="2081784" y="30480"/>
                </a:lnTo>
                <a:lnTo>
                  <a:pt x="2081342" y="25182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533400"/>
                </a:lnTo>
                <a:lnTo>
                  <a:pt x="27432" y="563880"/>
                </a:lnTo>
                <a:lnTo>
                  <a:pt x="33528" y="563880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563880"/>
                </a:lnTo>
                <a:lnTo>
                  <a:pt x="2051304" y="563880"/>
                </a:lnTo>
                <a:lnTo>
                  <a:pt x="2081342" y="537956"/>
                </a:lnTo>
                <a:lnTo>
                  <a:pt x="2081784" y="533400"/>
                </a:lnTo>
                <a:close/>
              </a:path>
              <a:path w="2082164" h="563880">
                <a:moveTo>
                  <a:pt x="2045208" y="563880"/>
                </a:moveTo>
                <a:lnTo>
                  <a:pt x="2045208" y="527304"/>
                </a:lnTo>
                <a:lnTo>
                  <a:pt x="33528" y="527304"/>
                </a:lnTo>
                <a:lnTo>
                  <a:pt x="33528" y="563880"/>
                </a:lnTo>
                <a:lnTo>
                  <a:pt x="2045208" y="563880"/>
                </a:lnTo>
                <a:close/>
              </a:path>
              <a:path w="2082164" h="563880">
                <a:moveTo>
                  <a:pt x="2033016" y="515112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515112"/>
                </a:lnTo>
                <a:lnTo>
                  <a:pt x="57912" y="515112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515112"/>
                </a:lnTo>
                <a:lnTo>
                  <a:pt x="2033016" y="515112"/>
                </a:lnTo>
                <a:close/>
              </a:path>
              <a:path w="2082164" h="563880">
                <a:moveTo>
                  <a:pt x="2020824" y="515112"/>
                </a:moveTo>
                <a:lnTo>
                  <a:pt x="2020824" y="502920"/>
                </a:lnTo>
                <a:lnTo>
                  <a:pt x="57912" y="502920"/>
                </a:lnTo>
                <a:lnTo>
                  <a:pt x="57912" y="515112"/>
                </a:lnTo>
                <a:lnTo>
                  <a:pt x="2020824" y="515112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653788" y="1842515"/>
            <a:ext cx="845819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20">
                <a:latin typeface="Arial"/>
                <a:cs typeface="Arial"/>
              </a:rPr>
              <a:t>Members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59935" y="2548127"/>
            <a:ext cx="2023871" cy="502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32504" y="2517648"/>
            <a:ext cx="2082164" cy="563880"/>
          </a:xfrm>
          <a:custGeom>
            <a:avLst/>
            <a:gdLst/>
            <a:ahLst/>
            <a:cxnLst/>
            <a:rect l="l" t="t" r="r" b="b"/>
            <a:pathLst>
              <a:path w="2082164" h="563880">
                <a:moveTo>
                  <a:pt x="2081784" y="533400"/>
                </a:moveTo>
                <a:lnTo>
                  <a:pt x="2081784" y="30480"/>
                </a:lnTo>
                <a:lnTo>
                  <a:pt x="2081342" y="25182"/>
                </a:lnTo>
                <a:lnTo>
                  <a:pt x="205130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533400"/>
                </a:lnTo>
                <a:lnTo>
                  <a:pt x="27432" y="563880"/>
                </a:lnTo>
                <a:lnTo>
                  <a:pt x="33528" y="563880"/>
                </a:lnTo>
                <a:lnTo>
                  <a:pt x="33528" y="36576"/>
                </a:lnTo>
                <a:lnTo>
                  <a:pt x="2045208" y="36576"/>
                </a:lnTo>
                <a:lnTo>
                  <a:pt x="2045208" y="563880"/>
                </a:lnTo>
                <a:lnTo>
                  <a:pt x="2051304" y="563880"/>
                </a:lnTo>
                <a:lnTo>
                  <a:pt x="2081342" y="537956"/>
                </a:lnTo>
                <a:lnTo>
                  <a:pt x="2081784" y="533400"/>
                </a:lnTo>
                <a:close/>
              </a:path>
              <a:path w="2082164" h="563880">
                <a:moveTo>
                  <a:pt x="2045208" y="563880"/>
                </a:moveTo>
                <a:lnTo>
                  <a:pt x="2045208" y="527304"/>
                </a:lnTo>
                <a:lnTo>
                  <a:pt x="33528" y="527304"/>
                </a:lnTo>
                <a:lnTo>
                  <a:pt x="33528" y="563880"/>
                </a:lnTo>
                <a:lnTo>
                  <a:pt x="2045208" y="563880"/>
                </a:lnTo>
                <a:close/>
              </a:path>
              <a:path w="2082164" h="563880">
                <a:moveTo>
                  <a:pt x="2033016" y="515112"/>
                </a:moveTo>
                <a:lnTo>
                  <a:pt x="2033016" y="48768"/>
                </a:lnTo>
                <a:lnTo>
                  <a:pt x="45720" y="48768"/>
                </a:lnTo>
                <a:lnTo>
                  <a:pt x="45720" y="515112"/>
                </a:lnTo>
                <a:lnTo>
                  <a:pt x="57912" y="515112"/>
                </a:lnTo>
                <a:lnTo>
                  <a:pt x="57912" y="60960"/>
                </a:lnTo>
                <a:lnTo>
                  <a:pt x="2020824" y="60960"/>
                </a:lnTo>
                <a:lnTo>
                  <a:pt x="2020824" y="515112"/>
                </a:lnTo>
                <a:lnTo>
                  <a:pt x="2033016" y="515112"/>
                </a:lnTo>
                <a:close/>
              </a:path>
              <a:path w="2082164" h="563880">
                <a:moveTo>
                  <a:pt x="2020824" y="515112"/>
                </a:moveTo>
                <a:lnTo>
                  <a:pt x="2020824" y="502920"/>
                </a:lnTo>
                <a:lnTo>
                  <a:pt x="57912" y="502920"/>
                </a:lnTo>
                <a:lnTo>
                  <a:pt x="57912" y="515112"/>
                </a:lnTo>
                <a:lnTo>
                  <a:pt x="2020824" y="515112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647691" y="2680715"/>
            <a:ext cx="85407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President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43455" y="3300984"/>
            <a:ext cx="2020823" cy="588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12976" y="3273552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4" h="646429">
                <a:moveTo>
                  <a:pt x="2081784" y="615696"/>
                </a:moveTo>
                <a:lnTo>
                  <a:pt x="2081784" y="27432"/>
                </a:lnTo>
                <a:lnTo>
                  <a:pt x="2081424" y="22960"/>
                </a:lnTo>
                <a:lnTo>
                  <a:pt x="2051304" y="0"/>
                </a:lnTo>
                <a:lnTo>
                  <a:pt x="30480" y="0"/>
                </a:lnTo>
                <a:lnTo>
                  <a:pt x="0" y="27432"/>
                </a:lnTo>
                <a:lnTo>
                  <a:pt x="0" y="615696"/>
                </a:lnTo>
                <a:lnTo>
                  <a:pt x="25182" y="645734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3528"/>
                </a:lnTo>
                <a:lnTo>
                  <a:pt x="2045208" y="33528"/>
                </a:lnTo>
                <a:lnTo>
                  <a:pt x="2045208" y="646176"/>
                </a:lnTo>
                <a:lnTo>
                  <a:pt x="2051304" y="646176"/>
                </a:lnTo>
                <a:lnTo>
                  <a:pt x="2081424" y="620252"/>
                </a:lnTo>
                <a:lnTo>
                  <a:pt x="2081784" y="615696"/>
                </a:lnTo>
                <a:close/>
              </a:path>
              <a:path w="2082164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4" h="646429">
                <a:moveTo>
                  <a:pt x="2033016" y="597408"/>
                </a:moveTo>
                <a:lnTo>
                  <a:pt x="2033016" y="45720"/>
                </a:lnTo>
                <a:lnTo>
                  <a:pt x="48768" y="45720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2020824" y="57912"/>
                </a:lnTo>
                <a:lnTo>
                  <a:pt x="2020824" y="597408"/>
                </a:lnTo>
                <a:lnTo>
                  <a:pt x="2033016" y="597408"/>
                </a:lnTo>
                <a:close/>
              </a:path>
              <a:path w="2082164" h="646429">
                <a:moveTo>
                  <a:pt x="2020824" y="597408"/>
                </a:moveTo>
                <a:lnTo>
                  <a:pt x="2020824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0824" y="597408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325116" y="3476244"/>
            <a:ext cx="86360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Secretary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61176" y="3282696"/>
            <a:ext cx="2020823" cy="585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330696" y="3252216"/>
            <a:ext cx="2082164" cy="646430"/>
          </a:xfrm>
          <a:custGeom>
            <a:avLst/>
            <a:gdLst/>
            <a:ahLst/>
            <a:cxnLst/>
            <a:rect l="l" t="t" r="r" b="b"/>
            <a:pathLst>
              <a:path w="2082165" h="646429">
                <a:moveTo>
                  <a:pt x="2051304" y="646176"/>
                </a:moveTo>
                <a:lnTo>
                  <a:pt x="2051304" y="0"/>
                </a:lnTo>
                <a:lnTo>
                  <a:pt x="30480" y="0"/>
                </a:lnTo>
                <a:lnTo>
                  <a:pt x="441" y="25182"/>
                </a:lnTo>
                <a:lnTo>
                  <a:pt x="0" y="30480"/>
                </a:lnTo>
                <a:lnTo>
                  <a:pt x="0" y="615696"/>
                </a:lnTo>
                <a:lnTo>
                  <a:pt x="25923" y="645816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6176"/>
                </a:lnTo>
                <a:lnTo>
                  <a:pt x="2051304" y="646176"/>
                </a:lnTo>
                <a:close/>
              </a:path>
              <a:path w="2082165" h="646429">
                <a:moveTo>
                  <a:pt x="2045208" y="646176"/>
                </a:moveTo>
                <a:lnTo>
                  <a:pt x="204520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2045208" y="646176"/>
                </a:lnTo>
                <a:close/>
              </a:path>
              <a:path w="2082165" h="646429">
                <a:moveTo>
                  <a:pt x="2036064" y="597408"/>
                </a:moveTo>
                <a:lnTo>
                  <a:pt x="2036064" y="48768"/>
                </a:lnTo>
                <a:lnTo>
                  <a:pt x="48768" y="48768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60960"/>
                </a:lnTo>
                <a:lnTo>
                  <a:pt x="2023872" y="60960"/>
                </a:lnTo>
                <a:lnTo>
                  <a:pt x="2023872" y="597408"/>
                </a:lnTo>
                <a:lnTo>
                  <a:pt x="2036064" y="597408"/>
                </a:lnTo>
                <a:close/>
              </a:path>
              <a:path w="2082165" h="646429">
                <a:moveTo>
                  <a:pt x="2023872" y="597408"/>
                </a:moveTo>
                <a:lnTo>
                  <a:pt x="2023872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2023872" y="597408"/>
                </a:lnTo>
                <a:close/>
              </a:path>
              <a:path w="2082165" h="646429">
                <a:moveTo>
                  <a:pt x="2081784" y="615696"/>
                </a:moveTo>
                <a:lnTo>
                  <a:pt x="2081784" y="30480"/>
                </a:lnTo>
                <a:lnTo>
                  <a:pt x="2081486" y="25648"/>
                </a:lnTo>
                <a:lnTo>
                  <a:pt x="2080611" y="21145"/>
                </a:lnTo>
                <a:lnTo>
                  <a:pt x="2079187" y="17001"/>
                </a:lnTo>
                <a:lnTo>
                  <a:pt x="2077240" y="13240"/>
                </a:lnTo>
                <a:lnTo>
                  <a:pt x="2074799" y="9892"/>
                </a:lnTo>
                <a:lnTo>
                  <a:pt x="2074799" y="636283"/>
                </a:lnTo>
                <a:lnTo>
                  <a:pt x="2081784" y="61569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939788" y="3454908"/>
            <a:ext cx="8705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Treasurer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43455" y="4233672"/>
            <a:ext cx="2020823" cy="5029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12976" y="4203191"/>
            <a:ext cx="2082164" cy="563880"/>
          </a:xfrm>
          <a:custGeom>
            <a:avLst/>
            <a:gdLst/>
            <a:ahLst/>
            <a:cxnLst/>
            <a:rect l="l" t="t" r="r" b="b"/>
            <a:pathLst>
              <a:path w="2082164" h="563879">
                <a:moveTo>
                  <a:pt x="2081784" y="533400"/>
                </a:moveTo>
                <a:lnTo>
                  <a:pt x="2081784" y="30480"/>
                </a:lnTo>
                <a:lnTo>
                  <a:pt x="2081424" y="25923"/>
                </a:lnTo>
                <a:lnTo>
                  <a:pt x="2051304" y="0"/>
                </a:lnTo>
                <a:lnTo>
                  <a:pt x="30480" y="0"/>
                </a:lnTo>
                <a:lnTo>
                  <a:pt x="359" y="25923"/>
                </a:lnTo>
                <a:lnTo>
                  <a:pt x="0" y="30480"/>
                </a:lnTo>
                <a:lnTo>
                  <a:pt x="0" y="533400"/>
                </a:lnTo>
                <a:lnTo>
                  <a:pt x="25648" y="563582"/>
                </a:lnTo>
                <a:lnTo>
                  <a:pt x="30480" y="563880"/>
                </a:lnTo>
                <a:lnTo>
                  <a:pt x="36576" y="563880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563880"/>
                </a:lnTo>
                <a:lnTo>
                  <a:pt x="2051304" y="563880"/>
                </a:lnTo>
                <a:lnTo>
                  <a:pt x="2081486" y="538231"/>
                </a:lnTo>
                <a:lnTo>
                  <a:pt x="2081784" y="533400"/>
                </a:lnTo>
                <a:close/>
              </a:path>
              <a:path w="2082164" h="563879">
                <a:moveTo>
                  <a:pt x="2045208" y="563880"/>
                </a:moveTo>
                <a:lnTo>
                  <a:pt x="2045208" y="527304"/>
                </a:lnTo>
                <a:lnTo>
                  <a:pt x="36576" y="527304"/>
                </a:lnTo>
                <a:lnTo>
                  <a:pt x="36576" y="563880"/>
                </a:lnTo>
                <a:lnTo>
                  <a:pt x="2045208" y="563880"/>
                </a:lnTo>
                <a:close/>
              </a:path>
              <a:path w="2082164" h="563879">
                <a:moveTo>
                  <a:pt x="2033016" y="515112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515112"/>
                </a:lnTo>
                <a:lnTo>
                  <a:pt x="60960" y="515112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515112"/>
                </a:lnTo>
                <a:lnTo>
                  <a:pt x="2033016" y="515112"/>
                </a:lnTo>
                <a:close/>
              </a:path>
              <a:path w="2082164" h="563879">
                <a:moveTo>
                  <a:pt x="2020824" y="515112"/>
                </a:moveTo>
                <a:lnTo>
                  <a:pt x="2020824" y="502920"/>
                </a:lnTo>
                <a:lnTo>
                  <a:pt x="60960" y="502920"/>
                </a:lnTo>
                <a:lnTo>
                  <a:pt x="60960" y="515112"/>
                </a:lnTo>
                <a:lnTo>
                  <a:pt x="2020824" y="515112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078227" y="4244263"/>
            <a:ext cx="1353820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7015" marR="5080" indent="-234950">
              <a:lnSpc>
                <a:spcPct val="102699"/>
              </a:lnSpc>
            </a:pPr>
            <a:r>
              <a:rPr dirty="0" sz="1500" spc="10">
                <a:latin typeface="Arial"/>
                <a:cs typeface="Arial"/>
              </a:rPr>
              <a:t>President-Elect  </a:t>
            </a:r>
            <a:r>
              <a:rPr dirty="0" sz="1500" spc="10">
                <a:latin typeface="Arial"/>
                <a:cs typeface="Arial"/>
              </a:rPr>
              <a:t>(Optional)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43455" y="5041391"/>
            <a:ext cx="2020823" cy="5882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12976" y="5010911"/>
            <a:ext cx="2082164" cy="649605"/>
          </a:xfrm>
          <a:custGeom>
            <a:avLst/>
            <a:gdLst/>
            <a:ahLst/>
            <a:cxnLst/>
            <a:rect l="l" t="t" r="r" b="b"/>
            <a:pathLst>
              <a:path w="2082164" h="649604">
                <a:moveTo>
                  <a:pt x="2081784" y="618744"/>
                </a:moveTo>
                <a:lnTo>
                  <a:pt x="2081784" y="30480"/>
                </a:lnTo>
                <a:lnTo>
                  <a:pt x="2081424" y="25923"/>
                </a:lnTo>
                <a:lnTo>
                  <a:pt x="2051304" y="0"/>
                </a:lnTo>
                <a:lnTo>
                  <a:pt x="30480" y="0"/>
                </a:lnTo>
                <a:lnTo>
                  <a:pt x="359" y="25923"/>
                </a:lnTo>
                <a:lnTo>
                  <a:pt x="0" y="30480"/>
                </a:lnTo>
                <a:lnTo>
                  <a:pt x="0" y="618744"/>
                </a:lnTo>
                <a:lnTo>
                  <a:pt x="25182" y="648782"/>
                </a:lnTo>
                <a:lnTo>
                  <a:pt x="30480" y="649224"/>
                </a:lnTo>
                <a:lnTo>
                  <a:pt x="36576" y="649224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9224"/>
                </a:lnTo>
                <a:lnTo>
                  <a:pt x="2051304" y="649224"/>
                </a:lnTo>
                <a:lnTo>
                  <a:pt x="2081424" y="623300"/>
                </a:lnTo>
                <a:lnTo>
                  <a:pt x="2081784" y="618744"/>
                </a:lnTo>
                <a:close/>
              </a:path>
              <a:path w="2082164" h="649604">
                <a:moveTo>
                  <a:pt x="2045208" y="649224"/>
                </a:moveTo>
                <a:lnTo>
                  <a:pt x="2045208" y="612648"/>
                </a:lnTo>
                <a:lnTo>
                  <a:pt x="36576" y="612648"/>
                </a:lnTo>
                <a:lnTo>
                  <a:pt x="36576" y="649224"/>
                </a:lnTo>
                <a:lnTo>
                  <a:pt x="2045208" y="649224"/>
                </a:lnTo>
                <a:close/>
              </a:path>
              <a:path w="2082164" h="649604">
                <a:moveTo>
                  <a:pt x="2033016" y="600456"/>
                </a:moveTo>
                <a:lnTo>
                  <a:pt x="2033016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0824" y="60960"/>
                </a:lnTo>
                <a:lnTo>
                  <a:pt x="2020824" y="600456"/>
                </a:lnTo>
                <a:lnTo>
                  <a:pt x="2033016" y="600456"/>
                </a:lnTo>
                <a:close/>
              </a:path>
              <a:path w="2082164" h="649604">
                <a:moveTo>
                  <a:pt x="2020824" y="600456"/>
                </a:moveTo>
                <a:lnTo>
                  <a:pt x="2020824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082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108707" y="5216652"/>
            <a:ext cx="129603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Vice-President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61176" y="5020055"/>
            <a:ext cx="2020823" cy="588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30696" y="4989576"/>
            <a:ext cx="2082164" cy="649605"/>
          </a:xfrm>
          <a:custGeom>
            <a:avLst/>
            <a:gdLst/>
            <a:ahLst/>
            <a:cxnLst/>
            <a:rect l="l" t="t" r="r" b="b"/>
            <a:pathLst>
              <a:path w="2082165" h="649604">
                <a:moveTo>
                  <a:pt x="2051304" y="649224"/>
                </a:moveTo>
                <a:lnTo>
                  <a:pt x="2051304" y="0"/>
                </a:lnTo>
                <a:lnTo>
                  <a:pt x="30480" y="0"/>
                </a:lnTo>
                <a:lnTo>
                  <a:pt x="441" y="25923"/>
                </a:lnTo>
                <a:lnTo>
                  <a:pt x="0" y="30480"/>
                </a:lnTo>
                <a:lnTo>
                  <a:pt x="0" y="618744"/>
                </a:lnTo>
                <a:lnTo>
                  <a:pt x="25923" y="648782"/>
                </a:lnTo>
                <a:lnTo>
                  <a:pt x="30480" y="649224"/>
                </a:lnTo>
                <a:lnTo>
                  <a:pt x="36576" y="649224"/>
                </a:lnTo>
                <a:lnTo>
                  <a:pt x="36576" y="36576"/>
                </a:lnTo>
                <a:lnTo>
                  <a:pt x="2045208" y="36576"/>
                </a:lnTo>
                <a:lnTo>
                  <a:pt x="2045208" y="649224"/>
                </a:lnTo>
                <a:lnTo>
                  <a:pt x="2051304" y="649224"/>
                </a:lnTo>
                <a:close/>
              </a:path>
              <a:path w="2082165" h="649604">
                <a:moveTo>
                  <a:pt x="2045208" y="649224"/>
                </a:moveTo>
                <a:lnTo>
                  <a:pt x="2045208" y="612648"/>
                </a:lnTo>
                <a:lnTo>
                  <a:pt x="36576" y="612648"/>
                </a:lnTo>
                <a:lnTo>
                  <a:pt x="36576" y="649224"/>
                </a:lnTo>
                <a:lnTo>
                  <a:pt x="2045208" y="649224"/>
                </a:lnTo>
                <a:close/>
              </a:path>
              <a:path w="2082165" h="649604">
                <a:moveTo>
                  <a:pt x="2036064" y="600456"/>
                </a:moveTo>
                <a:lnTo>
                  <a:pt x="2036064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2023872" y="60960"/>
                </a:lnTo>
                <a:lnTo>
                  <a:pt x="2023872" y="600456"/>
                </a:lnTo>
                <a:lnTo>
                  <a:pt x="2036064" y="600456"/>
                </a:lnTo>
                <a:close/>
              </a:path>
              <a:path w="2082165" h="649604">
                <a:moveTo>
                  <a:pt x="2023872" y="600456"/>
                </a:moveTo>
                <a:lnTo>
                  <a:pt x="2023872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2023872" y="600456"/>
                </a:lnTo>
                <a:close/>
              </a:path>
              <a:path w="2082165" h="649604">
                <a:moveTo>
                  <a:pt x="2081784" y="618744"/>
                </a:moveTo>
                <a:lnTo>
                  <a:pt x="2081784" y="30480"/>
                </a:lnTo>
                <a:lnTo>
                  <a:pt x="2081424" y="25923"/>
                </a:lnTo>
                <a:lnTo>
                  <a:pt x="2080369" y="21457"/>
                </a:lnTo>
                <a:lnTo>
                  <a:pt x="2078656" y="17175"/>
                </a:lnTo>
                <a:lnTo>
                  <a:pt x="2076322" y="13167"/>
                </a:lnTo>
                <a:lnTo>
                  <a:pt x="2076322" y="636056"/>
                </a:lnTo>
                <a:lnTo>
                  <a:pt x="2078656" y="632048"/>
                </a:lnTo>
                <a:lnTo>
                  <a:pt x="2080369" y="627766"/>
                </a:lnTo>
                <a:lnTo>
                  <a:pt x="2081424" y="623300"/>
                </a:lnTo>
                <a:lnTo>
                  <a:pt x="2081784" y="618744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6726428" y="5195316"/>
            <a:ext cx="129857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Vice-President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5279" y="6220967"/>
            <a:ext cx="1277111" cy="5882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07845" y="6190488"/>
            <a:ext cx="1335405" cy="649605"/>
          </a:xfrm>
          <a:custGeom>
            <a:avLst/>
            <a:gdLst/>
            <a:ahLst/>
            <a:cxnLst/>
            <a:rect l="l" t="t" r="r" b="b"/>
            <a:pathLst>
              <a:path w="1335405" h="649604">
                <a:moveTo>
                  <a:pt x="1335026" y="618744"/>
                </a:moveTo>
                <a:lnTo>
                  <a:pt x="1335026" y="30480"/>
                </a:lnTo>
                <a:lnTo>
                  <a:pt x="1334584" y="25923"/>
                </a:lnTo>
                <a:lnTo>
                  <a:pt x="1304546" y="0"/>
                </a:lnTo>
                <a:lnTo>
                  <a:pt x="27434" y="0"/>
                </a:lnTo>
                <a:lnTo>
                  <a:pt x="0" y="30480"/>
                </a:lnTo>
                <a:lnTo>
                  <a:pt x="0" y="618744"/>
                </a:lnTo>
                <a:lnTo>
                  <a:pt x="27434" y="649224"/>
                </a:lnTo>
                <a:lnTo>
                  <a:pt x="33531" y="649224"/>
                </a:lnTo>
                <a:lnTo>
                  <a:pt x="33531" y="36576"/>
                </a:lnTo>
                <a:lnTo>
                  <a:pt x="1298450" y="36576"/>
                </a:lnTo>
                <a:lnTo>
                  <a:pt x="1298450" y="649224"/>
                </a:lnTo>
                <a:lnTo>
                  <a:pt x="1304546" y="649224"/>
                </a:lnTo>
                <a:lnTo>
                  <a:pt x="1334584" y="623300"/>
                </a:lnTo>
                <a:lnTo>
                  <a:pt x="1335026" y="618744"/>
                </a:lnTo>
                <a:close/>
              </a:path>
              <a:path w="1335405" h="649604">
                <a:moveTo>
                  <a:pt x="1298450" y="649224"/>
                </a:moveTo>
                <a:lnTo>
                  <a:pt x="1298450" y="612648"/>
                </a:lnTo>
                <a:lnTo>
                  <a:pt x="33531" y="612648"/>
                </a:lnTo>
                <a:lnTo>
                  <a:pt x="33531" y="649224"/>
                </a:lnTo>
                <a:lnTo>
                  <a:pt x="1298450" y="649224"/>
                </a:lnTo>
                <a:close/>
              </a:path>
              <a:path w="1335405" h="649604">
                <a:moveTo>
                  <a:pt x="1286258" y="600456"/>
                </a:moveTo>
                <a:lnTo>
                  <a:pt x="1286258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4" y="600456"/>
                </a:lnTo>
                <a:lnTo>
                  <a:pt x="57914" y="60960"/>
                </a:lnTo>
                <a:lnTo>
                  <a:pt x="1274066" y="60960"/>
                </a:lnTo>
                <a:lnTo>
                  <a:pt x="1274066" y="600456"/>
                </a:lnTo>
                <a:lnTo>
                  <a:pt x="1286258" y="600456"/>
                </a:lnTo>
                <a:close/>
              </a:path>
              <a:path w="1335405" h="649604">
                <a:moveTo>
                  <a:pt x="1274066" y="600456"/>
                </a:moveTo>
                <a:lnTo>
                  <a:pt x="1274066" y="588264"/>
                </a:lnTo>
                <a:lnTo>
                  <a:pt x="57914" y="588264"/>
                </a:lnTo>
                <a:lnTo>
                  <a:pt x="57914" y="600456"/>
                </a:lnTo>
                <a:lnTo>
                  <a:pt x="1274066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72517" y="6399276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47672" y="6236208"/>
            <a:ext cx="1274063" cy="5852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17192" y="6205728"/>
            <a:ext cx="1335405" cy="646430"/>
          </a:xfrm>
          <a:custGeom>
            <a:avLst/>
            <a:gdLst/>
            <a:ahLst/>
            <a:cxnLst/>
            <a:rect l="l" t="t" r="r" b="b"/>
            <a:pathLst>
              <a:path w="1335404" h="646429">
                <a:moveTo>
                  <a:pt x="1335024" y="615696"/>
                </a:moveTo>
                <a:lnTo>
                  <a:pt x="1335024" y="30480"/>
                </a:lnTo>
                <a:lnTo>
                  <a:pt x="1334726" y="25648"/>
                </a:lnTo>
                <a:lnTo>
                  <a:pt x="1304544" y="0"/>
                </a:lnTo>
                <a:lnTo>
                  <a:pt x="30480" y="0"/>
                </a:lnTo>
                <a:lnTo>
                  <a:pt x="441" y="25182"/>
                </a:lnTo>
                <a:lnTo>
                  <a:pt x="0" y="30480"/>
                </a:lnTo>
                <a:lnTo>
                  <a:pt x="0" y="615696"/>
                </a:lnTo>
                <a:lnTo>
                  <a:pt x="25923" y="645816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1301496" y="36576"/>
                </a:lnTo>
                <a:lnTo>
                  <a:pt x="1301496" y="646176"/>
                </a:lnTo>
                <a:lnTo>
                  <a:pt x="1304544" y="646176"/>
                </a:lnTo>
                <a:lnTo>
                  <a:pt x="1334726" y="620527"/>
                </a:lnTo>
                <a:lnTo>
                  <a:pt x="1335024" y="615696"/>
                </a:lnTo>
                <a:close/>
              </a:path>
              <a:path w="1335404" h="646429">
                <a:moveTo>
                  <a:pt x="1301496" y="646176"/>
                </a:moveTo>
                <a:lnTo>
                  <a:pt x="1301496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1301496" y="646176"/>
                </a:lnTo>
                <a:close/>
              </a:path>
              <a:path w="1335404" h="646429">
                <a:moveTo>
                  <a:pt x="1289304" y="600456"/>
                </a:moveTo>
                <a:lnTo>
                  <a:pt x="1289304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1277112" y="60960"/>
                </a:lnTo>
                <a:lnTo>
                  <a:pt x="1277112" y="600456"/>
                </a:lnTo>
                <a:lnTo>
                  <a:pt x="1289304" y="600456"/>
                </a:lnTo>
                <a:close/>
              </a:path>
              <a:path w="1335404" h="646429">
                <a:moveTo>
                  <a:pt x="1277112" y="600456"/>
                </a:moveTo>
                <a:lnTo>
                  <a:pt x="1277112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1277112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184907" y="6411467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02152" y="6220967"/>
            <a:ext cx="1277111" cy="5882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474720" y="6190488"/>
            <a:ext cx="1335405" cy="649605"/>
          </a:xfrm>
          <a:custGeom>
            <a:avLst/>
            <a:gdLst/>
            <a:ahLst/>
            <a:cxnLst/>
            <a:rect l="l" t="t" r="r" b="b"/>
            <a:pathLst>
              <a:path w="1335404" h="649604">
                <a:moveTo>
                  <a:pt x="1335024" y="618744"/>
                </a:moveTo>
                <a:lnTo>
                  <a:pt x="1335024" y="30480"/>
                </a:lnTo>
                <a:lnTo>
                  <a:pt x="1334582" y="25923"/>
                </a:lnTo>
                <a:lnTo>
                  <a:pt x="130454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8744"/>
                </a:lnTo>
                <a:lnTo>
                  <a:pt x="27432" y="649224"/>
                </a:lnTo>
                <a:lnTo>
                  <a:pt x="33528" y="649224"/>
                </a:lnTo>
                <a:lnTo>
                  <a:pt x="33528" y="36576"/>
                </a:lnTo>
                <a:lnTo>
                  <a:pt x="1298448" y="36576"/>
                </a:lnTo>
                <a:lnTo>
                  <a:pt x="1298448" y="649224"/>
                </a:lnTo>
                <a:lnTo>
                  <a:pt x="1304544" y="649224"/>
                </a:lnTo>
                <a:lnTo>
                  <a:pt x="1334582" y="623300"/>
                </a:lnTo>
                <a:lnTo>
                  <a:pt x="1335024" y="618744"/>
                </a:lnTo>
                <a:close/>
              </a:path>
              <a:path w="1335404" h="649604">
                <a:moveTo>
                  <a:pt x="1298448" y="649224"/>
                </a:moveTo>
                <a:lnTo>
                  <a:pt x="1298448" y="612648"/>
                </a:lnTo>
                <a:lnTo>
                  <a:pt x="33528" y="612648"/>
                </a:lnTo>
                <a:lnTo>
                  <a:pt x="33528" y="649224"/>
                </a:lnTo>
                <a:lnTo>
                  <a:pt x="1298448" y="649224"/>
                </a:lnTo>
                <a:close/>
              </a:path>
              <a:path w="1335404" h="649604">
                <a:moveTo>
                  <a:pt x="1286256" y="600456"/>
                </a:moveTo>
                <a:lnTo>
                  <a:pt x="1286256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2" y="600456"/>
                </a:lnTo>
                <a:lnTo>
                  <a:pt x="57912" y="60960"/>
                </a:lnTo>
                <a:lnTo>
                  <a:pt x="1274064" y="60960"/>
                </a:lnTo>
                <a:lnTo>
                  <a:pt x="1274064" y="600456"/>
                </a:lnTo>
                <a:lnTo>
                  <a:pt x="1286256" y="600456"/>
                </a:lnTo>
                <a:close/>
              </a:path>
              <a:path w="1335404" h="649604">
                <a:moveTo>
                  <a:pt x="1274064" y="600456"/>
                </a:moveTo>
                <a:lnTo>
                  <a:pt x="1274064" y="588264"/>
                </a:lnTo>
                <a:lnTo>
                  <a:pt x="57912" y="588264"/>
                </a:lnTo>
                <a:lnTo>
                  <a:pt x="57912" y="600456"/>
                </a:lnTo>
                <a:lnTo>
                  <a:pt x="127406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739388" y="6399276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14544" y="6236208"/>
            <a:ext cx="1274063" cy="5852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084064" y="6205728"/>
            <a:ext cx="1335405" cy="646430"/>
          </a:xfrm>
          <a:custGeom>
            <a:avLst/>
            <a:gdLst/>
            <a:ahLst/>
            <a:cxnLst/>
            <a:rect l="l" t="t" r="r" b="b"/>
            <a:pathLst>
              <a:path w="1335404" h="646429">
                <a:moveTo>
                  <a:pt x="1335024" y="615696"/>
                </a:moveTo>
                <a:lnTo>
                  <a:pt x="1335024" y="30480"/>
                </a:lnTo>
                <a:lnTo>
                  <a:pt x="1334726" y="25648"/>
                </a:lnTo>
                <a:lnTo>
                  <a:pt x="1304544" y="0"/>
                </a:lnTo>
                <a:lnTo>
                  <a:pt x="30480" y="0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1298448" y="36576"/>
                </a:lnTo>
                <a:lnTo>
                  <a:pt x="1298448" y="646176"/>
                </a:lnTo>
                <a:lnTo>
                  <a:pt x="1304544" y="646176"/>
                </a:lnTo>
                <a:lnTo>
                  <a:pt x="1334726" y="620527"/>
                </a:lnTo>
                <a:lnTo>
                  <a:pt x="1335024" y="615696"/>
                </a:lnTo>
                <a:close/>
              </a:path>
              <a:path w="1335404" h="646429">
                <a:moveTo>
                  <a:pt x="1298448" y="646176"/>
                </a:moveTo>
                <a:lnTo>
                  <a:pt x="129844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1298448" y="646176"/>
                </a:lnTo>
                <a:close/>
              </a:path>
              <a:path w="1335404" h="646429">
                <a:moveTo>
                  <a:pt x="1289304" y="600456"/>
                </a:moveTo>
                <a:lnTo>
                  <a:pt x="1289304" y="48768"/>
                </a:lnTo>
                <a:lnTo>
                  <a:pt x="48768" y="48768"/>
                </a:lnTo>
                <a:lnTo>
                  <a:pt x="48768" y="600456"/>
                </a:lnTo>
                <a:lnTo>
                  <a:pt x="60960" y="600456"/>
                </a:lnTo>
                <a:lnTo>
                  <a:pt x="60960" y="60960"/>
                </a:lnTo>
                <a:lnTo>
                  <a:pt x="1277112" y="60960"/>
                </a:lnTo>
                <a:lnTo>
                  <a:pt x="1277112" y="600456"/>
                </a:lnTo>
                <a:lnTo>
                  <a:pt x="1289304" y="600456"/>
                </a:lnTo>
                <a:close/>
              </a:path>
              <a:path w="1335404" h="646429">
                <a:moveTo>
                  <a:pt x="1277112" y="600456"/>
                </a:moveTo>
                <a:lnTo>
                  <a:pt x="1277112" y="588264"/>
                </a:lnTo>
                <a:lnTo>
                  <a:pt x="60960" y="588264"/>
                </a:lnTo>
                <a:lnTo>
                  <a:pt x="60960" y="600456"/>
                </a:lnTo>
                <a:lnTo>
                  <a:pt x="1277112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351779" y="6411467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69023" y="6236208"/>
            <a:ext cx="1277111" cy="5852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641592" y="6205728"/>
            <a:ext cx="1335405" cy="646430"/>
          </a:xfrm>
          <a:custGeom>
            <a:avLst/>
            <a:gdLst/>
            <a:ahLst/>
            <a:cxnLst/>
            <a:rect l="l" t="t" r="r" b="b"/>
            <a:pathLst>
              <a:path w="1335404" h="646429">
                <a:moveTo>
                  <a:pt x="1335024" y="615696"/>
                </a:moveTo>
                <a:lnTo>
                  <a:pt x="1335024" y="30480"/>
                </a:lnTo>
                <a:lnTo>
                  <a:pt x="1334582" y="25182"/>
                </a:lnTo>
                <a:lnTo>
                  <a:pt x="1304544" y="0"/>
                </a:lnTo>
                <a:lnTo>
                  <a:pt x="27432" y="0"/>
                </a:lnTo>
                <a:lnTo>
                  <a:pt x="0" y="30480"/>
                </a:lnTo>
                <a:lnTo>
                  <a:pt x="0" y="615696"/>
                </a:lnTo>
                <a:lnTo>
                  <a:pt x="27432" y="646176"/>
                </a:lnTo>
                <a:lnTo>
                  <a:pt x="33528" y="646176"/>
                </a:lnTo>
                <a:lnTo>
                  <a:pt x="33528" y="36576"/>
                </a:lnTo>
                <a:lnTo>
                  <a:pt x="1298448" y="36576"/>
                </a:lnTo>
                <a:lnTo>
                  <a:pt x="1298448" y="646176"/>
                </a:lnTo>
                <a:lnTo>
                  <a:pt x="1304544" y="646176"/>
                </a:lnTo>
                <a:lnTo>
                  <a:pt x="1334582" y="620993"/>
                </a:lnTo>
                <a:lnTo>
                  <a:pt x="1335024" y="615696"/>
                </a:lnTo>
                <a:close/>
              </a:path>
              <a:path w="1335404" h="646429">
                <a:moveTo>
                  <a:pt x="1298448" y="646176"/>
                </a:moveTo>
                <a:lnTo>
                  <a:pt x="1298448" y="609600"/>
                </a:lnTo>
                <a:lnTo>
                  <a:pt x="33528" y="609600"/>
                </a:lnTo>
                <a:lnTo>
                  <a:pt x="33528" y="646176"/>
                </a:lnTo>
                <a:lnTo>
                  <a:pt x="1298448" y="646176"/>
                </a:lnTo>
                <a:close/>
              </a:path>
              <a:path w="1335404" h="646429">
                <a:moveTo>
                  <a:pt x="1286256" y="600456"/>
                </a:moveTo>
                <a:lnTo>
                  <a:pt x="1286256" y="48768"/>
                </a:lnTo>
                <a:lnTo>
                  <a:pt x="45720" y="48768"/>
                </a:lnTo>
                <a:lnTo>
                  <a:pt x="45720" y="600456"/>
                </a:lnTo>
                <a:lnTo>
                  <a:pt x="57912" y="600456"/>
                </a:lnTo>
                <a:lnTo>
                  <a:pt x="57912" y="60960"/>
                </a:lnTo>
                <a:lnTo>
                  <a:pt x="1274064" y="60960"/>
                </a:lnTo>
                <a:lnTo>
                  <a:pt x="1274064" y="600456"/>
                </a:lnTo>
                <a:lnTo>
                  <a:pt x="1286256" y="600456"/>
                </a:lnTo>
                <a:close/>
              </a:path>
              <a:path w="1335404" h="646429">
                <a:moveTo>
                  <a:pt x="1274064" y="600456"/>
                </a:moveTo>
                <a:lnTo>
                  <a:pt x="1274064" y="588264"/>
                </a:lnTo>
                <a:lnTo>
                  <a:pt x="57912" y="588264"/>
                </a:lnTo>
                <a:lnTo>
                  <a:pt x="57912" y="600456"/>
                </a:lnTo>
                <a:lnTo>
                  <a:pt x="1274064" y="60045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909307" y="6411467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81416" y="6251448"/>
            <a:ext cx="1274063" cy="5852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250935" y="6220967"/>
            <a:ext cx="1335405" cy="646430"/>
          </a:xfrm>
          <a:custGeom>
            <a:avLst/>
            <a:gdLst/>
            <a:ahLst/>
            <a:cxnLst/>
            <a:rect l="l" t="t" r="r" b="b"/>
            <a:pathLst>
              <a:path w="1335404" h="646429">
                <a:moveTo>
                  <a:pt x="1304544" y="646176"/>
                </a:moveTo>
                <a:lnTo>
                  <a:pt x="1304544" y="0"/>
                </a:lnTo>
                <a:lnTo>
                  <a:pt x="30480" y="0"/>
                </a:lnTo>
                <a:lnTo>
                  <a:pt x="297" y="25648"/>
                </a:lnTo>
                <a:lnTo>
                  <a:pt x="0" y="30480"/>
                </a:lnTo>
                <a:lnTo>
                  <a:pt x="0" y="615696"/>
                </a:lnTo>
                <a:lnTo>
                  <a:pt x="25648" y="645878"/>
                </a:lnTo>
                <a:lnTo>
                  <a:pt x="30480" y="646176"/>
                </a:lnTo>
                <a:lnTo>
                  <a:pt x="36576" y="646176"/>
                </a:lnTo>
                <a:lnTo>
                  <a:pt x="36576" y="36576"/>
                </a:lnTo>
                <a:lnTo>
                  <a:pt x="1298448" y="36576"/>
                </a:lnTo>
                <a:lnTo>
                  <a:pt x="1298448" y="646176"/>
                </a:lnTo>
                <a:lnTo>
                  <a:pt x="1304544" y="646176"/>
                </a:lnTo>
                <a:close/>
              </a:path>
              <a:path w="1335404" h="646429">
                <a:moveTo>
                  <a:pt x="1298448" y="646176"/>
                </a:moveTo>
                <a:lnTo>
                  <a:pt x="1298448" y="609600"/>
                </a:lnTo>
                <a:lnTo>
                  <a:pt x="36576" y="609600"/>
                </a:lnTo>
                <a:lnTo>
                  <a:pt x="36576" y="646176"/>
                </a:lnTo>
                <a:lnTo>
                  <a:pt x="1298448" y="646176"/>
                </a:lnTo>
                <a:close/>
              </a:path>
              <a:path w="1335404" h="646429">
                <a:moveTo>
                  <a:pt x="1289304" y="597408"/>
                </a:moveTo>
                <a:lnTo>
                  <a:pt x="1289304" y="48768"/>
                </a:lnTo>
                <a:lnTo>
                  <a:pt x="48768" y="48768"/>
                </a:lnTo>
                <a:lnTo>
                  <a:pt x="48768" y="597408"/>
                </a:lnTo>
                <a:lnTo>
                  <a:pt x="60960" y="597408"/>
                </a:lnTo>
                <a:lnTo>
                  <a:pt x="60960" y="57912"/>
                </a:lnTo>
                <a:lnTo>
                  <a:pt x="1277112" y="57912"/>
                </a:lnTo>
                <a:lnTo>
                  <a:pt x="1277112" y="597408"/>
                </a:lnTo>
                <a:lnTo>
                  <a:pt x="1289304" y="597408"/>
                </a:lnTo>
                <a:close/>
              </a:path>
              <a:path w="1335404" h="646429">
                <a:moveTo>
                  <a:pt x="1277112" y="597408"/>
                </a:moveTo>
                <a:lnTo>
                  <a:pt x="1277112" y="585216"/>
                </a:lnTo>
                <a:lnTo>
                  <a:pt x="60960" y="585216"/>
                </a:lnTo>
                <a:lnTo>
                  <a:pt x="60960" y="597408"/>
                </a:lnTo>
                <a:lnTo>
                  <a:pt x="1277112" y="597408"/>
                </a:lnTo>
                <a:close/>
              </a:path>
              <a:path w="1335404" h="646429">
                <a:moveTo>
                  <a:pt x="1335024" y="615696"/>
                </a:moveTo>
                <a:lnTo>
                  <a:pt x="1335024" y="30480"/>
                </a:lnTo>
                <a:lnTo>
                  <a:pt x="1334726" y="25648"/>
                </a:lnTo>
                <a:lnTo>
                  <a:pt x="1333851" y="21145"/>
                </a:lnTo>
                <a:lnTo>
                  <a:pt x="1332427" y="17001"/>
                </a:lnTo>
                <a:lnTo>
                  <a:pt x="1330480" y="13240"/>
                </a:lnTo>
                <a:lnTo>
                  <a:pt x="1330480" y="632935"/>
                </a:lnTo>
                <a:lnTo>
                  <a:pt x="1332427" y="629174"/>
                </a:lnTo>
                <a:lnTo>
                  <a:pt x="1333851" y="625030"/>
                </a:lnTo>
                <a:lnTo>
                  <a:pt x="1334726" y="620527"/>
                </a:lnTo>
                <a:lnTo>
                  <a:pt x="1335024" y="615696"/>
                </a:lnTo>
                <a:close/>
              </a:path>
            </a:pathLst>
          </a:custGeom>
          <a:solidFill>
            <a:srgbClr val="1E75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8518652" y="6426708"/>
            <a:ext cx="805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0">
                <a:latin typeface="Arial"/>
                <a:cs typeface="Arial"/>
              </a:rPr>
              <a:t>Directors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71872" y="2212848"/>
            <a:ext cx="0" cy="335280"/>
          </a:xfrm>
          <a:custGeom>
            <a:avLst/>
            <a:gdLst/>
            <a:ahLst/>
            <a:cxnLst/>
            <a:rect l="l" t="t" r="r" b="b"/>
            <a:pathLst>
              <a:path w="0" h="335280">
                <a:moveTo>
                  <a:pt x="0" y="0"/>
                </a:moveTo>
                <a:lnTo>
                  <a:pt x="0" y="335280"/>
                </a:lnTo>
              </a:path>
            </a:pathLst>
          </a:custGeom>
          <a:ln w="30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764279" y="3051048"/>
            <a:ext cx="1323340" cy="561340"/>
          </a:xfrm>
          <a:custGeom>
            <a:avLst/>
            <a:gdLst/>
            <a:ahLst/>
            <a:cxnLst/>
            <a:rect l="l" t="t" r="r" b="b"/>
            <a:pathLst>
              <a:path w="1323339" h="561339">
                <a:moveTo>
                  <a:pt x="1307592" y="530352"/>
                </a:moveTo>
                <a:lnTo>
                  <a:pt x="0" y="530352"/>
                </a:lnTo>
                <a:lnTo>
                  <a:pt x="0" y="560832"/>
                </a:lnTo>
                <a:lnTo>
                  <a:pt x="1292352" y="560832"/>
                </a:lnTo>
                <a:lnTo>
                  <a:pt x="1292352" y="545592"/>
                </a:lnTo>
                <a:lnTo>
                  <a:pt x="1307592" y="530352"/>
                </a:lnTo>
                <a:close/>
              </a:path>
              <a:path w="1323339" h="561339">
                <a:moveTo>
                  <a:pt x="1322832" y="554736"/>
                </a:moveTo>
                <a:lnTo>
                  <a:pt x="1322832" y="0"/>
                </a:lnTo>
                <a:lnTo>
                  <a:pt x="1292352" y="0"/>
                </a:lnTo>
                <a:lnTo>
                  <a:pt x="1292352" y="530352"/>
                </a:lnTo>
                <a:lnTo>
                  <a:pt x="1307592" y="530352"/>
                </a:lnTo>
                <a:lnTo>
                  <a:pt x="1307592" y="560832"/>
                </a:lnTo>
                <a:lnTo>
                  <a:pt x="1316736" y="560832"/>
                </a:lnTo>
                <a:lnTo>
                  <a:pt x="1322832" y="554736"/>
                </a:lnTo>
                <a:close/>
              </a:path>
              <a:path w="1323339" h="561339">
                <a:moveTo>
                  <a:pt x="1307592" y="560832"/>
                </a:moveTo>
                <a:lnTo>
                  <a:pt x="1307592" y="530352"/>
                </a:lnTo>
                <a:lnTo>
                  <a:pt x="1292352" y="545592"/>
                </a:lnTo>
                <a:lnTo>
                  <a:pt x="1292352" y="560832"/>
                </a:lnTo>
                <a:lnTo>
                  <a:pt x="1307592" y="560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056632" y="3051048"/>
            <a:ext cx="1304925" cy="539750"/>
          </a:xfrm>
          <a:custGeom>
            <a:avLst/>
            <a:gdLst/>
            <a:ahLst/>
            <a:cxnLst/>
            <a:rect l="l" t="t" r="r" b="b"/>
            <a:pathLst>
              <a:path w="1304925" h="539750">
                <a:moveTo>
                  <a:pt x="30480" y="509016"/>
                </a:moveTo>
                <a:lnTo>
                  <a:pt x="30480" y="0"/>
                </a:lnTo>
                <a:lnTo>
                  <a:pt x="0" y="0"/>
                </a:lnTo>
                <a:lnTo>
                  <a:pt x="0" y="533400"/>
                </a:lnTo>
                <a:lnTo>
                  <a:pt x="6096" y="539496"/>
                </a:lnTo>
                <a:lnTo>
                  <a:pt x="15240" y="539496"/>
                </a:lnTo>
                <a:lnTo>
                  <a:pt x="15240" y="509016"/>
                </a:lnTo>
                <a:lnTo>
                  <a:pt x="30480" y="509016"/>
                </a:lnTo>
                <a:close/>
              </a:path>
              <a:path w="1304925" h="539750">
                <a:moveTo>
                  <a:pt x="1304544" y="539496"/>
                </a:moveTo>
                <a:lnTo>
                  <a:pt x="1304544" y="509016"/>
                </a:lnTo>
                <a:lnTo>
                  <a:pt x="15240" y="509016"/>
                </a:lnTo>
                <a:lnTo>
                  <a:pt x="30480" y="524256"/>
                </a:lnTo>
                <a:lnTo>
                  <a:pt x="30480" y="539496"/>
                </a:lnTo>
                <a:lnTo>
                  <a:pt x="1304544" y="539496"/>
                </a:lnTo>
                <a:close/>
              </a:path>
              <a:path w="1304925" h="539750">
                <a:moveTo>
                  <a:pt x="30480" y="539496"/>
                </a:moveTo>
                <a:lnTo>
                  <a:pt x="30480" y="524256"/>
                </a:lnTo>
                <a:lnTo>
                  <a:pt x="15240" y="509016"/>
                </a:lnTo>
                <a:lnTo>
                  <a:pt x="15240" y="539496"/>
                </a:lnTo>
                <a:lnTo>
                  <a:pt x="30480" y="5394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64279" y="3051048"/>
            <a:ext cx="1323340" cy="1450975"/>
          </a:xfrm>
          <a:custGeom>
            <a:avLst/>
            <a:gdLst/>
            <a:ahLst/>
            <a:cxnLst/>
            <a:rect l="l" t="t" r="r" b="b"/>
            <a:pathLst>
              <a:path w="1323339" h="1450975">
                <a:moveTo>
                  <a:pt x="1307592" y="1420368"/>
                </a:moveTo>
                <a:lnTo>
                  <a:pt x="0" y="1420368"/>
                </a:lnTo>
                <a:lnTo>
                  <a:pt x="0" y="1450848"/>
                </a:lnTo>
                <a:lnTo>
                  <a:pt x="1292352" y="1450848"/>
                </a:lnTo>
                <a:lnTo>
                  <a:pt x="1292352" y="1435608"/>
                </a:lnTo>
                <a:lnTo>
                  <a:pt x="1307592" y="1420368"/>
                </a:lnTo>
                <a:close/>
              </a:path>
              <a:path w="1323339" h="1450975">
                <a:moveTo>
                  <a:pt x="1322832" y="1444752"/>
                </a:moveTo>
                <a:lnTo>
                  <a:pt x="1322832" y="0"/>
                </a:lnTo>
                <a:lnTo>
                  <a:pt x="1292352" y="0"/>
                </a:lnTo>
                <a:lnTo>
                  <a:pt x="1292352" y="1420368"/>
                </a:lnTo>
                <a:lnTo>
                  <a:pt x="1307592" y="1420368"/>
                </a:lnTo>
                <a:lnTo>
                  <a:pt x="1307592" y="1450848"/>
                </a:lnTo>
                <a:lnTo>
                  <a:pt x="1316736" y="1450848"/>
                </a:lnTo>
                <a:lnTo>
                  <a:pt x="1322832" y="1444752"/>
                </a:lnTo>
                <a:close/>
              </a:path>
              <a:path w="1323339" h="1450975">
                <a:moveTo>
                  <a:pt x="1307592" y="1450848"/>
                </a:moveTo>
                <a:lnTo>
                  <a:pt x="1307592" y="1420368"/>
                </a:lnTo>
                <a:lnTo>
                  <a:pt x="1292352" y="1435608"/>
                </a:lnTo>
                <a:lnTo>
                  <a:pt x="1292352" y="1450848"/>
                </a:lnTo>
                <a:lnTo>
                  <a:pt x="1307592" y="1450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64279" y="3051048"/>
            <a:ext cx="1323340" cy="2298700"/>
          </a:xfrm>
          <a:custGeom>
            <a:avLst/>
            <a:gdLst/>
            <a:ahLst/>
            <a:cxnLst/>
            <a:rect l="l" t="t" r="r" b="b"/>
            <a:pathLst>
              <a:path w="1323339" h="2298700">
                <a:moveTo>
                  <a:pt x="1307592" y="2267712"/>
                </a:moveTo>
                <a:lnTo>
                  <a:pt x="0" y="2267712"/>
                </a:lnTo>
                <a:lnTo>
                  <a:pt x="0" y="2298192"/>
                </a:lnTo>
                <a:lnTo>
                  <a:pt x="1292352" y="2298192"/>
                </a:lnTo>
                <a:lnTo>
                  <a:pt x="1292352" y="2282952"/>
                </a:lnTo>
                <a:lnTo>
                  <a:pt x="1307592" y="2267712"/>
                </a:lnTo>
                <a:close/>
              </a:path>
              <a:path w="1323339" h="2298700">
                <a:moveTo>
                  <a:pt x="1322832" y="2292096"/>
                </a:moveTo>
                <a:lnTo>
                  <a:pt x="1322832" y="0"/>
                </a:lnTo>
                <a:lnTo>
                  <a:pt x="1292352" y="0"/>
                </a:lnTo>
                <a:lnTo>
                  <a:pt x="1292352" y="2267712"/>
                </a:lnTo>
                <a:lnTo>
                  <a:pt x="1307592" y="2267712"/>
                </a:lnTo>
                <a:lnTo>
                  <a:pt x="1307592" y="2298192"/>
                </a:lnTo>
                <a:lnTo>
                  <a:pt x="1316736" y="2298192"/>
                </a:lnTo>
                <a:lnTo>
                  <a:pt x="1322832" y="2292096"/>
                </a:lnTo>
                <a:close/>
              </a:path>
              <a:path w="1323339" h="2298700">
                <a:moveTo>
                  <a:pt x="1307592" y="2298192"/>
                </a:moveTo>
                <a:lnTo>
                  <a:pt x="1307592" y="2267712"/>
                </a:lnTo>
                <a:lnTo>
                  <a:pt x="1292352" y="2282952"/>
                </a:lnTo>
                <a:lnTo>
                  <a:pt x="1292352" y="2298192"/>
                </a:lnTo>
                <a:lnTo>
                  <a:pt x="1307592" y="2298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056632" y="3051048"/>
            <a:ext cx="1304925" cy="2280285"/>
          </a:xfrm>
          <a:custGeom>
            <a:avLst/>
            <a:gdLst/>
            <a:ahLst/>
            <a:cxnLst/>
            <a:rect l="l" t="t" r="r" b="b"/>
            <a:pathLst>
              <a:path w="1304925" h="2280285">
                <a:moveTo>
                  <a:pt x="30480" y="2246376"/>
                </a:moveTo>
                <a:lnTo>
                  <a:pt x="30480" y="0"/>
                </a:lnTo>
                <a:lnTo>
                  <a:pt x="0" y="0"/>
                </a:lnTo>
                <a:lnTo>
                  <a:pt x="0" y="2270760"/>
                </a:lnTo>
                <a:lnTo>
                  <a:pt x="6096" y="2279904"/>
                </a:lnTo>
                <a:lnTo>
                  <a:pt x="15240" y="2279904"/>
                </a:lnTo>
                <a:lnTo>
                  <a:pt x="15240" y="2246376"/>
                </a:lnTo>
                <a:lnTo>
                  <a:pt x="30480" y="2246376"/>
                </a:lnTo>
                <a:close/>
              </a:path>
              <a:path w="1304925" h="2280285">
                <a:moveTo>
                  <a:pt x="1304544" y="2279904"/>
                </a:moveTo>
                <a:lnTo>
                  <a:pt x="1304544" y="2246376"/>
                </a:lnTo>
                <a:lnTo>
                  <a:pt x="15240" y="2246376"/>
                </a:lnTo>
                <a:lnTo>
                  <a:pt x="30480" y="2261616"/>
                </a:lnTo>
                <a:lnTo>
                  <a:pt x="30480" y="2279904"/>
                </a:lnTo>
                <a:lnTo>
                  <a:pt x="1304544" y="2279904"/>
                </a:lnTo>
                <a:close/>
              </a:path>
              <a:path w="1304925" h="2280285">
                <a:moveTo>
                  <a:pt x="30480" y="2279904"/>
                </a:moveTo>
                <a:lnTo>
                  <a:pt x="30480" y="2261616"/>
                </a:lnTo>
                <a:lnTo>
                  <a:pt x="15240" y="2246376"/>
                </a:lnTo>
                <a:lnTo>
                  <a:pt x="15240" y="2279904"/>
                </a:lnTo>
                <a:lnTo>
                  <a:pt x="30480" y="22799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60119" y="3051048"/>
            <a:ext cx="4127500" cy="3169920"/>
          </a:xfrm>
          <a:custGeom>
            <a:avLst/>
            <a:gdLst/>
            <a:ahLst/>
            <a:cxnLst/>
            <a:rect l="l" t="t" r="r" b="b"/>
            <a:pathLst>
              <a:path w="4127500" h="3169920">
                <a:moveTo>
                  <a:pt x="4111752" y="2813304"/>
                </a:moveTo>
                <a:lnTo>
                  <a:pt x="6097" y="2813304"/>
                </a:lnTo>
                <a:lnTo>
                  <a:pt x="0" y="2819400"/>
                </a:lnTo>
                <a:lnTo>
                  <a:pt x="0" y="3169920"/>
                </a:lnTo>
                <a:lnTo>
                  <a:pt x="15240" y="3169920"/>
                </a:lnTo>
                <a:lnTo>
                  <a:pt x="15240" y="2843784"/>
                </a:lnTo>
                <a:lnTo>
                  <a:pt x="30480" y="2828544"/>
                </a:lnTo>
                <a:lnTo>
                  <a:pt x="30480" y="2843784"/>
                </a:lnTo>
                <a:lnTo>
                  <a:pt x="4096512" y="2843784"/>
                </a:lnTo>
                <a:lnTo>
                  <a:pt x="4096512" y="2828544"/>
                </a:lnTo>
                <a:lnTo>
                  <a:pt x="4111752" y="2813304"/>
                </a:lnTo>
                <a:close/>
              </a:path>
              <a:path w="4127500" h="3169920">
                <a:moveTo>
                  <a:pt x="30480" y="2843784"/>
                </a:moveTo>
                <a:lnTo>
                  <a:pt x="30480" y="2828544"/>
                </a:lnTo>
                <a:lnTo>
                  <a:pt x="15240" y="2843784"/>
                </a:lnTo>
                <a:lnTo>
                  <a:pt x="30480" y="2843784"/>
                </a:lnTo>
                <a:close/>
              </a:path>
              <a:path w="4127500" h="3169920">
                <a:moveTo>
                  <a:pt x="30480" y="3169920"/>
                </a:moveTo>
                <a:lnTo>
                  <a:pt x="30480" y="2843784"/>
                </a:lnTo>
                <a:lnTo>
                  <a:pt x="15240" y="2843784"/>
                </a:lnTo>
                <a:lnTo>
                  <a:pt x="15240" y="3169920"/>
                </a:lnTo>
                <a:lnTo>
                  <a:pt x="30480" y="3169920"/>
                </a:lnTo>
                <a:close/>
              </a:path>
              <a:path w="4127500" h="3169920">
                <a:moveTo>
                  <a:pt x="4126992" y="2837688"/>
                </a:moveTo>
                <a:lnTo>
                  <a:pt x="4126992" y="0"/>
                </a:lnTo>
                <a:lnTo>
                  <a:pt x="4096512" y="0"/>
                </a:lnTo>
                <a:lnTo>
                  <a:pt x="4096512" y="2813304"/>
                </a:lnTo>
                <a:lnTo>
                  <a:pt x="4111752" y="2813304"/>
                </a:lnTo>
                <a:lnTo>
                  <a:pt x="4111752" y="2843784"/>
                </a:lnTo>
                <a:lnTo>
                  <a:pt x="4120896" y="2843784"/>
                </a:lnTo>
                <a:lnTo>
                  <a:pt x="4126992" y="2837688"/>
                </a:lnTo>
                <a:close/>
              </a:path>
              <a:path w="4127500" h="3169920">
                <a:moveTo>
                  <a:pt x="4111752" y="2843784"/>
                </a:moveTo>
                <a:lnTo>
                  <a:pt x="4111752" y="2813304"/>
                </a:lnTo>
                <a:lnTo>
                  <a:pt x="4096512" y="2828544"/>
                </a:lnTo>
                <a:lnTo>
                  <a:pt x="4096512" y="2843784"/>
                </a:lnTo>
                <a:lnTo>
                  <a:pt x="4111752" y="284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569464" y="3051048"/>
            <a:ext cx="2517775" cy="3185160"/>
          </a:xfrm>
          <a:custGeom>
            <a:avLst/>
            <a:gdLst/>
            <a:ahLst/>
            <a:cxnLst/>
            <a:rect l="l" t="t" r="r" b="b"/>
            <a:pathLst>
              <a:path w="2517775" h="3185160">
                <a:moveTo>
                  <a:pt x="2502408" y="2819400"/>
                </a:moveTo>
                <a:lnTo>
                  <a:pt x="6096" y="2819400"/>
                </a:lnTo>
                <a:lnTo>
                  <a:pt x="0" y="2828544"/>
                </a:lnTo>
                <a:lnTo>
                  <a:pt x="0" y="3185160"/>
                </a:lnTo>
                <a:lnTo>
                  <a:pt x="15240" y="3185160"/>
                </a:lnTo>
                <a:lnTo>
                  <a:pt x="15240" y="2852928"/>
                </a:lnTo>
                <a:lnTo>
                  <a:pt x="30480" y="2834640"/>
                </a:lnTo>
                <a:lnTo>
                  <a:pt x="30480" y="2852928"/>
                </a:lnTo>
                <a:lnTo>
                  <a:pt x="2487168" y="2852928"/>
                </a:lnTo>
                <a:lnTo>
                  <a:pt x="2487168" y="2834640"/>
                </a:lnTo>
                <a:lnTo>
                  <a:pt x="2502408" y="2819400"/>
                </a:lnTo>
                <a:close/>
              </a:path>
              <a:path w="2517775" h="3185160">
                <a:moveTo>
                  <a:pt x="30480" y="2852928"/>
                </a:moveTo>
                <a:lnTo>
                  <a:pt x="30480" y="2834640"/>
                </a:lnTo>
                <a:lnTo>
                  <a:pt x="15240" y="2852928"/>
                </a:lnTo>
                <a:lnTo>
                  <a:pt x="30480" y="2852928"/>
                </a:lnTo>
                <a:close/>
              </a:path>
              <a:path w="2517775" h="3185160">
                <a:moveTo>
                  <a:pt x="30480" y="3185160"/>
                </a:moveTo>
                <a:lnTo>
                  <a:pt x="30480" y="2852928"/>
                </a:lnTo>
                <a:lnTo>
                  <a:pt x="15240" y="2852928"/>
                </a:lnTo>
                <a:lnTo>
                  <a:pt x="15240" y="3185160"/>
                </a:lnTo>
                <a:lnTo>
                  <a:pt x="30480" y="3185160"/>
                </a:lnTo>
                <a:close/>
              </a:path>
              <a:path w="2517775" h="3185160">
                <a:moveTo>
                  <a:pt x="2517648" y="2843784"/>
                </a:moveTo>
                <a:lnTo>
                  <a:pt x="2517648" y="0"/>
                </a:lnTo>
                <a:lnTo>
                  <a:pt x="2487168" y="0"/>
                </a:lnTo>
                <a:lnTo>
                  <a:pt x="2487168" y="2819400"/>
                </a:lnTo>
                <a:lnTo>
                  <a:pt x="2502408" y="2819400"/>
                </a:lnTo>
                <a:lnTo>
                  <a:pt x="2502408" y="2852928"/>
                </a:lnTo>
                <a:lnTo>
                  <a:pt x="2511552" y="2852928"/>
                </a:lnTo>
                <a:lnTo>
                  <a:pt x="2517648" y="2843784"/>
                </a:lnTo>
                <a:close/>
              </a:path>
              <a:path w="2517775" h="3185160">
                <a:moveTo>
                  <a:pt x="2502408" y="2852928"/>
                </a:moveTo>
                <a:lnTo>
                  <a:pt x="2502408" y="2819400"/>
                </a:lnTo>
                <a:lnTo>
                  <a:pt x="2487168" y="2834640"/>
                </a:lnTo>
                <a:lnTo>
                  <a:pt x="2487168" y="2852928"/>
                </a:lnTo>
                <a:lnTo>
                  <a:pt x="2502408" y="2852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26991" y="3051048"/>
            <a:ext cx="960119" cy="3169920"/>
          </a:xfrm>
          <a:custGeom>
            <a:avLst/>
            <a:gdLst/>
            <a:ahLst/>
            <a:cxnLst/>
            <a:rect l="l" t="t" r="r" b="b"/>
            <a:pathLst>
              <a:path w="960120" h="3169920">
                <a:moveTo>
                  <a:pt x="944880" y="2813304"/>
                </a:moveTo>
                <a:lnTo>
                  <a:pt x="6096" y="2813304"/>
                </a:lnTo>
                <a:lnTo>
                  <a:pt x="0" y="2819400"/>
                </a:lnTo>
                <a:lnTo>
                  <a:pt x="0" y="3169920"/>
                </a:lnTo>
                <a:lnTo>
                  <a:pt x="15240" y="3169920"/>
                </a:lnTo>
                <a:lnTo>
                  <a:pt x="15240" y="2843784"/>
                </a:lnTo>
                <a:lnTo>
                  <a:pt x="30480" y="2828544"/>
                </a:lnTo>
                <a:lnTo>
                  <a:pt x="30480" y="2843784"/>
                </a:lnTo>
                <a:lnTo>
                  <a:pt x="929640" y="2843784"/>
                </a:lnTo>
                <a:lnTo>
                  <a:pt x="929640" y="2828544"/>
                </a:lnTo>
                <a:lnTo>
                  <a:pt x="944880" y="2813304"/>
                </a:lnTo>
                <a:close/>
              </a:path>
              <a:path w="960120" h="3169920">
                <a:moveTo>
                  <a:pt x="30480" y="2843784"/>
                </a:moveTo>
                <a:lnTo>
                  <a:pt x="30480" y="2828544"/>
                </a:lnTo>
                <a:lnTo>
                  <a:pt x="15240" y="2843784"/>
                </a:lnTo>
                <a:lnTo>
                  <a:pt x="30480" y="2843784"/>
                </a:lnTo>
                <a:close/>
              </a:path>
              <a:path w="960120" h="3169920">
                <a:moveTo>
                  <a:pt x="30480" y="3169920"/>
                </a:moveTo>
                <a:lnTo>
                  <a:pt x="30480" y="2843784"/>
                </a:lnTo>
                <a:lnTo>
                  <a:pt x="15240" y="2843784"/>
                </a:lnTo>
                <a:lnTo>
                  <a:pt x="15240" y="3169920"/>
                </a:lnTo>
                <a:lnTo>
                  <a:pt x="30480" y="3169920"/>
                </a:lnTo>
                <a:close/>
              </a:path>
              <a:path w="960120" h="3169920">
                <a:moveTo>
                  <a:pt x="960120" y="2837688"/>
                </a:moveTo>
                <a:lnTo>
                  <a:pt x="960120" y="0"/>
                </a:lnTo>
                <a:lnTo>
                  <a:pt x="929640" y="0"/>
                </a:lnTo>
                <a:lnTo>
                  <a:pt x="929640" y="2813304"/>
                </a:lnTo>
                <a:lnTo>
                  <a:pt x="944880" y="2813304"/>
                </a:lnTo>
                <a:lnTo>
                  <a:pt x="944880" y="2843784"/>
                </a:lnTo>
                <a:lnTo>
                  <a:pt x="954024" y="2843784"/>
                </a:lnTo>
                <a:lnTo>
                  <a:pt x="960120" y="2837688"/>
                </a:lnTo>
                <a:close/>
              </a:path>
              <a:path w="960120" h="3169920">
                <a:moveTo>
                  <a:pt x="944880" y="2843784"/>
                </a:moveTo>
                <a:lnTo>
                  <a:pt x="944880" y="2813304"/>
                </a:lnTo>
                <a:lnTo>
                  <a:pt x="929640" y="2828544"/>
                </a:lnTo>
                <a:lnTo>
                  <a:pt x="929640" y="2843784"/>
                </a:lnTo>
                <a:lnTo>
                  <a:pt x="944880" y="284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056632" y="3051048"/>
            <a:ext cx="710565" cy="3185160"/>
          </a:xfrm>
          <a:custGeom>
            <a:avLst/>
            <a:gdLst/>
            <a:ahLst/>
            <a:cxnLst/>
            <a:rect l="l" t="t" r="r" b="b"/>
            <a:pathLst>
              <a:path w="710564" h="3185160">
                <a:moveTo>
                  <a:pt x="30480" y="2807208"/>
                </a:moveTo>
                <a:lnTo>
                  <a:pt x="30480" y="0"/>
                </a:lnTo>
                <a:lnTo>
                  <a:pt x="0" y="0"/>
                </a:lnTo>
                <a:lnTo>
                  <a:pt x="0" y="2831592"/>
                </a:lnTo>
                <a:lnTo>
                  <a:pt x="6096" y="2837688"/>
                </a:lnTo>
                <a:lnTo>
                  <a:pt x="15240" y="2837688"/>
                </a:lnTo>
                <a:lnTo>
                  <a:pt x="15240" y="2807208"/>
                </a:lnTo>
                <a:lnTo>
                  <a:pt x="30480" y="2807208"/>
                </a:lnTo>
                <a:close/>
              </a:path>
              <a:path w="710564" h="3185160">
                <a:moveTo>
                  <a:pt x="710184" y="3185160"/>
                </a:moveTo>
                <a:lnTo>
                  <a:pt x="710184" y="2813304"/>
                </a:lnTo>
                <a:lnTo>
                  <a:pt x="704088" y="2807208"/>
                </a:lnTo>
                <a:lnTo>
                  <a:pt x="15240" y="2807208"/>
                </a:lnTo>
                <a:lnTo>
                  <a:pt x="30480" y="2822448"/>
                </a:lnTo>
                <a:lnTo>
                  <a:pt x="30480" y="2837688"/>
                </a:lnTo>
                <a:lnTo>
                  <a:pt x="679704" y="2837688"/>
                </a:lnTo>
                <a:lnTo>
                  <a:pt x="679704" y="2822448"/>
                </a:lnTo>
                <a:lnTo>
                  <a:pt x="694944" y="2837688"/>
                </a:lnTo>
                <a:lnTo>
                  <a:pt x="694944" y="3185160"/>
                </a:lnTo>
                <a:lnTo>
                  <a:pt x="710184" y="3185160"/>
                </a:lnTo>
                <a:close/>
              </a:path>
              <a:path w="710564" h="3185160">
                <a:moveTo>
                  <a:pt x="30480" y="2837688"/>
                </a:moveTo>
                <a:lnTo>
                  <a:pt x="30480" y="2822448"/>
                </a:lnTo>
                <a:lnTo>
                  <a:pt x="15240" y="2807208"/>
                </a:lnTo>
                <a:lnTo>
                  <a:pt x="15240" y="2837688"/>
                </a:lnTo>
                <a:lnTo>
                  <a:pt x="30480" y="2837688"/>
                </a:lnTo>
                <a:close/>
              </a:path>
              <a:path w="710564" h="3185160">
                <a:moveTo>
                  <a:pt x="694944" y="2837688"/>
                </a:moveTo>
                <a:lnTo>
                  <a:pt x="679704" y="2822448"/>
                </a:lnTo>
                <a:lnTo>
                  <a:pt x="679704" y="2837688"/>
                </a:lnTo>
                <a:lnTo>
                  <a:pt x="694944" y="2837688"/>
                </a:lnTo>
                <a:close/>
              </a:path>
              <a:path w="710564" h="3185160">
                <a:moveTo>
                  <a:pt x="694944" y="3185160"/>
                </a:moveTo>
                <a:lnTo>
                  <a:pt x="694944" y="2837688"/>
                </a:lnTo>
                <a:lnTo>
                  <a:pt x="679704" y="2837688"/>
                </a:lnTo>
                <a:lnTo>
                  <a:pt x="679704" y="3185160"/>
                </a:lnTo>
                <a:lnTo>
                  <a:pt x="694944" y="3185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056632" y="3051048"/>
            <a:ext cx="2268220" cy="3185160"/>
          </a:xfrm>
          <a:custGeom>
            <a:avLst/>
            <a:gdLst/>
            <a:ahLst/>
            <a:cxnLst/>
            <a:rect l="l" t="t" r="r" b="b"/>
            <a:pathLst>
              <a:path w="2268220" h="3185160">
                <a:moveTo>
                  <a:pt x="30480" y="2807208"/>
                </a:moveTo>
                <a:lnTo>
                  <a:pt x="30480" y="0"/>
                </a:lnTo>
                <a:lnTo>
                  <a:pt x="0" y="0"/>
                </a:lnTo>
                <a:lnTo>
                  <a:pt x="0" y="2831592"/>
                </a:lnTo>
                <a:lnTo>
                  <a:pt x="6096" y="2837688"/>
                </a:lnTo>
                <a:lnTo>
                  <a:pt x="15240" y="2837688"/>
                </a:lnTo>
                <a:lnTo>
                  <a:pt x="15240" y="2807208"/>
                </a:lnTo>
                <a:lnTo>
                  <a:pt x="30480" y="2807208"/>
                </a:lnTo>
                <a:close/>
              </a:path>
              <a:path w="2268220" h="3185160">
                <a:moveTo>
                  <a:pt x="2267712" y="3185160"/>
                </a:moveTo>
                <a:lnTo>
                  <a:pt x="2267712" y="2813304"/>
                </a:lnTo>
                <a:lnTo>
                  <a:pt x="2261616" y="2807208"/>
                </a:lnTo>
                <a:lnTo>
                  <a:pt x="15240" y="2807208"/>
                </a:lnTo>
                <a:lnTo>
                  <a:pt x="30480" y="2822448"/>
                </a:lnTo>
                <a:lnTo>
                  <a:pt x="30480" y="2837688"/>
                </a:lnTo>
                <a:lnTo>
                  <a:pt x="2237232" y="2837688"/>
                </a:lnTo>
                <a:lnTo>
                  <a:pt x="2237232" y="2822448"/>
                </a:lnTo>
                <a:lnTo>
                  <a:pt x="2252472" y="2837688"/>
                </a:lnTo>
                <a:lnTo>
                  <a:pt x="2252472" y="3185160"/>
                </a:lnTo>
                <a:lnTo>
                  <a:pt x="2267712" y="3185160"/>
                </a:lnTo>
                <a:close/>
              </a:path>
              <a:path w="2268220" h="3185160">
                <a:moveTo>
                  <a:pt x="30480" y="2837688"/>
                </a:moveTo>
                <a:lnTo>
                  <a:pt x="30480" y="2822448"/>
                </a:lnTo>
                <a:lnTo>
                  <a:pt x="15240" y="2807208"/>
                </a:lnTo>
                <a:lnTo>
                  <a:pt x="15240" y="2837688"/>
                </a:lnTo>
                <a:lnTo>
                  <a:pt x="30480" y="2837688"/>
                </a:lnTo>
                <a:close/>
              </a:path>
              <a:path w="2268220" h="3185160">
                <a:moveTo>
                  <a:pt x="2252472" y="2837688"/>
                </a:moveTo>
                <a:lnTo>
                  <a:pt x="2237232" y="2822448"/>
                </a:lnTo>
                <a:lnTo>
                  <a:pt x="2237232" y="2837688"/>
                </a:lnTo>
                <a:lnTo>
                  <a:pt x="2252472" y="2837688"/>
                </a:lnTo>
                <a:close/>
              </a:path>
              <a:path w="2268220" h="3185160">
                <a:moveTo>
                  <a:pt x="2252472" y="3185160"/>
                </a:moveTo>
                <a:lnTo>
                  <a:pt x="2252472" y="2837688"/>
                </a:lnTo>
                <a:lnTo>
                  <a:pt x="2237232" y="2837688"/>
                </a:lnTo>
                <a:lnTo>
                  <a:pt x="2237232" y="3185160"/>
                </a:lnTo>
                <a:lnTo>
                  <a:pt x="2252472" y="3185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056632" y="3051048"/>
            <a:ext cx="3877310" cy="3200400"/>
          </a:xfrm>
          <a:custGeom>
            <a:avLst/>
            <a:gdLst/>
            <a:ahLst/>
            <a:cxnLst/>
            <a:rect l="l" t="t" r="r" b="b"/>
            <a:pathLst>
              <a:path w="3877309" h="3200400">
                <a:moveTo>
                  <a:pt x="30480" y="2813304"/>
                </a:moveTo>
                <a:lnTo>
                  <a:pt x="30480" y="0"/>
                </a:lnTo>
                <a:lnTo>
                  <a:pt x="0" y="0"/>
                </a:lnTo>
                <a:lnTo>
                  <a:pt x="0" y="2837688"/>
                </a:lnTo>
                <a:lnTo>
                  <a:pt x="6096" y="2843784"/>
                </a:lnTo>
                <a:lnTo>
                  <a:pt x="15240" y="2843784"/>
                </a:lnTo>
                <a:lnTo>
                  <a:pt x="15240" y="2813304"/>
                </a:lnTo>
                <a:lnTo>
                  <a:pt x="30480" y="2813304"/>
                </a:lnTo>
                <a:close/>
              </a:path>
              <a:path w="3877309" h="3200400">
                <a:moveTo>
                  <a:pt x="3877056" y="3200400"/>
                </a:moveTo>
                <a:lnTo>
                  <a:pt x="3877056" y="2819400"/>
                </a:lnTo>
                <a:lnTo>
                  <a:pt x="3870960" y="2813304"/>
                </a:lnTo>
                <a:lnTo>
                  <a:pt x="15240" y="2813304"/>
                </a:lnTo>
                <a:lnTo>
                  <a:pt x="30480" y="2828544"/>
                </a:lnTo>
                <a:lnTo>
                  <a:pt x="30480" y="2843784"/>
                </a:lnTo>
                <a:lnTo>
                  <a:pt x="3846576" y="2843784"/>
                </a:lnTo>
                <a:lnTo>
                  <a:pt x="3846576" y="2828544"/>
                </a:lnTo>
                <a:lnTo>
                  <a:pt x="3861816" y="2843784"/>
                </a:lnTo>
                <a:lnTo>
                  <a:pt x="3861816" y="3200400"/>
                </a:lnTo>
                <a:lnTo>
                  <a:pt x="3877056" y="3200400"/>
                </a:lnTo>
                <a:close/>
              </a:path>
              <a:path w="3877309" h="3200400">
                <a:moveTo>
                  <a:pt x="30480" y="2843784"/>
                </a:moveTo>
                <a:lnTo>
                  <a:pt x="30480" y="2828544"/>
                </a:lnTo>
                <a:lnTo>
                  <a:pt x="15240" y="2813304"/>
                </a:lnTo>
                <a:lnTo>
                  <a:pt x="15240" y="2843784"/>
                </a:lnTo>
                <a:lnTo>
                  <a:pt x="30480" y="2843784"/>
                </a:lnTo>
                <a:close/>
              </a:path>
              <a:path w="3877309" h="3200400">
                <a:moveTo>
                  <a:pt x="3861816" y="2843784"/>
                </a:moveTo>
                <a:lnTo>
                  <a:pt x="3846576" y="2828544"/>
                </a:lnTo>
                <a:lnTo>
                  <a:pt x="3846576" y="2843784"/>
                </a:lnTo>
                <a:lnTo>
                  <a:pt x="3861816" y="2843784"/>
                </a:lnTo>
                <a:close/>
              </a:path>
              <a:path w="3877309" h="3200400">
                <a:moveTo>
                  <a:pt x="3861816" y="3200400"/>
                </a:moveTo>
                <a:lnTo>
                  <a:pt x="3861816" y="2843784"/>
                </a:lnTo>
                <a:lnTo>
                  <a:pt x="3846576" y="2843784"/>
                </a:lnTo>
                <a:lnTo>
                  <a:pt x="3846576" y="3200400"/>
                </a:lnTo>
                <a:lnTo>
                  <a:pt x="3861816" y="3200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790688" y="633983"/>
            <a:ext cx="1853183" cy="21518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32231" y="633983"/>
            <a:ext cx="1914144" cy="19446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5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030224"/>
            <a:ext cx="4989576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8882" y="1708658"/>
            <a:ext cx="7227570" cy="4038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5">
                <a:solidFill>
                  <a:srgbClr val="444444"/>
                </a:solidFill>
              </a:rPr>
              <a:t>Chair </a:t>
            </a:r>
            <a:r>
              <a:rPr dirty="0" sz="2650" spc="-10">
                <a:solidFill>
                  <a:srgbClr val="444444"/>
                </a:solidFill>
              </a:rPr>
              <a:t>all </a:t>
            </a:r>
            <a:r>
              <a:rPr dirty="0" sz="2650" spc="-5">
                <a:solidFill>
                  <a:srgbClr val="444444"/>
                </a:solidFill>
              </a:rPr>
              <a:t>club </a:t>
            </a:r>
            <a:r>
              <a:rPr dirty="0" sz="2650" spc="-10">
                <a:solidFill>
                  <a:srgbClr val="444444"/>
                </a:solidFill>
              </a:rPr>
              <a:t>and </a:t>
            </a:r>
            <a:r>
              <a:rPr dirty="0" sz="2650" spc="-10">
                <a:solidFill>
                  <a:srgbClr val="444444"/>
                </a:solidFill>
              </a:rPr>
              <a:t>Board </a:t>
            </a:r>
            <a:r>
              <a:rPr dirty="0" sz="2650" spc="-10">
                <a:solidFill>
                  <a:srgbClr val="444444"/>
                </a:solidFill>
              </a:rPr>
              <a:t>of </a:t>
            </a:r>
            <a:r>
              <a:rPr dirty="0" sz="2650" spc="-10">
                <a:solidFill>
                  <a:srgbClr val="444444"/>
                </a:solidFill>
              </a:rPr>
              <a:t>Directors</a:t>
            </a:r>
            <a:r>
              <a:rPr dirty="0" sz="2650" spc="135">
                <a:solidFill>
                  <a:srgbClr val="444444"/>
                </a:solidFill>
              </a:rPr>
              <a:t> </a:t>
            </a:r>
            <a:r>
              <a:rPr dirty="0" sz="2650" spc="-15">
                <a:solidFill>
                  <a:srgbClr val="444444"/>
                </a:solidFill>
              </a:rPr>
              <a:t>Meetings</a:t>
            </a:r>
            <a:endParaRPr sz="265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7</a:t>
            </a:fld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882" y="2234166"/>
            <a:ext cx="9081770" cy="4511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923290">
              <a:lnSpc>
                <a:spcPct val="1012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Coordinate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encourage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execution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Club 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Programs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dirty="0" sz="2600" spc="-4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Policies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Font typeface="Arial"/>
              <a:buChar char="➢"/>
            </a:pP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Representing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club 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communities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Events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or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Meeting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at 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all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levels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Optimist</a:t>
            </a:r>
            <a:r>
              <a:rPr dirty="0" sz="2650" spc="7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International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  <a:buFont typeface="Arial"/>
              <a:buChar char="➢"/>
            </a:pPr>
            <a:endParaRPr sz="2000">
              <a:latin typeface="Times New Roman"/>
              <a:cs typeface="Times New Roman"/>
            </a:endParaRPr>
          </a:p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Participate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at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District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Board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</a:t>
            </a:r>
            <a:r>
              <a:rPr dirty="0" sz="2600" spc="7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Directors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43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Proceed </a:t>
            </a:r>
            <a:r>
              <a:rPr dirty="0" sz="2650" spc="-20">
                <a:solidFill>
                  <a:srgbClr val="444444"/>
                </a:solidFill>
                <a:latin typeface="Arial"/>
                <a:cs typeface="Arial"/>
              </a:rPr>
              <a:t>with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Nomination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dirty="0" sz="2650" spc="13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required</a:t>
            </a:r>
            <a:endParaRPr sz="2650">
              <a:latin typeface="Arial"/>
              <a:cs typeface="Arial"/>
            </a:endParaRPr>
          </a:p>
          <a:p>
            <a:pPr marL="12700" marR="313055">
              <a:lnSpc>
                <a:spcPct val="100699"/>
              </a:lnSpc>
              <a:spcBef>
                <a:spcPts val="92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Collaborate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with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Personal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Growth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Director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to 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encourage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the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Personal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et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Professional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Development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of </a:t>
            </a:r>
            <a:r>
              <a:rPr dirty="0" sz="2600" spc="5">
                <a:solidFill>
                  <a:srgbClr val="444444"/>
                </a:solidFill>
                <a:latin typeface="Arial"/>
                <a:cs typeface="Arial"/>
              </a:rPr>
              <a:t>all 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Members.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8640" y="826008"/>
            <a:ext cx="3483864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4774" y="2175255"/>
            <a:ext cx="2901950" cy="396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pc="10">
                <a:solidFill>
                  <a:srgbClr val="444444"/>
                </a:solidFill>
              </a:rPr>
              <a:t>District</a:t>
            </a:r>
            <a:r>
              <a:rPr dirty="0" spc="-15">
                <a:solidFill>
                  <a:srgbClr val="444444"/>
                </a:solidFill>
              </a:rPr>
              <a:t> </a:t>
            </a:r>
            <a:r>
              <a:rPr dirty="0" spc="15">
                <a:solidFill>
                  <a:srgbClr val="444444"/>
                </a:solidFill>
              </a:rPr>
              <a:t>Governor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34774" y="2708403"/>
            <a:ext cx="6995159" cy="3637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District</a:t>
            </a:r>
            <a:r>
              <a:rPr dirty="0" sz="2650" spc="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5">
                <a:solidFill>
                  <a:srgbClr val="444444"/>
                </a:solidFill>
                <a:latin typeface="Arial"/>
                <a:cs typeface="Arial"/>
              </a:rPr>
              <a:t>Secretary-Treasurer</a:t>
            </a:r>
            <a:endParaRPr sz="2650">
              <a:latin typeface="Arial"/>
              <a:cs typeface="Arial"/>
            </a:endParaRPr>
          </a:p>
          <a:p>
            <a:pPr marL="353695" indent="-340995">
              <a:lnSpc>
                <a:spcPct val="100000"/>
              </a:lnSpc>
              <a:spcBef>
                <a:spcPts val="1040"/>
              </a:spcBef>
              <a:buFont typeface="Arial"/>
              <a:buChar char="➢"/>
              <a:tabLst>
                <a:tab pos="354330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Assistant-Governor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09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Lieutenant-Gouvernor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04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District </a:t>
            </a:r>
            <a:r>
              <a:rPr dirty="0" sz="2650" spc="-5">
                <a:solidFill>
                  <a:srgbClr val="444444"/>
                </a:solidFill>
                <a:latin typeface="Arial"/>
                <a:cs typeface="Arial"/>
              </a:rPr>
              <a:t>committee</a:t>
            </a:r>
            <a:r>
              <a:rPr dirty="0" sz="2650" spc="-5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Presidents</a:t>
            </a:r>
            <a:endParaRPr sz="265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11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WebSite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(Optimist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International,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dirty="0" sz="2600" spc="2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District)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12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Covention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and </a:t>
            </a:r>
            <a:r>
              <a:rPr dirty="0" sz="2600" spc="15">
                <a:solidFill>
                  <a:srgbClr val="444444"/>
                </a:solidFill>
                <a:latin typeface="Arial"/>
                <a:cs typeface="Arial"/>
              </a:rPr>
              <a:t>Quarterly</a:t>
            </a:r>
            <a:r>
              <a:rPr dirty="0" sz="2600" spc="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444444"/>
                </a:solidFill>
                <a:latin typeface="Arial"/>
                <a:cs typeface="Arial"/>
              </a:rPr>
              <a:t>Meetings</a:t>
            </a:r>
            <a:endParaRPr sz="2600">
              <a:latin typeface="Arial"/>
              <a:cs typeface="Arial"/>
            </a:endParaRPr>
          </a:p>
          <a:p>
            <a:pPr marL="372110" indent="-359410">
              <a:lnSpc>
                <a:spcPct val="100000"/>
              </a:lnSpc>
              <a:spcBef>
                <a:spcPts val="1075"/>
              </a:spcBef>
              <a:buFont typeface="Arial"/>
              <a:buChar char="➢"/>
              <a:tabLst>
                <a:tab pos="372745" algn="l"/>
              </a:tabLst>
            </a:pP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Optimist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International</a:t>
            </a:r>
            <a:r>
              <a:rPr dirty="0" sz="2650" spc="3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444444"/>
                </a:solidFill>
                <a:latin typeface="Arial"/>
                <a:cs typeface="Arial"/>
              </a:rPr>
              <a:t>Personnel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37704" y="426719"/>
            <a:ext cx="1914144" cy="19385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7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5" y="6656832"/>
            <a:ext cx="5385181" cy="1002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6445" y="6650735"/>
            <a:ext cx="4011929" cy="1009015"/>
          </a:xfrm>
          <a:custGeom>
            <a:avLst/>
            <a:gdLst/>
            <a:ahLst/>
            <a:cxnLst/>
            <a:rect l="l" t="t" r="r" b="b"/>
            <a:pathLst>
              <a:path w="4011929" h="1009015">
                <a:moveTo>
                  <a:pt x="4011456" y="1008886"/>
                </a:moveTo>
                <a:lnTo>
                  <a:pt x="0" y="0"/>
                </a:lnTo>
                <a:lnTo>
                  <a:pt x="9149" y="6096"/>
                </a:lnTo>
                <a:lnTo>
                  <a:pt x="3149228" y="1008886"/>
                </a:lnTo>
                <a:lnTo>
                  <a:pt x="4011456" y="10088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83096"/>
            <a:ext cx="3742944" cy="117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481064"/>
            <a:ext cx="3703320" cy="1178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936" y="1030224"/>
            <a:ext cx="6534911" cy="451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6214" y="1748282"/>
            <a:ext cx="5419090" cy="4038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z="2650" spc="-15">
                <a:solidFill>
                  <a:srgbClr val="444444"/>
                </a:solidFill>
              </a:rPr>
              <a:t>Develop </a:t>
            </a:r>
            <a:r>
              <a:rPr dirty="0" sz="2650" spc="-5">
                <a:solidFill>
                  <a:srgbClr val="444444"/>
                </a:solidFill>
              </a:rPr>
              <a:t>the </a:t>
            </a:r>
            <a:r>
              <a:rPr dirty="0" sz="2650" spc="-10">
                <a:solidFill>
                  <a:srgbClr val="444444"/>
                </a:solidFill>
              </a:rPr>
              <a:t>Program </a:t>
            </a:r>
            <a:r>
              <a:rPr dirty="0" sz="2650" spc="-10">
                <a:solidFill>
                  <a:srgbClr val="444444"/>
                </a:solidFill>
              </a:rPr>
              <a:t>of</a:t>
            </a:r>
            <a:r>
              <a:rPr dirty="0" sz="2650" spc="-75">
                <a:solidFill>
                  <a:srgbClr val="444444"/>
                </a:solidFill>
              </a:rPr>
              <a:t> </a:t>
            </a:r>
            <a:r>
              <a:rPr dirty="0" sz="2650" spc="-10">
                <a:solidFill>
                  <a:srgbClr val="444444"/>
                </a:solidFill>
              </a:rPr>
              <a:t>Activities.</a:t>
            </a:r>
            <a:endParaRPr sz="265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3695" indent="-340995">
              <a:lnSpc>
                <a:spcPct val="100000"/>
              </a:lnSpc>
              <a:buFont typeface="Arial"/>
              <a:buChar char="➢"/>
              <a:tabLst>
                <a:tab pos="354330" algn="l"/>
              </a:tabLst>
            </a:pPr>
            <a:r>
              <a:rPr dirty="0" sz="2600" spc="15"/>
              <a:t>Approve </a:t>
            </a:r>
            <a:r>
              <a:rPr dirty="0" sz="2600" spc="15"/>
              <a:t>and </a:t>
            </a:r>
            <a:r>
              <a:rPr dirty="0" sz="2600" spc="15"/>
              <a:t>Supervise </a:t>
            </a:r>
            <a:r>
              <a:rPr dirty="0" sz="2600" spc="15"/>
              <a:t>the</a:t>
            </a:r>
            <a:r>
              <a:rPr dirty="0" sz="2600" spc="25"/>
              <a:t> </a:t>
            </a:r>
            <a:r>
              <a:rPr dirty="0" sz="2600" spc="15"/>
              <a:t>Budget.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211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pc="-5"/>
              <a:t>Oversee </a:t>
            </a:r>
            <a:r>
              <a:rPr dirty="0" spc="-5"/>
              <a:t>the </a:t>
            </a:r>
            <a:r>
              <a:rPr dirty="0" spc="-10"/>
              <a:t>annual </a:t>
            </a:r>
            <a:r>
              <a:rPr dirty="0" spc="-25"/>
              <a:t>Verification </a:t>
            </a:r>
            <a:r>
              <a:rPr dirty="0" spc="-10"/>
              <a:t>of </a:t>
            </a:r>
            <a:r>
              <a:rPr dirty="0" spc="-10"/>
              <a:t>all </a:t>
            </a:r>
            <a:r>
              <a:rPr dirty="0" spc="-10"/>
              <a:t>club</a:t>
            </a:r>
            <a:r>
              <a:rPr dirty="0" spc="140"/>
              <a:t> </a:t>
            </a:r>
            <a:r>
              <a:rPr dirty="0" spc="-10"/>
              <a:t>accounts.</a:t>
            </a:r>
          </a:p>
          <a:p>
            <a:pPr marL="353695" indent="-340995">
              <a:lnSpc>
                <a:spcPct val="100000"/>
              </a:lnSpc>
              <a:spcBef>
                <a:spcPts val="2170"/>
              </a:spcBef>
              <a:buFont typeface="Arial"/>
              <a:buChar char="➢"/>
              <a:tabLst>
                <a:tab pos="354330" algn="l"/>
              </a:tabLst>
            </a:pPr>
            <a:r>
              <a:rPr dirty="0" sz="2600" spc="15"/>
              <a:t>Approve </a:t>
            </a:r>
            <a:r>
              <a:rPr dirty="0" sz="2600" spc="5"/>
              <a:t>all </a:t>
            </a:r>
            <a:r>
              <a:rPr dirty="0" sz="2600" spc="15"/>
              <a:t>proposed</a:t>
            </a:r>
            <a:r>
              <a:rPr dirty="0" sz="2600" spc="60"/>
              <a:t> </a:t>
            </a:r>
            <a:r>
              <a:rPr dirty="0" sz="2600" spc="20"/>
              <a:t>members.</a:t>
            </a:r>
            <a:endParaRPr sz="2600"/>
          </a:p>
          <a:p>
            <a:pPr marL="372110" indent="-359410">
              <a:lnSpc>
                <a:spcPct val="100000"/>
              </a:lnSpc>
              <a:spcBef>
                <a:spcPts val="2110"/>
              </a:spcBef>
              <a:buFont typeface="Arial"/>
              <a:buChar char="➢"/>
              <a:tabLst>
                <a:tab pos="372745" algn="l"/>
              </a:tabLst>
            </a:pPr>
            <a:r>
              <a:rPr dirty="0" spc="-15"/>
              <a:t>Develop </a:t>
            </a:r>
            <a:r>
              <a:rPr dirty="0" spc="-5"/>
              <a:t>short-term </a:t>
            </a:r>
            <a:r>
              <a:rPr dirty="0" spc="-10"/>
              <a:t>and </a:t>
            </a:r>
            <a:r>
              <a:rPr dirty="0" spc="-10"/>
              <a:t>long-term </a:t>
            </a:r>
            <a:r>
              <a:rPr dirty="0" spc="-15"/>
              <a:t>plans </a:t>
            </a:r>
            <a:r>
              <a:rPr dirty="0" spc="-5"/>
              <a:t>for </a:t>
            </a:r>
            <a:r>
              <a:rPr dirty="0" spc="-5"/>
              <a:t>the</a:t>
            </a:r>
            <a:r>
              <a:rPr dirty="0" spc="120"/>
              <a:t> </a:t>
            </a:r>
            <a:r>
              <a:rPr dirty="0" spc="-15"/>
              <a:t>Club.</a:t>
            </a:r>
          </a:p>
          <a:p>
            <a:pPr>
              <a:lnSpc>
                <a:spcPct val="100000"/>
              </a:lnSpc>
              <a:spcBef>
                <a:spcPts val="52"/>
              </a:spcBef>
              <a:buFont typeface="Arial"/>
              <a:buChar char="➢"/>
            </a:pPr>
            <a:endParaRPr sz="3200">
              <a:latin typeface="Times New Roman"/>
              <a:cs typeface="Times New Roman"/>
            </a:endParaRPr>
          </a:p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pc="-15"/>
              <a:t>Submit </a:t>
            </a:r>
            <a:r>
              <a:rPr dirty="0" spc="-10"/>
              <a:t>issues </a:t>
            </a:r>
            <a:r>
              <a:rPr dirty="0"/>
              <a:t>to </a:t>
            </a:r>
            <a:r>
              <a:rPr dirty="0" spc="-10"/>
              <a:t>Committees </a:t>
            </a:r>
            <a:r>
              <a:rPr dirty="0" spc="-5"/>
              <a:t>for </a:t>
            </a:r>
            <a:r>
              <a:rPr dirty="0" spc="-10"/>
              <a:t>detailed</a:t>
            </a:r>
            <a:r>
              <a:rPr dirty="0" spc="100"/>
              <a:t> </a:t>
            </a:r>
            <a:r>
              <a:rPr dirty="0" spc="-50"/>
              <a:t>study.</a:t>
            </a:r>
          </a:p>
          <a:p>
            <a:pPr>
              <a:lnSpc>
                <a:spcPct val="100000"/>
              </a:lnSpc>
              <a:spcBef>
                <a:spcPts val="18"/>
              </a:spcBef>
              <a:buFont typeface="Arial"/>
              <a:buChar char="➢"/>
            </a:pPr>
            <a:endParaRPr sz="3250">
              <a:latin typeface="Times New Roman"/>
              <a:cs typeface="Times New Roman"/>
            </a:endParaRPr>
          </a:p>
          <a:p>
            <a:pPr marL="372110" indent="-359410">
              <a:lnSpc>
                <a:spcPct val="100000"/>
              </a:lnSpc>
              <a:buFont typeface="Arial"/>
              <a:buChar char="➢"/>
              <a:tabLst>
                <a:tab pos="372745" algn="l"/>
              </a:tabLst>
            </a:pPr>
            <a:r>
              <a:rPr dirty="0" spc="-15"/>
              <a:t>Receive </a:t>
            </a:r>
            <a:r>
              <a:rPr dirty="0" spc="-10"/>
              <a:t>all </a:t>
            </a:r>
            <a:r>
              <a:rPr dirty="0" spc="-15"/>
              <a:t>Committee’s</a:t>
            </a:r>
            <a:r>
              <a:rPr dirty="0" spc="70"/>
              <a:t> </a:t>
            </a:r>
            <a:r>
              <a:rPr dirty="0" spc="-5"/>
              <a:t>reports.</a:t>
            </a:r>
          </a:p>
        </p:txBody>
      </p:sp>
      <p:sp>
        <p:nvSpPr>
          <p:cNvPr id="9" name="object 9"/>
          <p:cNvSpPr/>
          <p:nvPr/>
        </p:nvSpPr>
        <p:spPr>
          <a:xfrm>
            <a:off x="7620000" y="633983"/>
            <a:ext cx="1859279" cy="2151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4620">
              <a:lnSpc>
                <a:spcPts val="1645"/>
              </a:lnSpc>
            </a:pPr>
            <a:fld id="{81D60167-4931-47E6-BA6A-407CBD079E47}" type="slidenum">
              <a:rPr dirty="0" sz="1500" spc="20">
                <a:latin typeface="Arial"/>
                <a:cs typeface="Arial"/>
              </a:rPr>
              <a:t>7</a:t>
            </a:fld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</dc:title>
  <dcterms:created xsi:type="dcterms:W3CDTF">2015-08-26T20:24:12Z</dcterms:created>
  <dcterms:modified xsi:type="dcterms:W3CDTF">2015-08-26T20:24:12Z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2015-01-05T00:00:00Z</vt:filetime>
  </property>
  <property fmtid="{D5CDD505-2E9C-101B-9397-08002B2CF9AE}" pid="3" name="Creator">
    <vt:lpwstr>PDF</vt:lpwstr>
  </property>
  <property fmtid="{D5CDD505-2E9C-101B-9397-08002B2CF9AE}" pid="4" name="LastSaved">
    <vt:filetime>2015-08-26T00:00:00Z</vt:filetime>
  </property>
</Properties>
</file>